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78" r:id="rId4"/>
    <p:sldId id="279" r:id="rId5"/>
    <p:sldId id="280" r:id="rId6"/>
    <p:sldId id="281" r:id="rId7"/>
    <p:sldId id="282" r:id="rId8"/>
    <p:sldId id="283" r:id="rId9"/>
    <p:sldId id="284" r:id="rId10"/>
    <p:sldId id="285" r:id="rId11"/>
    <p:sldId id="286" r:id="rId12"/>
    <p:sldId id="287" r:id="rId13"/>
    <p:sldId id="258" r:id="rId14"/>
    <p:sldId id="259" r:id="rId15"/>
    <p:sldId id="288" r:id="rId16"/>
    <p:sldId id="264" r:id="rId17"/>
    <p:sldId id="265" r:id="rId18"/>
    <p:sldId id="289" r:id="rId19"/>
    <p:sldId id="260" r:id="rId20"/>
    <p:sldId id="266" r:id="rId21"/>
    <p:sldId id="267" r:id="rId22"/>
    <p:sldId id="268" r:id="rId23"/>
    <p:sldId id="269" r:id="rId24"/>
    <p:sldId id="261" r:id="rId25"/>
    <p:sldId id="270" r:id="rId26"/>
    <p:sldId id="271" r:id="rId27"/>
    <p:sldId id="262" r:id="rId28"/>
    <p:sldId id="272" r:id="rId29"/>
    <p:sldId id="273" r:id="rId30"/>
    <p:sldId id="274" r:id="rId31"/>
    <p:sldId id="275" r:id="rId32"/>
    <p:sldId id="276" r:id="rId33"/>
    <p:sldId id="27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357" autoAdjust="0"/>
  </p:normalViewPr>
  <p:slideViewPr>
    <p:cSldViewPr snapToGrid="0">
      <p:cViewPr varScale="1">
        <p:scale>
          <a:sx n="41" d="100"/>
          <a:sy n="41" d="100"/>
        </p:scale>
        <p:origin x="72" y="1578"/>
      </p:cViewPr>
      <p:guideLst/>
    </p:cSldViewPr>
  </p:slideViewPr>
  <p:outlineViewPr>
    <p:cViewPr>
      <p:scale>
        <a:sx n="33" d="100"/>
        <a:sy n="33" d="100"/>
      </p:scale>
      <p:origin x="0" y="-203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516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446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4468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404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710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718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332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058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354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890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91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12/18/2018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9294393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geev441vbM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nIZ_eq0vLf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5968482" cy="2387600"/>
          </a:xfrm>
        </p:spPr>
        <p:txBody>
          <a:bodyPr>
            <a:normAutofit fontScale="90000"/>
          </a:bodyPr>
          <a:lstStyle/>
          <a:p>
            <a:pPr algn="l"/>
            <a:r>
              <a:rPr lang="en-US" dirty="0">
                <a:latin typeface="Arial Black" panose="020B0A04020102020204" pitchFamily="34" charset="0"/>
              </a:rPr>
              <a:t>All the World’s A Stage</a:t>
            </a:r>
          </a:p>
        </p:txBody>
      </p:sp>
      <p:sp>
        <p:nvSpPr>
          <p:cNvPr id="3" name="Subtitle 2"/>
          <p:cNvSpPr>
            <a:spLocks noGrp="1"/>
          </p:cNvSpPr>
          <p:nvPr>
            <p:ph type="subTitle" idx="1"/>
          </p:nvPr>
        </p:nvSpPr>
        <p:spPr/>
        <p:txBody>
          <a:bodyPr/>
          <a:lstStyle/>
          <a:p>
            <a:pPr algn="l"/>
            <a:r>
              <a:rPr lang="en-US" dirty="0"/>
              <a:t>Introduction to Shakespeare Notes</a:t>
            </a:r>
          </a:p>
        </p:txBody>
      </p:sp>
    </p:spTree>
    <p:extLst>
      <p:ext uri="{BB962C8B-B14F-4D97-AF65-F5344CB8AC3E}">
        <p14:creationId xmlns:p14="http://schemas.microsoft.com/office/powerpoint/2010/main" val="176014623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FB06-8968-4045-AD9E-AAD3BAD14A5D}"/>
              </a:ext>
            </a:extLst>
          </p:cNvPr>
          <p:cNvSpPr>
            <a:spLocks noGrp="1"/>
          </p:cNvSpPr>
          <p:nvPr>
            <p:ph type="title"/>
          </p:nvPr>
        </p:nvSpPr>
        <p:spPr/>
        <p:txBody>
          <a:bodyPr/>
          <a:lstStyle/>
          <a:p>
            <a:r>
              <a:rPr lang="en-US" dirty="0"/>
              <a:t>Student Outcomes:</a:t>
            </a:r>
          </a:p>
        </p:txBody>
      </p:sp>
      <p:sp>
        <p:nvSpPr>
          <p:cNvPr id="3" name="Content Placeholder 2">
            <a:extLst>
              <a:ext uri="{FF2B5EF4-FFF2-40B4-BE49-F238E27FC236}">
                <a16:creationId xmlns:a16="http://schemas.microsoft.com/office/drawing/2014/main" id="{FE1FDDE9-ABE1-4E05-A813-06C3261A099F}"/>
              </a:ext>
            </a:extLst>
          </p:cNvPr>
          <p:cNvSpPr>
            <a:spLocks noGrp="1"/>
          </p:cNvSpPr>
          <p:nvPr>
            <p:ph idx="1"/>
          </p:nvPr>
        </p:nvSpPr>
        <p:spPr>
          <a:solidFill>
            <a:schemeClr val="bg1">
              <a:alpha val="66000"/>
            </a:schemeClr>
          </a:solidFill>
        </p:spPr>
        <p:txBody>
          <a:bodyPr>
            <a:normAutofit/>
          </a:bodyPr>
          <a:lstStyle/>
          <a:p>
            <a:pPr marL="0" indent="0">
              <a:buNone/>
            </a:pPr>
            <a:r>
              <a:rPr lang="en-US" dirty="0"/>
              <a:t>I can…</a:t>
            </a:r>
          </a:p>
          <a:p>
            <a:pPr lvl="0"/>
            <a:r>
              <a:rPr lang="en-US" dirty="0"/>
              <a:t>appreciate and understand Shakespearean language</a:t>
            </a:r>
          </a:p>
          <a:p>
            <a:pPr lvl="0"/>
            <a:r>
              <a:rPr lang="en-US" dirty="0"/>
              <a:t>Paraphrase Shakespearean language into contemporary restatements of the same ideas</a:t>
            </a:r>
          </a:p>
          <a:p>
            <a:pPr lvl="0"/>
            <a:r>
              <a:rPr lang="en-US" dirty="0"/>
              <a:t>make connections between fictional stories and real-life scenarios</a:t>
            </a:r>
          </a:p>
          <a:p>
            <a:pPr lvl="0"/>
            <a:r>
              <a:rPr lang="en-US" dirty="0"/>
              <a:t>understand how authors create suspense, tension, and mystery in the story</a:t>
            </a:r>
          </a:p>
          <a:p>
            <a:r>
              <a:rPr lang="en-US" dirty="0"/>
              <a:t>write analytically using the text to cite any inferences </a:t>
            </a:r>
          </a:p>
        </p:txBody>
      </p:sp>
    </p:spTree>
    <p:extLst>
      <p:ext uri="{BB962C8B-B14F-4D97-AF65-F5344CB8AC3E}">
        <p14:creationId xmlns:p14="http://schemas.microsoft.com/office/powerpoint/2010/main" val="2309564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FB06-8968-4045-AD9E-AAD3BAD14A5D}"/>
              </a:ext>
            </a:extLst>
          </p:cNvPr>
          <p:cNvSpPr>
            <a:spLocks noGrp="1"/>
          </p:cNvSpPr>
          <p:nvPr>
            <p:ph type="title"/>
          </p:nvPr>
        </p:nvSpPr>
        <p:spPr/>
        <p:txBody>
          <a:bodyPr/>
          <a:lstStyle/>
          <a:p>
            <a:r>
              <a:rPr lang="en-US" b="1" dirty="0"/>
              <a:t>ENDURING UNDERSTANDINGS: </a:t>
            </a:r>
            <a:r>
              <a:rPr lang="en-US" dirty="0"/>
              <a:t>What are the big ideas?</a:t>
            </a:r>
          </a:p>
        </p:txBody>
      </p:sp>
      <p:sp>
        <p:nvSpPr>
          <p:cNvPr id="3" name="Content Placeholder 2">
            <a:extLst>
              <a:ext uri="{FF2B5EF4-FFF2-40B4-BE49-F238E27FC236}">
                <a16:creationId xmlns:a16="http://schemas.microsoft.com/office/drawing/2014/main" id="{FE1FDDE9-ABE1-4E05-A813-06C3261A099F}"/>
              </a:ext>
            </a:extLst>
          </p:cNvPr>
          <p:cNvSpPr>
            <a:spLocks noGrp="1"/>
          </p:cNvSpPr>
          <p:nvPr>
            <p:ph idx="1"/>
          </p:nvPr>
        </p:nvSpPr>
        <p:spPr>
          <a:solidFill>
            <a:schemeClr val="bg1">
              <a:alpha val="66000"/>
            </a:schemeClr>
          </a:solidFill>
        </p:spPr>
        <p:txBody>
          <a:bodyPr>
            <a:normAutofit/>
          </a:bodyPr>
          <a:lstStyle/>
          <a:p>
            <a:pPr lvl="0"/>
            <a:r>
              <a:rPr lang="en-US" dirty="0"/>
              <a:t>Emotions have the power to “blind” or persuade people to do things they were otherwise not do. </a:t>
            </a:r>
          </a:p>
          <a:p>
            <a:pPr lvl="0"/>
            <a:r>
              <a:rPr lang="en-US" dirty="0"/>
              <a:t>The boundary line between dreams and reality might not be as wide as we think.</a:t>
            </a:r>
          </a:p>
          <a:p>
            <a:pPr lvl="0"/>
            <a:r>
              <a:rPr lang="en-US" dirty="0"/>
              <a:t>Texts can have universal themes which once understood, will transcend time and space.</a:t>
            </a:r>
          </a:p>
          <a:p>
            <a:r>
              <a:rPr lang="en-US" dirty="0"/>
              <a:t>Love can be a tricky thing to define, to protect, and hold on to.</a:t>
            </a:r>
          </a:p>
        </p:txBody>
      </p:sp>
    </p:spTree>
    <p:extLst>
      <p:ext uri="{BB962C8B-B14F-4D97-AF65-F5344CB8AC3E}">
        <p14:creationId xmlns:p14="http://schemas.microsoft.com/office/powerpoint/2010/main" val="422125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AB19F2-C259-455A-B113-7E39F2A97792}"/>
              </a:ext>
            </a:extLst>
          </p:cNvPr>
          <p:cNvSpPr>
            <a:spLocks noGrp="1"/>
          </p:cNvSpPr>
          <p:nvPr>
            <p:ph type="ctrTitle"/>
          </p:nvPr>
        </p:nvSpPr>
        <p:spPr/>
        <p:txBody>
          <a:bodyPr/>
          <a:lstStyle/>
          <a:p>
            <a:r>
              <a:rPr lang="en-US" dirty="0"/>
              <a:t>Brief Introduction</a:t>
            </a:r>
          </a:p>
        </p:txBody>
      </p:sp>
      <p:sp>
        <p:nvSpPr>
          <p:cNvPr id="5" name="Subtitle 4">
            <a:extLst>
              <a:ext uri="{FF2B5EF4-FFF2-40B4-BE49-F238E27FC236}">
                <a16:creationId xmlns:a16="http://schemas.microsoft.com/office/drawing/2014/main" id="{E97FC232-A7E1-4E81-9F4C-3FCBB192F69A}"/>
              </a:ext>
            </a:extLst>
          </p:cNvPr>
          <p:cNvSpPr>
            <a:spLocks noGrp="1"/>
          </p:cNvSpPr>
          <p:nvPr>
            <p:ph type="subTitle" idx="1"/>
          </p:nvPr>
        </p:nvSpPr>
        <p:spPr/>
        <p:txBody>
          <a:bodyPr/>
          <a:lstStyle/>
          <a:p>
            <a:r>
              <a:rPr lang="en-US" dirty="0"/>
              <a:t>More on this next week!</a:t>
            </a:r>
          </a:p>
        </p:txBody>
      </p:sp>
    </p:spTree>
    <p:extLst>
      <p:ext uri="{BB962C8B-B14F-4D97-AF65-F5344CB8AC3E}">
        <p14:creationId xmlns:p14="http://schemas.microsoft.com/office/powerpoint/2010/main" val="1663902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Who is Shakespeare?</a:t>
            </a:r>
          </a:p>
        </p:txBody>
      </p:sp>
      <p:sp>
        <p:nvSpPr>
          <p:cNvPr id="3" name="Content Placeholder 2"/>
          <p:cNvSpPr>
            <a:spLocks noGrp="1"/>
          </p:cNvSpPr>
          <p:nvPr>
            <p:ph idx="1"/>
          </p:nvPr>
        </p:nvSpPr>
        <p:spPr/>
        <p:txBody>
          <a:bodyPr>
            <a:normAutofit/>
          </a:bodyPr>
          <a:lstStyle/>
          <a:p>
            <a:r>
              <a:rPr lang="en-US" sz="4800" dirty="0"/>
              <a:t>Movie Link: 5 minutes</a:t>
            </a:r>
          </a:p>
          <a:p>
            <a:r>
              <a:rPr lang="en-US" sz="4800" dirty="0">
                <a:hlinkClick r:id="rId2"/>
              </a:rPr>
              <a:t>https://www.youtube.com/watch?v=geev441vbMI</a:t>
            </a:r>
            <a:r>
              <a:rPr lang="en-US" sz="4800" dirty="0"/>
              <a:t> </a:t>
            </a:r>
          </a:p>
          <a:p>
            <a:endParaRPr lang="en-US" sz="4400" dirty="0"/>
          </a:p>
        </p:txBody>
      </p:sp>
    </p:spTree>
    <p:extLst>
      <p:ext uri="{BB962C8B-B14F-4D97-AF65-F5344CB8AC3E}">
        <p14:creationId xmlns:p14="http://schemas.microsoft.com/office/powerpoint/2010/main" val="173624748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Why is Shakespeare so Hard to read?</a:t>
            </a:r>
          </a:p>
        </p:txBody>
      </p:sp>
      <p:sp>
        <p:nvSpPr>
          <p:cNvPr id="3" name="Content Placeholder 2"/>
          <p:cNvSpPr>
            <a:spLocks noGrp="1"/>
          </p:cNvSpPr>
          <p:nvPr>
            <p:ph idx="1"/>
          </p:nvPr>
        </p:nvSpPr>
        <p:spPr>
          <a:xfrm>
            <a:off x="838200" y="1825625"/>
            <a:ext cx="8065168" cy="4351338"/>
          </a:xfrm>
        </p:spPr>
        <p:txBody>
          <a:bodyPr>
            <a:normAutofit/>
          </a:bodyPr>
          <a:lstStyle/>
          <a:p>
            <a:pPr marL="742950" indent="-742950">
              <a:buFont typeface="+mj-lt"/>
              <a:buAutoNum type="arabicPeriod"/>
            </a:pPr>
            <a:r>
              <a:rPr lang="en-US" sz="4400" dirty="0"/>
              <a:t>His plays are written in Early Modern English (NOT OLD ENGLISH) which is actually very much like contemporary English but with some words like </a:t>
            </a:r>
            <a:r>
              <a:rPr lang="en-US" sz="4400" i="1" dirty="0"/>
              <a:t>thee</a:t>
            </a:r>
            <a:r>
              <a:rPr lang="en-US" sz="4400" dirty="0"/>
              <a:t> that trip people up.</a:t>
            </a:r>
          </a:p>
          <a:p>
            <a:pPr marL="742950" indent="-742950">
              <a:buFont typeface="+mj-lt"/>
              <a:buAutoNum type="arabicPeriod"/>
            </a:pPr>
            <a:endParaRPr lang="en-US" sz="4400" dirty="0"/>
          </a:p>
          <a:p>
            <a:endParaRPr lang="en-US" sz="4400" dirty="0"/>
          </a:p>
        </p:txBody>
      </p:sp>
    </p:spTree>
    <p:extLst>
      <p:ext uri="{BB962C8B-B14F-4D97-AF65-F5344CB8AC3E}">
        <p14:creationId xmlns:p14="http://schemas.microsoft.com/office/powerpoint/2010/main" val="259554075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2F0D0-F4CA-4644-BF61-0DACDFA4E02E}"/>
              </a:ext>
            </a:extLst>
          </p:cNvPr>
          <p:cNvSpPr>
            <a:spLocks noGrp="1"/>
          </p:cNvSpPr>
          <p:nvPr>
            <p:ph type="title"/>
          </p:nvPr>
        </p:nvSpPr>
        <p:spPr/>
        <p:txBody>
          <a:bodyPr/>
          <a:lstStyle/>
          <a:p>
            <a:endParaRPr lang="en-US" dirty="0"/>
          </a:p>
        </p:txBody>
      </p:sp>
      <p:pic>
        <p:nvPicPr>
          <p:cNvPr id="1026" name="Picture 2" descr="Image result for canterbury tales old english">
            <a:extLst>
              <a:ext uri="{FF2B5EF4-FFF2-40B4-BE49-F238E27FC236}">
                <a16:creationId xmlns:a16="http://schemas.microsoft.com/office/drawing/2014/main" id="{E11EA237-EC78-4F04-8871-475471C461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7605" y="-2171212"/>
            <a:ext cx="13159605" cy="7723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0F6B073-8EB2-4179-AF7E-C133E7C047C6}"/>
              </a:ext>
            </a:extLst>
          </p:cNvPr>
          <p:cNvSpPr/>
          <p:nvPr/>
        </p:nvSpPr>
        <p:spPr>
          <a:xfrm>
            <a:off x="706937" y="5694493"/>
            <a:ext cx="3302507"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Old English</a:t>
            </a:r>
          </a:p>
        </p:txBody>
      </p:sp>
      <p:sp>
        <p:nvSpPr>
          <p:cNvPr id="6" name="Rectangle 5">
            <a:extLst>
              <a:ext uri="{FF2B5EF4-FFF2-40B4-BE49-F238E27FC236}">
                <a16:creationId xmlns:a16="http://schemas.microsoft.com/office/drawing/2014/main" id="{793EA1A4-7F7F-4F4C-8CD5-0F7737DF06E3}"/>
              </a:ext>
            </a:extLst>
          </p:cNvPr>
          <p:cNvSpPr/>
          <p:nvPr/>
        </p:nvSpPr>
        <p:spPr>
          <a:xfrm>
            <a:off x="7600156" y="5723175"/>
            <a:ext cx="4592925"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Modern English</a:t>
            </a:r>
          </a:p>
        </p:txBody>
      </p:sp>
      <p:pic>
        <p:nvPicPr>
          <p:cNvPr id="5" name="Picture 4">
            <a:extLst>
              <a:ext uri="{FF2B5EF4-FFF2-40B4-BE49-F238E27FC236}">
                <a16:creationId xmlns:a16="http://schemas.microsoft.com/office/drawing/2014/main" id="{845194E2-B0C6-4BEA-BFF1-36DEFAAC3C4D}"/>
              </a:ext>
            </a:extLst>
          </p:cNvPr>
          <p:cNvPicPr>
            <a:picLocks noChangeAspect="1"/>
          </p:cNvPicPr>
          <p:nvPr/>
        </p:nvPicPr>
        <p:blipFill>
          <a:blip r:embed="rId3"/>
          <a:stretch>
            <a:fillRect/>
          </a:stretch>
        </p:blipFill>
        <p:spPr>
          <a:xfrm>
            <a:off x="4136356" y="-1163507"/>
            <a:ext cx="6229350" cy="6858000"/>
          </a:xfrm>
          <a:prstGeom prst="rect">
            <a:avLst/>
          </a:prstGeom>
        </p:spPr>
      </p:pic>
      <p:sp>
        <p:nvSpPr>
          <p:cNvPr id="9" name="Rectangle 8">
            <a:extLst>
              <a:ext uri="{FF2B5EF4-FFF2-40B4-BE49-F238E27FC236}">
                <a16:creationId xmlns:a16="http://schemas.microsoft.com/office/drawing/2014/main" id="{274A8181-D054-4053-A9F6-3A4A0D57FC92}"/>
              </a:ext>
            </a:extLst>
          </p:cNvPr>
          <p:cNvSpPr/>
          <p:nvPr/>
        </p:nvSpPr>
        <p:spPr>
          <a:xfrm>
            <a:off x="4009444" y="5278995"/>
            <a:ext cx="3986732" cy="1754326"/>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Early Modern</a:t>
            </a:r>
          </a:p>
          <a:p>
            <a:pPr algn="ctr"/>
            <a:r>
              <a:rPr lang="en-US" sz="5400" b="0" cap="none" spc="0" dirty="0">
                <a:ln w="0"/>
                <a:solidFill>
                  <a:schemeClr val="tx1"/>
                </a:solidFill>
                <a:effectLst>
                  <a:outerShdw blurRad="38100" dist="19050" dir="2700000" algn="tl" rotWithShape="0">
                    <a:schemeClr val="dk1">
                      <a:alpha val="40000"/>
                    </a:schemeClr>
                  </a:outerShdw>
                </a:effectLst>
              </a:rPr>
              <a:t> English</a:t>
            </a:r>
          </a:p>
        </p:txBody>
      </p:sp>
    </p:spTree>
    <p:extLst>
      <p:ext uri="{BB962C8B-B14F-4D97-AF65-F5344CB8AC3E}">
        <p14:creationId xmlns:p14="http://schemas.microsoft.com/office/powerpoint/2010/main" val="231630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Why is Shakespeare so Hard to read?</a:t>
            </a:r>
          </a:p>
        </p:txBody>
      </p:sp>
      <p:sp>
        <p:nvSpPr>
          <p:cNvPr id="3" name="Content Placeholder 2"/>
          <p:cNvSpPr>
            <a:spLocks noGrp="1"/>
          </p:cNvSpPr>
          <p:nvPr>
            <p:ph idx="1"/>
          </p:nvPr>
        </p:nvSpPr>
        <p:spPr>
          <a:xfrm>
            <a:off x="470786" y="1806963"/>
            <a:ext cx="11201809" cy="4612497"/>
          </a:xfrm>
          <a:solidFill>
            <a:schemeClr val="bg1">
              <a:alpha val="50000"/>
            </a:schemeClr>
          </a:solidFill>
        </p:spPr>
        <p:txBody>
          <a:bodyPr>
            <a:normAutofit fontScale="70000" lnSpcReduction="20000"/>
          </a:bodyPr>
          <a:lstStyle/>
          <a:p>
            <a:pPr marL="0" indent="0">
              <a:buNone/>
            </a:pPr>
            <a:r>
              <a:rPr lang="en-US" sz="4400" dirty="0"/>
              <a:t>2. The Topics. There are ideas, items, and words in sonnets and plays that are unknown to most modern readers unless they have spent time reading about that time or reading essays about his work. Also, the time period setting makes it difficult. So sometimes when Shakespeare tells a joke, it falls flat (to you) because you weren’t around when it was “all the rage”. You dig? </a:t>
            </a:r>
          </a:p>
          <a:p>
            <a:pPr marL="0" indent="0">
              <a:buNone/>
            </a:pPr>
            <a:r>
              <a:rPr lang="en-US" sz="4400" dirty="0"/>
              <a:t>Think about watching a movie from the 90s. Do you miss some of the inside jokes and references? Now take it back to like 400 years ago… </a:t>
            </a:r>
          </a:p>
          <a:p>
            <a:pPr marL="0" indent="0">
              <a:buNone/>
            </a:pPr>
            <a:r>
              <a:rPr lang="en-US" sz="4400" dirty="0"/>
              <a:t>For example: Mirth. We really don’t use this word any more.</a:t>
            </a:r>
          </a:p>
          <a:p>
            <a:pPr marL="0" indent="0">
              <a:buNone/>
            </a:pPr>
            <a:r>
              <a:rPr lang="en-US" sz="4400" dirty="0"/>
              <a:t>In MND: “</a:t>
            </a:r>
            <a:r>
              <a:rPr lang="en-US" sz="4400" i="1" dirty="0"/>
              <a:t>Stir up the Athenian youth to merriments; </a:t>
            </a:r>
          </a:p>
          <a:p>
            <a:pPr marL="0" indent="0">
              <a:buNone/>
            </a:pPr>
            <a:r>
              <a:rPr lang="en-US" sz="4400" i="1" dirty="0"/>
              <a:t>Awake the pert and nimble spirit of </a:t>
            </a:r>
            <a:r>
              <a:rPr lang="en-US" sz="4400" b="1" i="1" dirty="0"/>
              <a:t>mirth;” </a:t>
            </a:r>
            <a:endParaRPr lang="en-US" sz="4400" dirty="0"/>
          </a:p>
        </p:txBody>
      </p:sp>
    </p:spTree>
    <p:extLst>
      <p:ext uri="{BB962C8B-B14F-4D97-AF65-F5344CB8AC3E}">
        <p14:creationId xmlns:p14="http://schemas.microsoft.com/office/powerpoint/2010/main" val="359087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Why is Shakespeare so hard to read?</a:t>
            </a:r>
          </a:p>
        </p:txBody>
      </p:sp>
      <p:sp>
        <p:nvSpPr>
          <p:cNvPr id="3" name="Content Placeholder 2"/>
          <p:cNvSpPr>
            <a:spLocks noGrp="1"/>
          </p:cNvSpPr>
          <p:nvPr>
            <p:ph idx="1"/>
          </p:nvPr>
        </p:nvSpPr>
        <p:spPr>
          <a:xfrm>
            <a:off x="838200" y="1825625"/>
            <a:ext cx="8065168" cy="4351338"/>
          </a:xfrm>
        </p:spPr>
        <p:txBody>
          <a:bodyPr>
            <a:normAutofit lnSpcReduction="10000"/>
          </a:bodyPr>
          <a:lstStyle/>
          <a:p>
            <a:pPr marL="0" indent="0">
              <a:buNone/>
            </a:pPr>
            <a:r>
              <a:rPr lang="en-US" sz="4400" dirty="0"/>
              <a:t>3. Speaking of language, Shakespeare’s sarcasm makes very sober statements about politics and societal standards.</a:t>
            </a:r>
          </a:p>
          <a:p>
            <a:pPr marL="0" indent="0">
              <a:buNone/>
            </a:pPr>
            <a:r>
              <a:rPr lang="en-US" sz="4400" dirty="0"/>
              <a:t>He wasn’t just trying to entertain people; he wanted to critique the society he lived in.</a:t>
            </a:r>
          </a:p>
        </p:txBody>
      </p:sp>
    </p:spTree>
    <p:extLst>
      <p:ext uri="{BB962C8B-B14F-4D97-AF65-F5344CB8AC3E}">
        <p14:creationId xmlns:p14="http://schemas.microsoft.com/office/powerpoint/2010/main" val="39558398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Why is Shakespeare so hard to read?</a:t>
            </a:r>
          </a:p>
        </p:txBody>
      </p:sp>
      <p:sp>
        <p:nvSpPr>
          <p:cNvPr id="3" name="Content Placeholder 2"/>
          <p:cNvSpPr>
            <a:spLocks noGrp="1"/>
          </p:cNvSpPr>
          <p:nvPr>
            <p:ph idx="1"/>
          </p:nvPr>
        </p:nvSpPr>
        <p:spPr>
          <a:xfrm>
            <a:off x="838199" y="1825625"/>
            <a:ext cx="10275277" cy="4351338"/>
          </a:xfrm>
          <a:solidFill>
            <a:schemeClr val="bg1">
              <a:alpha val="38000"/>
            </a:schemeClr>
          </a:solidFill>
        </p:spPr>
        <p:txBody>
          <a:bodyPr>
            <a:normAutofit/>
          </a:bodyPr>
          <a:lstStyle/>
          <a:p>
            <a:pPr marL="742950" indent="-742950">
              <a:buAutoNum type="arabicPeriod" startAt="3"/>
            </a:pPr>
            <a:r>
              <a:rPr lang="en-US" sz="4400" dirty="0"/>
              <a:t>Because he wrote about what was relevant to him and his time period, we can get an inside look to what life was like during that time.</a:t>
            </a:r>
          </a:p>
        </p:txBody>
      </p:sp>
    </p:spTree>
    <p:extLst>
      <p:ext uri="{BB962C8B-B14F-4D97-AF65-F5344CB8AC3E}">
        <p14:creationId xmlns:p14="http://schemas.microsoft.com/office/powerpoint/2010/main" val="328018038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How can I get better at reading Shakespeare?</a:t>
            </a:r>
          </a:p>
        </p:txBody>
      </p:sp>
      <p:sp>
        <p:nvSpPr>
          <p:cNvPr id="3" name="Content Placeholder 2"/>
          <p:cNvSpPr>
            <a:spLocks noGrp="1"/>
          </p:cNvSpPr>
          <p:nvPr>
            <p:ph idx="1"/>
          </p:nvPr>
        </p:nvSpPr>
        <p:spPr/>
        <p:txBody>
          <a:bodyPr>
            <a:normAutofit fontScale="92500"/>
          </a:bodyPr>
          <a:lstStyle/>
          <a:p>
            <a:r>
              <a:rPr lang="en-US" sz="4800" dirty="0"/>
              <a:t>There are a number of things you can do:</a:t>
            </a:r>
          </a:p>
          <a:p>
            <a:pPr lvl="1"/>
            <a:r>
              <a:rPr lang="en-US" sz="4400" dirty="0"/>
              <a:t>Read Shakespeare plays</a:t>
            </a:r>
          </a:p>
          <a:p>
            <a:pPr lvl="1"/>
            <a:r>
              <a:rPr lang="en-US" sz="4400" dirty="0"/>
              <a:t>Watch Shakespeare plays/movie adaptations</a:t>
            </a:r>
          </a:p>
          <a:p>
            <a:pPr lvl="1"/>
            <a:r>
              <a:rPr lang="en-US" sz="4400" dirty="0"/>
              <a:t>Use a side-by-side translation guide (but know you will be expected to do this without a guide on quizzes/tests)</a:t>
            </a:r>
          </a:p>
          <a:p>
            <a:pPr lvl="1"/>
            <a:r>
              <a:rPr lang="en-US" sz="4400" dirty="0"/>
              <a:t>Read literature about Shakespearean work</a:t>
            </a:r>
          </a:p>
          <a:p>
            <a:endParaRPr lang="en-US" sz="4400" dirty="0"/>
          </a:p>
        </p:txBody>
      </p:sp>
    </p:spTree>
    <p:extLst>
      <p:ext uri="{BB962C8B-B14F-4D97-AF65-F5344CB8AC3E}">
        <p14:creationId xmlns:p14="http://schemas.microsoft.com/office/powerpoint/2010/main" val="277263527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a:t>
            </a:r>
          </a:p>
        </p:txBody>
      </p:sp>
      <p:sp>
        <p:nvSpPr>
          <p:cNvPr id="6" name="Text Placeholder 5">
            <a:extLst>
              <a:ext uri="{FF2B5EF4-FFF2-40B4-BE49-F238E27FC236}">
                <a16:creationId xmlns:a16="http://schemas.microsoft.com/office/drawing/2014/main" id="{B029A36F-BCEC-479D-882E-9F8FAE0754D2}"/>
              </a:ext>
            </a:extLst>
          </p:cNvPr>
          <p:cNvSpPr>
            <a:spLocks noGrp="1"/>
          </p:cNvSpPr>
          <p:nvPr>
            <p:ph type="body" idx="1"/>
          </p:nvPr>
        </p:nvSpPr>
        <p:spPr/>
        <p:txBody>
          <a:bodyPr/>
          <a:lstStyle/>
          <a:p>
            <a:r>
              <a:rPr lang="en-US" dirty="0"/>
              <a:t>Focus Questions:</a:t>
            </a:r>
          </a:p>
        </p:txBody>
      </p:sp>
      <p:sp>
        <p:nvSpPr>
          <p:cNvPr id="3" name="Content Placeholder 2"/>
          <p:cNvSpPr>
            <a:spLocks noGrp="1"/>
          </p:cNvSpPr>
          <p:nvPr>
            <p:ph sz="half" idx="2"/>
          </p:nvPr>
        </p:nvSpPr>
        <p:spPr/>
        <p:txBody>
          <a:bodyPr>
            <a:normAutofit lnSpcReduction="10000"/>
          </a:bodyPr>
          <a:lstStyle/>
          <a:p>
            <a:r>
              <a:rPr lang="en-US" dirty="0"/>
              <a:t>Who is Shakespeare?</a:t>
            </a:r>
          </a:p>
          <a:p>
            <a:r>
              <a:rPr lang="en-US" dirty="0"/>
              <a:t>Why is Shakespeare so hard to read?</a:t>
            </a:r>
          </a:p>
          <a:p>
            <a:r>
              <a:rPr lang="en-US" dirty="0"/>
              <a:t>How can I get better at reading Shakespeare?</a:t>
            </a:r>
          </a:p>
          <a:p>
            <a:r>
              <a:rPr lang="en-US" dirty="0"/>
              <a:t>Why are we reading Shakespeare?</a:t>
            </a:r>
          </a:p>
          <a:p>
            <a:r>
              <a:rPr lang="en-US" dirty="0"/>
              <a:t>Why is Shakespeare still relevant today?</a:t>
            </a:r>
          </a:p>
        </p:txBody>
      </p:sp>
      <p:sp>
        <p:nvSpPr>
          <p:cNvPr id="7" name="Text Placeholder 6">
            <a:extLst>
              <a:ext uri="{FF2B5EF4-FFF2-40B4-BE49-F238E27FC236}">
                <a16:creationId xmlns:a16="http://schemas.microsoft.com/office/drawing/2014/main" id="{50DADA8D-66ED-4CAD-8933-287B4D03AA0B}"/>
              </a:ext>
            </a:extLst>
          </p:cNvPr>
          <p:cNvSpPr>
            <a:spLocks noGrp="1"/>
          </p:cNvSpPr>
          <p:nvPr>
            <p:ph type="body" sz="quarter" idx="3"/>
          </p:nvPr>
        </p:nvSpPr>
        <p:spPr/>
        <p:txBody>
          <a:bodyPr/>
          <a:lstStyle/>
          <a:p>
            <a:r>
              <a:rPr lang="en-US" dirty="0"/>
              <a:t>Goals:</a:t>
            </a:r>
          </a:p>
        </p:txBody>
      </p:sp>
      <p:sp>
        <p:nvSpPr>
          <p:cNvPr id="8" name="Content Placeholder 7">
            <a:extLst>
              <a:ext uri="{FF2B5EF4-FFF2-40B4-BE49-F238E27FC236}">
                <a16:creationId xmlns:a16="http://schemas.microsoft.com/office/drawing/2014/main" id="{7A34D4F8-53C8-4E83-93B9-8770CC0C4FAC}"/>
              </a:ext>
            </a:extLst>
          </p:cNvPr>
          <p:cNvSpPr>
            <a:spLocks noGrp="1"/>
          </p:cNvSpPr>
          <p:nvPr>
            <p:ph sz="quarter" idx="4"/>
          </p:nvPr>
        </p:nvSpPr>
        <p:spPr/>
        <p:txBody>
          <a:bodyPr>
            <a:normAutofit lnSpcReduction="10000"/>
          </a:bodyPr>
          <a:lstStyle/>
          <a:p>
            <a:r>
              <a:rPr lang="en-US" dirty="0"/>
              <a:t>Understand what this unit is about</a:t>
            </a:r>
          </a:p>
          <a:p>
            <a:r>
              <a:rPr lang="en-US" dirty="0"/>
              <a:t>Determine why this unit is being taught</a:t>
            </a:r>
          </a:p>
        </p:txBody>
      </p:sp>
    </p:spTree>
    <p:extLst>
      <p:ext uri="{BB962C8B-B14F-4D97-AF65-F5344CB8AC3E}">
        <p14:creationId xmlns:p14="http://schemas.microsoft.com/office/powerpoint/2010/main" val="287303921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How can I get better at reading Shakespeare?</a:t>
            </a:r>
          </a:p>
        </p:txBody>
      </p:sp>
      <p:sp>
        <p:nvSpPr>
          <p:cNvPr id="3" name="Content Placeholder 2"/>
          <p:cNvSpPr>
            <a:spLocks noGrp="1"/>
          </p:cNvSpPr>
          <p:nvPr>
            <p:ph idx="1"/>
          </p:nvPr>
        </p:nvSpPr>
        <p:spPr>
          <a:solidFill>
            <a:schemeClr val="bg1">
              <a:alpha val="66000"/>
            </a:schemeClr>
          </a:solidFill>
        </p:spPr>
        <p:txBody>
          <a:bodyPr>
            <a:normAutofit fontScale="85000" lnSpcReduction="10000"/>
          </a:bodyPr>
          <a:lstStyle/>
          <a:p>
            <a:pPr marL="0" indent="0">
              <a:buNone/>
            </a:pPr>
            <a:r>
              <a:rPr lang="en-US" sz="4400" dirty="0"/>
              <a:t>In class, we will be working on these three things to “UNLOCK” good </a:t>
            </a:r>
            <a:r>
              <a:rPr lang="en-US" sz="4400" dirty="0" err="1"/>
              <a:t>ol</a:t>
            </a:r>
            <a:r>
              <a:rPr lang="en-US" sz="4400" dirty="0"/>
              <a:t>’ Willy:</a:t>
            </a:r>
          </a:p>
          <a:p>
            <a:pPr marL="742950" indent="-742950">
              <a:buFont typeface="+mj-lt"/>
              <a:buAutoNum type="arabicPeriod"/>
            </a:pPr>
            <a:r>
              <a:rPr lang="en-US" sz="4400" dirty="0"/>
              <a:t>Vocabulary (words used during his time)</a:t>
            </a:r>
          </a:p>
          <a:p>
            <a:pPr marL="742950" indent="-742950">
              <a:buFont typeface="+mj-lt"/>
              <a:buAutoNum type="arabicPeriod"/>
            </a:pPr>
            <a:r>
              <a:rPr lang="en-US" sz="4400" dirty="0"/>
              <a:t>Language (construction of sentences)</a:t>
            </a:r>
          </a:p>
          <a:p>
            <a:pPr marL="742950" indent="-742950">
              <a:buFont typeface="+mj-lt"/>
              <a:buAutoNum type="arabicPeriod"/>
            </a:pPr>
            <a:r>
              <a:rPr lang="en-US" sz="4400" dirty="0"/>
              <a:t>Meter (the art behind the work)</a:t>
            </a:r>
          </a:p>
          <a:p>
            <a:pPr marL="0" indent="0">
              <a:buNone/>
            </a:pPr>
            <a:r>
              <a:rPr lang="en-US" sz="4400" dirty="0"/>
              <a:t>By reviewing these three things, reading Shakespeare will not only be easier, but also more enjoyable  and maybe you’ll finally get the jokes.</a:t>
            </a:r>
          </a:p>
          <a:p>
            <a:endParaRPr lang="en-US" sz="4400" dirty="0"/>
          </a:p>
        </p:txBody>
      </p:sp>
    </p:spTree>
    <p:extLst>
      <p:ext uri="{BB962C8B-B14F-4D97-AF65-F5344CB8AC3E}">
        <p14:creationId xmlns:p14="http://schemas.microsoft.com/office/powerpoint/2010/main" val="177015097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Vocab</a:t>
            </a:r>
          </a:p>
        </p:txBody>
      </p:sp>
      <p:sp>
        <p:nvSpPr>
          <p:cNvPr id="3" name="Content Placeholder 2"/>
          <p:cNvSpPr>
            <a:spLocks noGrp="1"/>
          </p:cNvSpPr>
          <p:nvPr>
            <p:ph idx="1"/>
          </p:nvPr>
        </p:nvSpPr>
        <p:spPr>
          <a:solidFill>
            <a:schemeClr val="bg1">
              <a:alpha val="72000"/>
            </a:schemeClr>
          </a:solidFill>
        </p:spPr>
        <p:txBody>
          <a:bodyPr>
            <a:normAutofit fontScale="77500" lnSpcReduction="20000"/>
          </a:bodyPr>
          <a:lstStyle/>
          <a:p>
            <a:r>
              <a:rPr lang="en-US" sz="4400" dirty="0"/>
              <a:t>Again, Early Modern English here.</a:t>
            </a:r>
          </a:p>
          <a:p>
            <a:r>
              <a:rPr lang="en-US" sz="4400" dirty="0"/>
              <a:t>My expectation: You do not have to know the vocab for the time period.</a:t>
            </a:r>
          </a:p>
          <a:p>
            <a:pPr lvl="1"/>
            <a:r>
              <a:rPr lang="en-US" sz="4000" dirty="0"/>
              <a:t>Will you have to know words like exuberant? Yes. Because we use that word today.</a:t>
            </a:r>
          </a:p>
          <a:p>
            <a:pPr lvl="1"/>
            <a:r>
              <a:rPr lang="en-US" sz="4000" dirty="0"/>
              <a:t>Will you have to memorize thee, wench, art, etc.? No. The book provides you with some explanations in the margins. Thought it is helpful to get familiar with them</a:t>
            </a:r>
          </a:p>
          <a:p>
            <a:r>
              <a:rPr lang="en-US" sz="4400" dirty="0"/>
              <a:t>This means I’ll give you the vocab word meaning, but you are still responsible for understanding what is being conveyed. </a:t>
            </a:r>
          </a:p>
          <a:p>
            <a:endParaRPr lang="en-US" sz="4400" dirty="0"/>
          </a:p>
        </p:txBody>
      </p:sp>
    </p:spTree>
    <p:extLst>
      <p:ext uri="{BB962C8B-B14F-4D97-AF65-F5344CB8AC3E}">
        <p14:creationId xmlns:p14="http://schemas.microsoft.com/office/powerpoint/2010/main" val="158680345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Language</a:t>
            </a:r>
          </a:p>
        </p:txBody>
      </p:sp>
      <p:sp>
        <p:nvSpPr>
          <p:cNvPr id="3" name="Content Placeholder 2"/>
          <p:cNvSpPr>
            <a:spLocks noGrp="1"/>
          </p:cNvSpPr>
          <p:nvPr>
            <p:ph idx="1"/>
          </p:nvPr>
        </p:nvSpPr>
        <p:spPr>
          <a:solidFill>
            <a:schemeClr val="bg1">
              <a:alpha val="72000"/>
            </a:schemeClr>
          </a:solidFill>
        </p:spPr>
        <p:txBody>
          <a:bodyPr>
            <a:normAutofit lnSpcReduction="10000"/>
          </a:bodyPr>
          <a:lstStyle/>
          <a:p>
            <a:r>
              <a:rPr lang="en-US" sz="4400" dirty="0"/>
              <a:t>By language, I mean, how Shakespeare talks. </a:t>
            </a:r>
          </a:p>
          <a:p>
            <a:r>
              <a:rPr lang="en-US" sz="4400" dirty="0"/>
              <a:t>We’ll spend a good bit of time dissecting why it’s harder to read his sentences than ours (MORE Grammar!!! Yay!).</a:t>
            </a:r>
          </a:p>
          <a:p>
            <a:r>
              <a:rPr lang="en-US" sz="4400" dirty="0"/>
              <a:t>We’ll also look at how the language appears on the page and how to read his work properly (not stopping at the end of a line)</a:t>
            </a:r>
          </a:p>
          <a:p>
            <a:endParaRPr lang="en-US" sz="4400" dirty="0"/>
          </a:p>
        </p:txBody>
      </p:sp>
    </p:spTree>
    <p:extLst>
      <p:ext uri="{BB962C8B-B14F-4D97-AF65-F5344CB8AC3E}">
        <p14:creationId xmlns:p14="http://schemas.microsoft.com/office/powerpoint/2010/main" val="2090487726"/>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Meter</a:t>
            </a:r>
          </a:p>
        </p:txBody>
      </p:sp>
      <p:sp>
        <p:nvSpPr>
          <p:cNvPr id="3" name="Content Placeholder 2"/>
          <p:cNvSpPr>
            <a:spLocks noGrp="1"/>
          </p:cNvSpPr>
          <p:nvPr>
            <p:ph idx="1"/>
          </p:nvPr>
        </p:nvSpPr>
        <p:spPr>
          <a:solidFill>
            <a:schemeClr val="bg1">
              <a:alpha val="58000"/>
            </a:schemeClr>
          </a:solidFill>
        </p:spPr>
        <p:txBody>
          <a:bodyPr>
            <a:normAutofit lnSpcReduction="10000"/>
          </a:bodyPr>
          <a:lstStyle/>
          <a:p>
            <a:r>
              <a:rPr lang="en-US" sz="4400" dirty="0"/>
              <a:t>Remember this word?</a:t>
            </a:r>
          </a:p>
          <a:p>
            <a:r>
              <a:rPr lang="en-US" sz="4400" dirty="0"/>
              <a:t>We’ll go into lots of details about how musicality in writing has a huge role in Shakespeare’s work.</a:t>
            </a:r>
          </a:p>
          <a:p>
            <a:r>
              <a:rPr lang="en-US" sz="4400" dirty="0"/>
              <a:t>No…Shakespeare people didn’t talk like this.</a:t>
            </a:r>
          </a:p>
          <a:p>
            <a:r>
              <a:rPr lang="en-US" sz="4400" dirty="0"/>
              <a:t>Yes, you’ll be writing your own sonnet and trying your hand at meter. </a:t>
            </a:r>
            <a:r>
              <a:rPr lang="en-US" sz="4400" dirty="0">
                <a:sym typeface="Wingdings" panose="05000000000000000000" pitchFamily="2" charset="2"/>
              </a:rPr>
              <a:t> </a:t>
            </a:r>
            <a:endParaRPr lang="en-US" sz="4400" dirty="0"/>
          </a:p>
        </p:txBody>
      </p:sp>
    </p:spTree>
    <p:extLst>
      <p:ext uri="{BB962C8B-B14F-4D97-AF65-F5344CB8AC3E}">
        <p14:creationId xmlns:p14="http://schemas.microsoft.com/office/powerpoint/2010/main" val="246365204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Why are we reading Shakespeare?</a:t>
            </a:r>
          </a:p>
        </p:txBody>
      </p:sp>
      <p:sp>
        <p:nvSpPr>
          <p:cNvPr id="3" name="Content Placeholder 2"/>
          <p:cNvSpPr>
            <a:spLocks noGrp="1"/>
          </p:cNvSpPr>
          <p:nvPr>
            <p:ph idx="1"/>
          </p:nvPr>
        </p:nvSpPr>
        <p:spPr>
          <a:solidFill>
            <a:schemeClr val="bg1">
              <a:alpha val="58000"/>
            </a:schemeClr>
          </a:solidFill>
        </p:spPr>
        <p:txBody>
          <a:bodyPr>
            <a:normAutofit fontScale="92500" lnSpcReduction="20000"/>
          </a:bodyPr>
          <a:lstStyle/>
          <a:p>
            <a:r>
              <a:rPr lang="en-US" sz="4800" dirty="0"/>
              <a:t>Admittedly Biased: Yes, I do enjoy Shakespeare, and no, its not just because I’m an English teacher.</a:t>
            </a:r>
          </a:p>
          <a:p>
            <a:r>
              <a:rPr lang="en-US" sz="4800" dirty="0"/>
              <a:t>I believe reading Shakespeare is important because:</a:t>
            </a:r>
          </a:p>
          <a:p>
            <a:pPr lvl="1"/>
            <a:r>
              <a:rPr lang="en-US" sz="4400" dirty="0"/>
              <a:t>Themes- He touches on ideas that are universal and timeless and expresses them in such innovative and profound ways</a:t>
            </a:r>
          </a:p>
          <a:p>
            <a:endParaRPr lang="en-US" sz="4400" dirty="0"/>
          </a:p>
        </p:txBody>
      </p:sp>
    </p:spTree>
    <p:extLst>
      <p:ext uri="{BB962C8B-B14F-4D97-AF65-F5344CB8AC3E}">
        <p14:creationId xmlns:p14="http://schemas.microsoft.com/office/powerpoint/2010/main" val="59550711"/>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Why are we reading Shakespeare?</a:t>
            </a:r>
          </a:p>
        </p:txBody>
      </p:sp>
      <p:sp>
        <p:nvSpPr>
          <p:cNvPr id="3" name="Content Placeholder 2"/>
          <p:cNvSpPr>
            <a:spLocks noGrp="1"/>
          </p:cNvSpPr>
          <p:nvPr>
            <p:ph idx="1"/>
          </p:nvPr>
        </p:nvSpPr>
        <p:spPr>
          <a:solidFill>
            <a:schemeClr val="bg1">
              <a:alpha val="72000"/>
            </a:schemeClr>
          </a:solidFill>
        </p:spPr>
        <p:txBody>
          <a:bodyPr>
            <a:normAutofit fontScale="92500" lnSpcReduction="10000"/>
          </a:bodyPr>
          <a:lstStyle/>
          <a:p>
            <a:r>
              <a:rPr lang="en-US" sz="4800" dirty="0"/>
              <a:t>I believe reading Shakespeare is important because:</a:t>
            </a:r>
          </a:p>
          <a:p>
            <a:pPr lvl="1"/>
            <a:r>
              <a:rPr lang="en-US" sz="4400" dirty="0"/>
              <a:t>Stories- If you modernized the language, and you altered some of the props (guns for swords, etc.) you get an action-packed, thought-provoking, and interesting STORY that tells a story we all can relate to- a human experience.</a:t>
            </a:r>
          </a:p>
        </p:txBody>
      </p:sp>
    </p:spTree>
    <p:extLst>
      <p:ext uri="{BB962C8B-B14F-4D97-AF65-F5344CB8AC3E}">
        <p14:creationId xmlns:p14="http://schemas.microsoft.com/office/powerpoint/2010/main" val="1824180655"/>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Why are we reading Shakespeare?</a:t>
            </a:r>
          </a:p>
        </p:txBody>
      </p:sp>
      <p:sp>
        <p:nvSpPr>
          <p:cNvPr id="3" name="Content Placeholder 2"/>
          <p:cNvSpPr>
            <a:spLocks noGrp="1"/>
          </p:cNvSpPr>
          <p:nvPr>
            <p:ph idx="1"/>
          </p:nvPr>
        </p:nvSpPr>
        <p:spPr>
          <a:solidFill>
            <a:schemeClr val="bg1">
              <a:alpha val="70000"/>
            </a:schemeClr>
          </a:solidFill>
        </p:spPr>
        <p:txBody>
          <a:bodyPr>
            <a:normAutofit fontScale="77500" lnSpcReduction="20000"/>
          </a:bodyPr>
          <a:lstStyle/>
          <a:p>
            <a:r>
              <a:rPr lang="en-US" sz="4800" dirty="0"/>
              <a:t>I believe reading Shakespeare is important because:</a:t>
            </a:r>
          </a:p>
          <a:p>
            <a:pPr lvl="1"/>
            <a:r>
              <a:rPr lang="en-US" sz="4400" dirty="0"/>
              <a:t>Language- Learning how to read Shakespeare is helpful as not everyone talks and conveys meaning in the same way. Understanding the grammatical structure, figurative language, and creative descriptions allow us to connect to people across time, space, and generations.</a:t>
            </a:r>
          </a:p>
          <a:p>
            <a:r>
              <a:rPr lang="en-US" sz="4800" dirty="0"/>
              <a:t>Movie Link: 3.5 minutes </a:t>
            </a:r>
            <a:r>
              <a:rPr lang="en-US" sz="4800" dirty="0">
                <a:hlinkClick r:id="rId2"/>
              </a:rPr>
              <a:t>https://www.youtube.com/watch?v=nIZ_eq0vLfc</a:t>
            </a:r>
            <a:r>
              <a:rPr lang="en-US" sz="4800" dirty="0"/>
              <a:t>  </a:t>
            </a:r>
          </a:p>
          <a:p>
            <a:endParaRPr lang="en-US" sz="4400" dirty="0"/>
          </a:p>
        </p:txBody>
      </p:sp>
    </p:spTree>
    <p:extLst>
      <p:ext uri="{BB962C8B-B14F-4D97-AF65-F5344CB8AC3E}">
        <p14:creationId xmlns:p14="http://schemas.microsoft.com/office/powerpoint/2010/main" val="2813270909"/>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54103"/>
            <a:ext cx="11895513" cy="1325563"/>
          </a:xfrm>
        </p:spPr>
        <p:txBody>
          <a:bodyPr>
            <a:normAutofit/>
          </a:bodyPr>
          <a:lstStyle/>
          <a:p>
            <a:r>
              <a:rPr lang="en-US" sz="4000" dirty="0">
                <a:latin typeface="Arial Black" panose="020B0A04020102020204" pitchFamily="34" charset="0"/>
              </a:rPr>
              <a:t>How is Shakespeare still relevant today?</a:t>
            </a:r>
          </a:p>
        </p:txBody>
      </p:sp>
      <p:sp>
        <p:nvSpPr>
          <p:cNvPr id="3" name="Content Placeholder 2"/>
          <p:cNvSpPr>
            <a:spLocks noGrp="1"/>
          </p:cNvSpPr>
          <p:nvPr>
            <p:ph idx="1"/>
          </p:nvPr>
        </p:nvSpPr>
        <p:spPr>
          <a:xfrm>
            <a:off x="417095" y="1080654"/>
            <a:ext cx="10936705" cy="5560777"/>
          </a:xfrm>
          <a:solidFill>
            <a:schemeClr val="bg1">
              <a:alpha val="76000"/>
            </a:schemeClr>
          </a:solidFill>
        </p:spPr>
        <p:txBody>
          <a:bodyPr>
            <a:noAutofit/>
          </a:bodyPr>
          <a:lstStyle/>
          <a:p>
            <a:pPr fontAlgn="base"/>
            <a:r>
              <a:rPr lang="en-US" sz="3200" b="1" dirty="0"/>
              <a:t>1. You quote Shakespeare on a regular basis and don’t even know it.</a:t>
            </a:r>
          </a:p>
          <a:p>
            <a:pPr fontAlgn="base"/>
            <a:r>
              <a:rPr lang="en-US" sz="3200" dirty="0"/>
              <a:t>Shakespeare’s influence on the English language runs deep. For instance, if you search the Oxford English Dictionary (OED) — the definitive record of the English language — Shakespeare is often identified as the sole user or first user of a word or phrase, according to Charlotte Brewer who authored the guide’s chapter on “Shakespeare and the OED.”</a:t>
            </a:r>
          </a:p>
          <a:p>
            <a:pPr fontAlgn="base"/>
            <a:r>
              <a:rPr lang="en-US" sz="3200" dirty="0"/>
              <a:t>If you have ever said “It’s Greek to me,” suffered from “green-eyed jealousy,” “stood on ceremony,” been “tongue-tied,” “hoodwinked” or “in a pickle,” you are quoting Shakespeare.</a:t>
            </a:r>
            <a:endParaRPr lang="en-US" sz="3200" b="1" dirty="0"/>
          </a:p>
        </p:txBody>
      </p:sp>
    </p:spTree>
    <p:extLst>
      <p:ext uri="{BB962C8B-B14F-4D97-AF65-F5344CB8AC3E}">
        <p14:creationId xmlns:p14="http://schemas.microsoft.com/office/powerpoint/2010/main" val="1050551703"/>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How is Shakespeare still relevant today?</a:t>
            </a:r>
          </a:p>
        </p:txBody>
      </p:sp>
      <p:sp>
        <p:nvSpPr>
          <p:cNvPr id="3" name="Content Placeholder 2"/>
          <p:cNvSpPr>
            <a:spLocks noGrp="1"/>
          </p:cNvSpPr>
          <p:nvPr>
            <p:ph idx="1"/>
          </p:nvPr>
        </p:nvSpPr>
        <p:spPr>
          <a:solidFill>
            <a:schemeClr val="bg1">
              <a:alpha val="58000"/>
            </a:schemeClr>
          </a:solidFill>
        </p:spPr>
        <p:txBody>
          <a:bodyPr>
            <a:normAutofit/>
          </a:bodyPr>
          <a:lstStyle/>
          <a:p>
            <a:pPr fontAlgn="base"/>
            <a:r>
              <a:rPr lang="en-US" sz="3200" b="1" dirty="0"/>
              <a:t>2. The Bard’s reach is cosmic.</a:t>
            </a:r>
          </a:p>
          <a:p>
            <a:pPr fontAlgn="base"/>
            <a:r>
              <a:rPr lang="en-US" sz="3200" dirty="0"/>
              <a:t>The planet Uranus has 27 moons, the majority of which are named for Shakespearean characters</a:t>
            </a:r>
          </a:p>
          <a:p>
            <a:pPr fontAlgn="base"/>
            <a:r>
              <a:rPr lang="en-US" sz="3200" dirty="0"/>
              <a:t> </a:t>
            </a:r>
            <a:r>
              <a:rPr lang="en-US" sz="3200" dirty="0" err="1"/>
              <a:t>Titania</a:t>
            </a:r>
            <a:r>
              <a:rPr lang="en-US" sz="3200" dirty="0"/>
              <a:t>, Oberon, Puck (</a:t>
            </a:r>
            <a:r>
              <a:rPr lang="en-US" sz="3200" i="1" dirty="0"/>
              <a:t>A Midsummer Night’s Dream</a:t>
            </a:r>
            <a:r>
              <a:rPr lang="en-US" sz="3200" dirty="0"/>
              <a:t>);</a:t>
            </a:r>
          </a:p>
          <a:p>
            <a:pPr fontAlgn="base"/>
            <a:r>
              <a:rPr lang="en-US" sz="3200" dirty="0"/>
              <a:t>Juliet, Mab (</a:t>
            </a:r>
            <a:r>
              <a:rPr lang="en-US" sz="3200" i="1" dirty="0"/>
              <a:t>Romeo and Juliet</a:t>
            </a:r>
            <a:r>
              <a:rPr lang="en-US" sz="3200" dirty="0"/>
              <a:t>)</a:t>
            </a:r>
          </a:p>
          <a:p>
            <a:pPr fontAlgn="base"/>
            <a:r>
              <a:rPr lang="en-US" sz="3200" b="1" dirty="0"/>
              <a:t>Etc.</a:t>
            </a:r>
          </a:p>
        </p:txBody>
      </p:sp>
    </p:spTree>
    <p:extLst>
      <p:ext uri="{BB962C8B-B14F-4D97-AF65-F5344CB8AC3E}">
        <p14:creationId xmlns:p14="http://schemas.microsoft.com/office/powerpoint/2010/main" val="124703450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How is Shakespeare still relevant today?</a:t>
            </a:r>
          </a:p>
        </p:txBody>
      </p:sp>
      <p:sp>
        <p:nvSpPr>
          <p:cNvPr id="3" name="Content Placeholder 2"/>
          <p:cNvSpPr>
            <a:spLocks noGrp="1"/>
          </p:cNvSpPr>
          <p:nvPr>
            <p:ph idx="1"/>
          </p:nvPr>
        </p:nvSpPr>
        <p:spPr>
          <a:xfrm>
            <a:off x="141316" y="1825625"/>
            <a:ext cx="11212484" cy="4832870"/>
          </a:xfrm>
          <a:solidFill>
            <a:schemeClr val="bg1">
              <a:alpha val="43000"/>
            </a:schemeClr>
          </a:solidFill>
        </p:spPr>
        <p:txBody>
          <a:bodyPr>
            <a:normAutofit/>
          </a:bodyPr>
          <a:lstStyle/>
          <a:p>
            <a:pPr fontAlgn="base"/>
            <a:r>
              <a:rPr lang="en-US" b="1" dirty="0"/>
              <a:t>3. Some people don’t believe Shakespeare wrote the plays and poems that bear his name.</a:t>
            </a:r>
          </a:p>
          <a:p>
            <a:pPr fontAlgn="base"/>
            <a:r>
              <a:rPr lang="en-US" dirty="0"/>
              <a:t>What cements a writer’s legacy more than when a segment of his or her audience contests their work? The great Shakespeare authorship controversy was sparked in the 1850s — more than 200 years after his death — when American writer Delia Bacon and British bookseller William Henry Smith each published their arguments on the topic. </a:t>
            </a:r>
          </a:p>
          <a:p>
            <a:pPr fontAlgn="base"/>
            <a:r>
              <a:rPr lang="en-US" dirty="0"/>
              <a:t>Among other potential authors of the plays credited to Shakespeare, they suggested philosopher Francis Bacon and poet Walter Raleigh were more likely the “real” writers of </a:t>
            </a:r>
            <a:r>
              <a:rPr lang="en-US" i="1" dirty="0"/>
              <a:t>Romeo and Juliet</a:t>
            </a:r>
            <a:r>
              <a:rPr lang="en-US" dirty="0"/>
              <a:t>, etc. In the subsequent century, more than 50 alternative writers were proposed.</a:t>
            </a:r>
            <a:endParaRPr lang="en-US" b="1" dirty="0"/>
          </a:p>
        </p:txBody>
      </p:sp>
    </p:spTree>
    <p:extLst>
      <p:ext uri="{BB962C8B-B14F-4D97-AF65-F5344CB8AC3E}">
        <p14:creationId xmlns:p14="http://schemas.microsoft.com/office/powerpoint/2010/main" val="223279181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D1DC7AC-39E6-4C12-8D2D-353DDEC6B4DA}"/>
              </a:ext>
            </a:extLst>
          </p:cNvPr>
          <p:cNvSpPr>
            <a:spLocks noGrp="1"/>
          </p:cNvSpPr>
          <p:nvPr>
            <p:ph type="ctrTitle"/>
          </p:nvPr>
        </p:nvSpPr>
        <p:spPr/>
        <p:txBody>
          <a:bodyPr/>
          <a:lstStyle/>
          <a:p>
            <a:r>
              <a:rPr lang="en-US" dirty="0"/>
              <a:t>Unit 3 Overview</a:t>
            </a:r>
          </a:p>
        </p:txBody>
      </p:sp>
      <p:sp>
        <p:nvSpPr>
          <p:cNvPr id="8" name="Subtitle 7">
            <a:extLst>
              <a:ext uri="{FF2B5EF4-FFF2-40B4-BE49-F238E27FC236}">
                <a16:creationId xmlns:a16="http://schemas.microsoft.com/office/drawing/2014/main" id="{7753C75B-48A2-4801-BF72-49F51CFB09B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7467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How is Shakespeare still relevant today?</a:t>
            </a:r>
          </a:p>
        </p:txBody>
      </p:sp>
      <p:sp>
        <p:nvSpPr>
          <p:cNvPr id="3" name="Content Placeholder 2"/>
          <p:cNvSpPr>
            <a:spLocks noGrp="1"/>
          </p:cNvSpPr>
          <p:nvPr>
            <p:ph idx="1"/>
          </p:nvPr>
        </p:nvSpPr>
        <p:spPr>
          <a:xfrm>
            <a:off x="390697" y="1825624"/>
            <a:ext cx="11230495" cy="5032375"/>
          </a:xfrm>
          <a:solidFill>
            <a:schemeClr val="bg1">
              <a:alpha val="51000"/>
            </a:schemeClr>
          </a:solidFill>
        </p:spPr>
        <p:txBody>
          <a:bodyPr>
            <a:noAutofit/>
          </a:bodyPr>
          <a:lstStyle/>
          <a:p>
            <a:pPr fontAlgn="base"/>
            <a:r>
              <a:rPr lang="en-US" sz="3200" b="1" dirty="0"/>
              <a:t>4. Shakespeare has been a profitable brand for hundreds of years.</a:t>
            </a:r>
          </a:p>
          <a:p>
            <a:pPr fontAlgn="base"/>
            <a:r>
              <a:rPr lang="en-US" sz="3200" dirty="0"/>
              <a:t>In 1710, publisher Jacob </a:t>
            </a:r>
            <a:r>
              <a:rPr lang="en-US" sz="3200" dirty="0" err="1"/>
              <a:t>Tonson</a:t>
            </a:r>
            <a:r>
              <a:rPr lang="en-US" sz="3200" dirty="0"/>
              <a:t> started a trend when he adopted Shakespeare’s likeness as his corporate logo, using the Bard’s portrait on his bookshop sign, in advertisements and on the editions of Shakespeare’s works that he published. </a:t>
            </a:r>
          </a:p>
          <a:p>
            <a:pPr fontAlgn="base"/>
            <a:r>
              <a:rPr lang="en-US" sz="3200" dirty="0"/>
              <a:t>In the past four centuries, Shakespeare’s strength as a brand has not faltered. In fact, it’s ubiquitous. His likeness and his works have been used to sell soap, chocolate, cigarettes, computers, beer, soda and almost anything else you can think of.</a:t>
            </a:r>
            <a:endParaRPr lang="en-US" sz="3200" b="1" dirty="0"/>
          </a:p>
        </p:txBody>
      </p:sp>
    </p:spTree>
    <p:extLst>
      <p:ext uri="{BB962C8B-B14F-4D97-AF65-F5344CB8AC3E}">
        <p14:creationId xmlns:p14="http://schemas.microsoft.com/office/powerpoint/2010/main" val="3934848091"/>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How is Shakespeare still relevant today?</a:t>
            </a:r>
          </a:p>
        </p:txBody>
      </p:sp>
      <p:sp>
        <p:nvSpPr>
          <p:cNvPr id="3" name="Content Placeholder 2"/>
          <p:cNvSpPr>
            <a:spLocks noGrp="1"/>
          </p:cNvSpPr>
          <p:nvPr>
            <p:ph idx="1"/>
          </p:nvPr>
        </p:nvSpPr>
        <p:spPr>
          <a:solidFill>
            <a:schemeClr val="bg1">
              <a:alpha val="34000"/>
            </a:schemeClr>
          </a:solidFill>
        </p:spPr>
        <p:txBody>
          <a:bodyPr>
            <a:normAutofit/>
          </a:bodyPr>
          <a:lstStyle/>
          <a:p>
            <a:pPr fontAlgn="base"/>
            <a:r>
              <a:rPr lang="en-US" sz="3200" b="1" dirty="0"/>
              <a:t>5. His likeness remains a mystery.</a:t>
            </a:r>
          </a:p>
          <a:p>
            <a:pPr fontAlgn="base"/>
            <a:r>
              <a:rPr lang="en-US" sz="3200" dirty="0"/>
              <a:t>Although Shakespeare’s image has been reproduced time and again, we don’t actually know what he looks like. None of the printed portraits that accompanied his work date back to his lifetime. </a:t>
            </a:r>
          </a:p>
          <a:p>
            <a:pPr fontAlgn="base"/>
            <a:r>
              <a:rPr lang="en-US" sz="3200" dirty="0"/>
              <a:t>The image that most people are familiar with is an engraving by Martin </a:t>
            </a:r>
            <a:r>
              <a:rPr lang="en-US" sz="3200" dirty="0" err="1"/>
              <a:t>Droeshout</a:t>
            </a:r>
            <a:r>
              <a:rPr lang="en-US" sz="3200" dirty="0"/>
              <a:t>, which debuted in 1623 on the title page of the first edition of Shakespeare’s collected plays called the First Folio.</a:t>
            </a:r>
            <a:endParaRPr lang="en-US" sz="3200" b="1" dirty="0"/>
          </a:p>
        </p:txBody>
      </p:sp>
    </p:spTree>
    <p:extLst>
      <p:ext uri="{BB962C8B-B14F-4D97-AF65-F5344CB8AC3E}">
        <p14:creationId xmlns:p14="http://schemas.microsoft.com/office/powerpoint/2010/main" val="697745343"/>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How is Shakespeare still relevant today?</a:t>
            </a:r>
          </a:p>
        </p:txBody>
      </p:sp>
      <p:sp>
        <p:nvSpPr>
          <p:cNvPr id="3" name="Content Placeholder 2"/>
          <p:cNvSpPr>
            <a:spLocks noGrp="1"/>
          </p:cNvSpPr>
          <p:nvPr>
            <p:ph idx="1"/>
          </p:nvPr>
        </p:nvSpPr>
        <p:spPr>
          <a:xfrm>
            <a:off x="838199" y="1825624"/>
            <a:ext cx="10924309" cy="5032375"/>
          </a:xfrm>
          <a:solidFill>
            <a:schemeClr val="bg1">
              <a:alpha val="46000"/>
            </a:schemeClr>
          </a:solidFill>
        </p:spPr>
        <p:txBody>
          <a:bodyPr>
            <a:noAutofit/>
          </a:bodyPr>
          <a:lstStyle/>
          <a:p>
            <a:pPr fontAlgn="base"/>
            <a:r>
              <a:rPr lang="en-US" sz="3200" b="1" dirty="0"/>
              <a:t>6. His works are universal and enduring, as are his characters.</a:t>
            </a:r>
          </a:p>
          <a:p>
            <a:pPr fontAlgn="base"/>
            <a:r>
              <a:rPr lang="en-US" sz="3200" dirty="0"/>
              <a:t>Shakespeare’s works are emotional, hilarious, pithy. But above all, he was masterful at imbuing his stories and his characters with qualities that audiences and readers identify with — Hamlet’s anguish, Ophelia’s distress, the enduring love between Romeo and Juliet.</a:t>
            </a:r>
          </a:p>
          <a:p>
            <a:pPr fontAlgn="base"/>
            <a:r>
              <a:rPr lang="en-US" sz="3200" dirty="0"/>
              <a:t>In Samuel Johnson’s preface to </a:t>
            </a:r>
            <a:r>
              <a:rPr lang="en-US" sz="3200" i="1" dirty="0"/>
              <a:t>The Plays of Shakespeare</a:t>
            </a:r>
            <a:r>
              <a:rPr lang="en-US" sz="3200" dirty="0"/>
              <a:t> (1765), he wrote, “His characters … are the genuine progeny of common humanity, such as the world will always supply, and observation will always find.”</a:t>
            </a:r>
          </a:p>
          <a:p>
            <a:pPr fontAlgn="base"/>
            <a:endParaRPr lang="en-US" sz="3200" b="1" dirty="0"/>
          </a:p>
        </p:txBody>
      </p:sp>
    </p:spTree>
    <p:extLst>
      <p:ext uri="{BB962C8B-B14F-4D97-AF65-F5344CB8AC3E}">
        <p14:creationId xmlns:p14="http://schemas.microsoft.com/office/powerpoint/2010/main" val="2327114575"/>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dirty="0"/>
              <a:t>https://news.usc.edu/91717/six-reasons-shakespeare-remains-relevant-400-years-after-his-death/</a:t>
            </a:r>
          </a:p>
        </p:txBody>
      </p:sp>
    </p:spTree>
    <p:extLst>
      <p:ext uri="{BB962C8B-B14F-4D97-AF65-F5344CB8AC3E}">
        <p14:creationId xmlns:p14="http://schemas.microsoft.com/office/powerpoint/2010/main" val="213974534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75A61-1622-4A36-A9E5-CD4751FC9D5E}"/>
              </a:ext>
            </a:extLst>
          </p:cNvPr>
          <p:cNvSpPr>
            <a:spLocks noGrp="1"/>
          </p:cNvSpPr>
          <p:nvPr>
            <p:ph type="title"/>
          </p:nvPr>
        </p:nvSpPr>
        <p:spPr/>
        <p:txBody>
          <a:bodyPr/>
          <a:lstStyle/>
          <a:p>
            <a:r>
              <a:rPr lang="en-US" dirty="0"/>
              <a:t>Drama: All that Drama- Falling in love</a:t>
            </a:r>
          </a:p>
        </p:txBody>
      </p:sp>
      <p:sp>
        <p:nvSpPr>
          <p:cNvPr id="3" name="Content Placeholder 2">
            <a:extLst>
              <a:ext uri="{FF2B5EF4-FFF2-40B4-BE49-F238E27FC236}">
                <a16:creationId xmlns:a16="http://schemas.microsoft.com/office/drawing/2014/main" id="{A842B639-BBBA-4C97-A82E-23B659DCD333}"/>
              </a:ext>
            </a:extLst>
          </p:cNvPr>
          <p:cNvSpPr>
            <a:spLocks noGrp="1"/>
          </p:cNvSpPr>
          <p:nvPr>
            <p:ph idx="1"/>
          </p:nvPr>
        </p:nvSpPr>
        <p:spPr/>
        <p:txBody>
          <a:bodyPr/>
          <a:lstStyle/>
          <a:p>
            <a:pPr marL="0" indent="0">
              <a:buNone/>
            </a:pPr>
            <a:r>
              <a:rPr lang="en-US" i="1" dirty="0"/>
              <a:t>OVERVIEW</a:t>
            </a:r>
          </a:p>
          <a:p>
            <a:r>
              <a:rPr lang="en-US" i="1" dirty="0"/>
              <a:t>“[A]</a:t>
            </a:r>
            <a:r>
              <a:rPr lang="en-US" i="1" dirty="0" err="1"/>
              <a:t>nd</a:t>
            </a:r>
            <a:r>
              <a:rPr lang="en-US" i="1" dirty="0"/>
              <a:t> yet, to say the truth, reason and love keep little company together now-a-days.”  ~Bottom, William Shakespeare, A Midsummer Night’s Dream</a:t>
            </a:r>
            <a:endParaRPr lang="en-US" dirty="0"/>
          </a:p>
          <a:p>
            <a:endParaRPr lang="en-US" dirty="0"/>
          </a:p>
          <a:p>
            <a:endParaRPr lang="en-US" dirty="0"/>
          </a:p>
          <a:p>
            <a:r>
              <a:rPr lang="en-US" dirty="0"/>
              <a:t>What are we doing and why?</a:t>
            </a:r>
          </a:p>
        </p:txBody>
      </p:sp>
    </p:spTree>
    <p:extLst>
      <p:ext uri="{BB962C8B-B14F-4D97-AF65-F5344CB8AC3E}">
        <p14:creationId xmlns:p14="http://schemas.microsoft.com/office/powerpoint/2010/main" val="331056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88CB-820E-4863-A68B-FD3951514EAF}"/>
              </a:ext>
            </a:extLst>
          </p:cNvPr>
          <p:cNvSpPr>
            <a:spLocks noGrp="1"/>
          </p:cNvSpPr>
          <p:nvPr>
            <p:ph type="title"/>
          </p:nvPr>
        </p:nvSpPr>
        <p:spPr/>
        <p:txBody>
          <a:bodyPr/>
          <a:lstStyle/>
          <a:p>
            <a:r>
              <a:rPr lang="en-US" dirty="0"/>
              <a:t>Standards</a:t>
            </a:r>
          </a:p>
        </p:txBody>
      </p:sp>
      <p:sp>
        <p:nvSpPr>
          <p:cNvPr id="4" name="TextBox 3">
            <a:extLst>
              <a:ext uri="{FF2B5EF4-FFF2-40B4-BE49-F238E27FC236}">
                <a16:creationId xmlns:a16="http://schemas.microsoft.com/office/drawing/2014/main" id="{821B2226-7F1C-41B8-A169-053ED165EEF0}"/>
              </a:ext>
            </a:extLst>
          </p:cNvPr>
          <p:cNvSpPr txBox="1"/>
          <p:nvPr/>
        </p:nvSpPr>
        <p:spPr>
          <a:xfrm>
            <a:off x="4558412" y="365125"/>
            <a:ext cx="5646821" cy="2246769"/>
          </a:xfrm>
          <a:prstGeom prst="rect">
            <a:avLst/>
          </a:prstGeom>
          <a:solidFill>
            <a:schemeClr val="bg1">
              <a:alpha val="56000"/>
            </a:schemeClr>
          </a:solidFill>
        </p:spPr>
        <p:txBody>
          <a:bodyPr wrap="square" rtlCol="0">
            <a:spAutoFit/>
          </a:bodyPr>
          <a:lstStyle/>
          <a:p>
            <a:r>
              <a:rPr lang="en-US" sz="2800" b="1" dirty="0"/>
              <a:t>RL. 9-10.9 </a:t>
            </a:r>
            <a:endParaRPr lang="en-US" sz="2800" dirty="0"/>
          </a:p>
          <a:p>
            <a:r>
              <a:rPr lang="en-US" sz="2800" dirty="0"/>
              <a:t>Analyze how an author adopts or adapts source material in a specific work.</a:t>
            </a:r>
          </a:p>
          <a:p>
            <a:endParaRPr lang="en-US" sz="2800" dirty="0"/>
          </a:p>
        </p:txBody>
      </p:sp>
      <p:sp>
        <p:nvSpPr>
          <p:cNvPr id="5" name="TextBox 4">
            <a:extLst>
              <a:ext uri="{FF2B5EF4-FFF2-40B4-BE49-F238E27FC236}">
                <a16:creationId xmlns:a16="http://schemas.microsoft.com/office/drawing/2014/main" id="{FDB8DC69-D819-42B9-96FE-895D601ECDA9}"/>
              </a:ext>
            </a:extLst>
          </p:cNvPr>
          <p:cNvSpPr txBox="1"/>
          <p:nvPr/>
        </p:nvSpPr>
        <p:spPr>
          <a:xfrm>
            <a:off x="0" y="2305615"/>
            <a:ext cx="5646821" cy="2246769"/>
          </a:xfrm>
          <a:prstGeom prst="rect">
            <a:avLst/>
          </a:prstGeom>
          <a:solidFill>
            <a:schemeClr val="bg1">
              <a:alpha val="56000"/>
            </a:schemeClr>
          </a:solidFill>
        </p:spPr>
        <p:txBody>
          <a:bodyPr wrap="square" rtlCol="0">
            <a:spAutoFit/>
          </a:bodyPr>
          <a:lstStyle/>
          <a:p>
            <a:r>
              <a:rPr lang="en-US" sz="2800" b="1" dirty="0"/>
              <a:t>L.9-10.5 </a:t>
            </a:r>
            <a:endParaRPr lang="en-US" sz="2800" dirty="0"/>
          </a:p>
          <a:p>
            <a:r>
              <a:rPr lang="en-US" sz="2800" dirty="0"/>
              <a:t>Demonstrate understanding of figurative language and nuances in word meanings.</a:t>
            </a:r>
          </a:p>
          <a:p>
            <a:endParaRPr lang="en-US" sz="2800" dirty="0"/>
          </a:p>
        </p:txBody>
      </p:sp>
      <p:sp>
        <p:nvSpPr>
          <p:cNvPr id="6" name="TextBox 5">
            <a:extLst>
              <a:ext uri="{FF2B5EF4-FFF2-40B4-BE49-F238E27FC236}">
                <a16:creationId xmlns:a16="http://schemas.microsoft.com/office/drawing/2014/main" id="{55395BE3-4DFD-4CDA-BBCE-83631AF051BB}"/>
              </a:ext>
            </a:extLst>
          </p:cNvPr>
          <p:cNvSpPr txBox="1"/>
          <p:nvPr/>
        </p:nvSpPr>
        <p:spPr>
          <a:xfrm>
            <a:off x="5102617" y="3613039"/>
            <a:ext cx="5646821" cy="3108543"/>
          </a:xfrm>
          <a:prstGeom prst="rect">
            <a:avLst/>
          </a:prstGeom>
          <a:solidFill>
            <a:schemeClr val="bg1">
              <a:alpha val="56000"/>
            </a:schemeClr>
          </a:solidFill>
        </p:spPr>
        <p:txBody>
          <a:bodyPr wrap="square" rtlCol="0">
            <a:spAutoFit/>
          </a:bodyPr>
          <a:lstStyle/>
          <a:p>
            <a:r>
              <a:rPr lang="en-US" sz="2800" b="1" dirty="0"/>
              <a:t>RL.9-10.5 </a:t>
            </a:r>
            <a:endParaRPr lang="en-US" sz="2800" dirty="0"/>
          </a:p>
          <a:p>
            <a:r>
              <a:rPr lang="en-US" sz="2800" dirty="0"/>
              <a:t>Analyze how an author’s choices concerning how to structure a text, order events within it, and manipulate time create effects such as mystery, tension, or surprise.</a:t>
            </a:r>
          </a:p>
          <a:p>
            <a:endParaRPr lang="en-US" sz="2800" dirty="0"/>
          </a:p>
        </p:txBody>
      </p:sp>
    </p:spTree>
    <p:extLst>
      <p:ext uri="{BB962C8B-B14F-4D97-AF65-F5344CB8AC3E}">
        <p14:creationId xmlns:p14="http://schemas.microsoft.com/office/powerpoint/2010/main" val="79869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E8E3-5879-472F-A243-1AC8BF0AB8DC}"/>
              </a:ext>
            </a:extLst>
          </p:cNvPr>
          <p:cNvSpPr>
            <a:spLocks noGrp="1"/>
          </p:cNvSpPr>
          <p:nvPr>
            <p:ph type="title"/>
          </p:nvPr>
        </p:nvSpPr>
        <p:spPr/>
        <p:txBody>
          <a:bodyPr/>
          <a:lstStyle/>
          <a:p>
            <a:r>
              <a:rPr lang="en-US" dirty="0"/>
              <a:t>ON THE BACK</a:t>
            </a:r>
          </a:p>
        </p:txBody>
      </p:sp>
      <p:sp>
        <p:nvSpPr>
          <p:cNvPr id="3" name="Content Placeholder 2">
            <a:extLst>
              <a:ext uri="{FF2B5EF4-FFF2-40B4-BE49-F238E27FC236}">
                <a16:creationId xmlns:a16="http://schemas.microsoft.com/office/drawing/2014/main" id="{DF0A4BF1-E821-43D2-B330-AFF457A99043}"/>
              </a:ext>
            </a:extLst>
          </p:cNvPr>
          <p:cNvSpPr>
            <a:spLocks noGrp="1"/>
          </p:cNvSpPr>
          <p:nvPr>
            <p:ph idx="1"/>
          </p:nvPr>
        </p:nvSpPr>
        <p:spPr/>
        <p:txBody>
          <a:bodyPr/>
          <a:lstStyle/>
          <a:p>
            <a:r>
              <a:rPr lang="en-US" i="1" dirty="0"/>
              <a:t>Highlight or circle items from this page that you already know and understand.</a:t>
            </a:r>
            <a:endParaRPr lang="en-US" dirty="0"/>
          </a:p>
          <a:p>
            <a:r>
              <a:rPr lang="en-US" i="1" dirty="0"/>
              <a:t>Highlight in another color, or box items from this page that you are most interested in learning.</a:t>
            </a:r>
            <a:endParaRPr lang="en-US" dirty="0"/>
          </a:p>
          <a:p>
            <a:r>
              <a:rPr lang="en-US" i="1" dirty="0"/>
              <a:t>Review at the end of the unit and CHECK off the items you now know.</a:t>
            </a:r>
            <a:endParaRPr lang="en-US" dirty="0"/>
          </a:p>
          <a:p>
            <a:endParaRPr lang="en-US" dirty="0"/>
          </a:p>
        </p:txBody>
      </p:sp>
    </p:spTree>
    <p:extLst>
      <p:ext uri="{BB962C8B-B14F-4D97-AF65-F5344CB8AC3E}">
        <p14:creationId xmlns:p14="http://schemas.microsoft.com/office/powerpoint/2010/main" val="3186066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5718-5693-4407-95AB-6818E1B398E4}"/>
              </a:ext>
            </a:extLst>
          </p:cNvPr>
          <p:cNvSpPr>
            <a:spLocks noGrp="1"/>
          </p:cNvSpPr>
          <p:nvPr>
            <p:ph type="title"/>
          </p:nvPr>
        </p:nvSpPr>
        <p:spPr/>
        <p:txBody>
          <a:bodyPr/>
          <a:lstStyle/>
          <a:p>
            <a:r>
              <a:rPr lang="en-US" dirty="0"/>
              <a:t>EQ’s</a:t>
            </a:r>
          </a:p>
        </p:txBody>
      </p:sp>
      <p:sp>
        <p:nvSpPr>
          <p:cNvPr id="3" name="Content Placeholder 2">
            <a:extLst>
              <a:ext uri="{FF2B5EF4-FFF2-40B4-BE49-F238E27FC236}">
                <a16:creationId xmlns:a16="http://schemas.microsoft.com/office/drawing/2014/main" id="{B50CA7BF-5C99-4895-872A-36FDA360E256}"/>
              </a:ext>
            </a:extLst>
          </p:cNvPr>
          <p:cNvSpPr>
            <a:spLocks noGrp="1"/>
          </p:cNvSpPr>
          <p:nvPr>
            <p:ph idx="1"/>
          </p:nvPr>
        </p:nvSpPr>
        <p:spPr>
          <a:xfrm>
            <a:off x="281354" y="1430215"/>
            <a:ext cx="11072446" cy="5062660"/>
          </a:xfrm>
          <a:solidFill>
            <a:schemeClr val="bg1">
              <a:alpha val="58000"/>
            </a:schemeClr>
          </a:solidFill>
        </p:spPr>
        <p:txBody>
          <a:bodyPr>
            <a:normAutofit/>
          </a:bodyPr>
          <a:lstStyle/>
          <a:p>
            <a:pPr lvl="0"/>
            <a:r>
              <a:rPr lang="en-US" dirty="0"/>
              <a:t>What factors create and influence our perceptions?</a:t>
            </a:r>
          </a:p>
          <a:p>
            <a:pPr lvl="1"/>
            <a:r>
              <a:rPr lang="en-US" dirty="0"/>
              <a:t>Shakespeare will asks us to determine what makes people fall in (and out) of love. He will also question what makes people make the decisions they do?</a:t>
            </a:r>
          </a:p>
          <a:p>
            <a:r>
              <a:rPr lang="en-US" dirty="0"/>
              <a:t>How do the writings of Shakespeare provide us with a glimpse into the past but still connect us to the present?​</a:t>
            </a:r>
          </a:p>
          <a:p>
            <a:pPr lvl="1"/>
            <a:r>
              <a:rPr lang="en-US" dirty="0"/>
              <a:t>Okay, this guy is old. The writing is… well, old, and seriously old sounding. So how is this still relevant today?</a:t>
            </a:r>
          </a:p>
          <a:p>
            <a:r>
              <a:rPr lang="en-US" dirty="0"/>
              <a:t>How do the conventions of the theater reinforce the meaning of the play?</a:t>
            </a:r>
          </a:p>
          <a:p>
            <a:pPr lvl="1"/>
            <a:r>
              <a:rPr lang="en-US" dirty="0"/>
              <a:t>What is unique about theater and plays that you can’t find in text? Remember we looked at how film and text differ? What about plays?</a:t>
            </a:r>
          </a:p>
        </p:txBody>
      </p:sp>
    </p:spTree>
    <p:extLst>
      <p:ext uri="{BB962C8B-B14F-4D97-AF65-F5344CB8AC3E}">
        <p14:creationId xmlns:p14="http://schemas.microsoft.com/office/powerpoint/2010/main" val="68733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5333E-22CF-450D-9A4B-14EC1CD421C5}"/>
              </a:ext>
            </a:extLst>
          </p:cNvPr>
          <p:cNvSpPr>
            <a:spLocks noGrp="1"/>
          </p:cNvSpPr>
          <p:nvPr>
            <p:ph type="title"/>
          </p:nvPr>
        </p:nvSpPr>
        <p:spPr/>
        <p:txBody>
          <a:bodyPr/>
          <a:lstStyle/>
          <a:p>
            <a:r>
              <a:rPr lang="en-US" dirty="0"/>
              <a:t>Vocabulary</a:t>
            </a:r>
          </a:p>
        </p:txBody>
      </p:sp>
      <p:sp>
        <p:nvSpPr>
          <p:cNvPr id="3" name="Content Placeholder 2">
            <a:extLst>
              <a:ext uri="{FF2B5EF4-FFF2-40B4-BE49-F238E27FC236}">
                <a16:creationId xmlns:a16="http://schemas.microsoft.com/office/drawing/2014/main" id="{44C07BC7-D267-4832-8C3F-546F427615BC}"/>
              </a:ext>
            </a:extLst>
          </p:cNvPr>
          <p:cNvSpPr>
            <a:spLocks noGrp="1"/>
          </p:cNvSpPr>
          <p:nvPr>
            <p:ph idx="1"/>
          </p:nvPr>
        </p:nvSpPr>
        <p:spPr>
          <a:xfrm>
            <a:off x="838200" y="1825625"/>
            <a:ext cx="10515600" cy="2089883"/>
          </a:xfrm>
          <a:solidFill>
            <a:schemeClr val="bg1">
              <a:alpha val="62000"/>
            </a:schemeClr>
          </a:solidFill>
        </p:spPr>
        <p:txBody>
          <a:bodyPr/>
          <a:lstStyle/>
          <a:p>
            <a:r>
              <a:rPr lang="en-US" dirty="0"/>
              <a:t>We’ll cover most of these tomorrow, and go into detail about irony</a:t>
            </a:r>
          </a:p>
          <a:p>
            <a:r>
              <a:rPr lang="en-US" dirty="0"/>
              <a:t>Later in the unit we will cover METER and SONNETS</a:t>
            </a:r>
          </a:p>
          <a:p>
            <a:r>
              <a:rPr lang="en-US" dirty="0"/>
              <a:t>Through the text we will examine CONNOTATION and DENOATION</a:t>
            </a:r>
          </a:p>
          <a:p>
            <a:endParaRPr lang="en-US" dirty="0"/>
          </a:p>
        </p:txBody>
      </p:sp>
    </p:spTree>
    <p:extLst>
      <p:ext uri="{BB962C8B-B14F-4D97-AF65-F5344CB8AC3E}">
        <p14:creationId xmlns:p14="http://schemas.microsoft.com/office/powerpoint/2010/main" val="277104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FB06-8968-4045-AD9E-AAD3BAD14A5D}"/>
              </a:ext>
            </a:extLst>
          </p:cNvPr>
          <p:cNvSpPr>
            <a:spLocks noGrp="1"/>
          </p:cNvSpPr>
          <p:nvPr>
            <p:ph type="title"/>
          </p:nvPr>
        </p:nvSpPr>
        <p:spPr/>
        <p:txBody>
          <a:bodyPr/>
          <a:lstStyle/>
          <a:p>
            <a:r>
              <a:rPr lang="en-US" dirty="0"/>
              <a:t>Focus Questions:</a:t>
            </a:r>
          </a:p>
        </p:txBody>
      </p:sp>
      <p:sp>
        <p:nvSpPr>
          <p:cNvPr id="3" name="Content Placeholder 2">
            <a:extLst>
              <a:ext uri="{FF2B5EF4-FFF2-40B4-BE49-F238E27FC236}">
                <a16:creationId xmlns:a16="http://schemas.microsoft.com/office/drawing/2014/main" id="{FE1FDDE9-ABE1-4E05-A813-06C3261A099F}"/>
              </a:ext>
            </a:extLst>
          </p:cNvPr>
          <p:cNvSpPr>
            <a:spLocks noGrp="1"/>
          </p:cNvSpPr>
          <p:nvPr>
            <p:ph idx="1"/>
          </p:nvPr>
        </p:nvSpPr>
        <p:spPr>
          <a:solidFill>
            <a:schemeClr val="bg1">
              <a:alpha val="66000"/>
            </a:schemeClr>
          </a:solidFill>
        </p:spPr>
        <p:txBody>
          <a:bodyPr>
            <a:normAutofit fontScale="92500"/>
          </a:bodyPr>
          <a:lstStyle/>
          <a:p>
            <a:pPr lvl="0"/>
            <a:r>
              <a:rPr lang="en-US" dirty="0"/>
              <a:t>Who is Shakespeare and why are his work relevant to me?</a:t>
            </a:r>
          </a:p>
          <a:p>
            <a:pPr lvl="0"/>
            <a:r>
              <a:rPr lang="en-US" dirty="0"/>
              <a:t>How can I understand Shakespeare’s language?</a:t>
            </a:r>
          </a:p>
          <a:p>
            <a:pPr lvl="0"/>
            <a:r>
              <a:rPr lang="en-US" dirty="0"/>
              <a:t>How do we analyze plays?</a:t>
            </a:r>
          </a:p>
          <a:p>
            <a:pPr lvl="0"/>
            <a:r>
              <a:rPr lang="en-US" dirty="0"/>
              <a:t>What is the difference between standard syntax and nonstandard syntax?</a:t>
            </a:r>
          </a:p>
          <a:p>
            <a:pPr lvl="0"/>
            <a:r>
              <a:rPr lang="en-US" dirty="0"/>
              <a:t>What is a sonnet?</a:t>
            </a:r>
          </a:p>
          <a:p>
            <a:pPr lvl="0"/>
            <a:r>
              <a:rPr lang="en-US" dirty="0"/>
              <a:t>How does understanding meter impact my understanding of a text?</a:t>
            </a:r>
          </a:p>
          <a:p>
            <a:pPr lvl="0"/>
            <a:r>
              <a:rPr lang="en-US" dirty="0"/>
              <a:t>what is the difference between dreams and reality?</a:t>
            </a:r>
          </a:p>
          <a:p>
            <a:pPr lvl="0"/>
            <a:r>
              <a:rPr lang="en-US" dirty="0"/>
              <a:t>What happens to people when they are in love? </a:t>
            </a:r>
          </a:p>
          <a:p>
            <a:pPr lvl="0"/>
            <a:r>
              <a:rPr lang="en-US" dirty="0"/>
              <a:t>How can I keep track of a play with lots of characters?</a:t>
            </a:r>
          </a:p>
          <a:p>
            <a:endParaRPr lang="en-US" dirty="0"/>
          </a:p>
        </p:txBody>
      </p:sp>
    </p:spTree>
    <p:extLst>
      <p:ext uri="{BB962C8B-B14F-4D97-AF65-F5344CB8AC3E}">
        <p14:creationId xmlns:p14="http://schemas.microsoft.com/office/powerpoint/2010/main" val="3202798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3445</TotalTime>
  <Words>2028</Words>
  <Application>Microsoft Office PowerPoint</Application>
  <PresentationFormat>Widescreen</PresentationFormat>
  <Paragraphs>151</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Black</vt:lpstr>
      <vt:lpstr>Calibri</vt:lpstr>
      <vt:lpstr>Calibri Light</vt:lpstr>
      <vt:lpstr>Wingdings</vt:lpstr>
      <vt:lpstr>Office Theme</vt:lpstr>
      <vt:lpstr>All the World’s A Stage</vt:lpstr>
      <vt:lpstr>Today’s </vt:lpstr>
      <vt:lpstr>Unit 3 Overview</vt:lpstr>
      <vt:lpstr>Drama: All that Drama- Falling in love</vt:lpstr>
      <vt:lpstr>Standards</vt:lpstr>
      <vt:lpstr>ON THE BACK</vt:lpstr>
      <vt:lpstr>EQ’s</vt:lpstr>
      <vt:lpstr>Vocabulary</vt:lpstr>
      <vt:lpstr>Focus Questions:</vt:lpstr>
      <vt:lpstr>Student Outcomes:</vt:lpstr>
      <vt:lpstr>ENDURING UNDERSTANDINGS: What are the big ideas?</vt:lpstr>
      <vt:lpstr>Brief Introduction</vt:lpstr>
      <vt:lpstr>Who is Shakespeare?</vt:lpstr>
      <vt:lpstr>Why is Shakespeare so Hard to read?</vt:lpstr>
      <vt:lpstr>PowerPoint Presentation</vt:lpstr>
      <vt:lpstr>Why is Shakespeare so Hard to read?</vt:lpstr>
      <vt:lpstr>Why is Shakespeare so hard to read?</vt:lpstr>
      <vt:lpstr>Why is Shakespeare so hard to read?</vt:lpstr>
      <vt:lpstr>How can I get better at reading Shakespeare?</vt:lpstr>
      <vt:lpstr>How can I get better at reading Shakespeare?</vt:lpstr>
      <vt:lpstr>Vocab</vt:lpstr>
      <vt:lpstr>Language</vt:lpstr>
      <vt:lpstr>Meter</vt:lpstr>
      <vt:lpstr>Why are we reading Shakespeare?</vt:lpstr>
      <vt:lpstr>Why are we reading Shakespeare?</vt:lpstr>
      <vt:lpstr>Why are we reading Shakespeare?</vt:lpstr>
      <vt:lpstr>How is Shakespeare still relevant today?</vt:lpstr>
      <vt:lpstr>How is Shakespeare still relevant today?</vt:lpstr>
      <vt:lpstr>How is Shakespeare still relevant today?</vt:lpstr>
      <vt:lpstr>How is Shakespeare still relevant today?</vt:lpstr>
      <vt:lpstr>How is Shakespeare still relevant today?</vt:lpstr>
      <vt:lpstr>How is Shakespeare still relevant today?</vt:lpstr>
      <vt:lpstr>Sources</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raisin in the Sun</dc:title>
  <dc:creator>Bugica, Kaylin M</dc:creator>
  <cp:lastModifiedBy>Bugica, Kaylin M</cp:lastModifiedBy>
  <cp:revision>29</cp:revision>
  <dcterms:created xsi:type="dcterms:W3CDTF">2017-12-06T16:18:41Z</dcterms:created>
  <dcterms:modified xsi:type="dcterms:W3CDTF">2018-12-18T21:08:59Z</dcterms:modified>
</cp:coreProperties>
</file>