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7277-3D17-4CD0-B6B8-C37DD359DAF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E0CD-2761-41AA-9760-7D6AB20B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7277-3D17-4CD0-B6B8-C37DD359DAF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E0CD-2761-41AA-9760-7D6AB20B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1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7277-3D17-4CD0-B6B8-C37DD359DAF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E0CD-2761-41AA-9760-7D6AB20B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3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7277-3D17-4CD0-B6B8-C37DD359DAF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E0CD-2761-41AA-9760-7D6AB20B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3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7277-3D17-4CD0-B6B8-C37DD359DAF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E0CD-2761-41AA-9760-7D6AB20B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4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7277-3D17-4CD0-B6B8-C37DD359DAF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E0CD-2761-41AA-9760-7D6AB20B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9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7277-3D17-4CD0-B6B8-C37DD359DAF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E0CD-2761-41AA-9760-7D6AB20B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2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7277-3D17-4CD0-B6B8-C37DD359DAF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E0CD-2761-41AA-9760-7D6AB20B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9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7277-3D17-4CD0-B6B8-C37DD359DAF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E0CD-2761-41AA-9760-7D6AB20B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2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7277-3D17-4CD0-B6B8-C37DD359DAF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E0CD-2761-41AA-9760-7D6AB20B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2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7277-3D17-4CD0-B6B8-C37DD359DAF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E0CD-2761-41AA-9760-7D6AB20B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5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17277-3D17-4CD0-B6B8-C37DD359DAF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E0CD-2761-41AA-9760-7D6AB20B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0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JVCBIWSM8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85644"/>
            <a:ext cx="9144000" cy="2387600"/>
          </a:xfrm>
        </p:spPr>
        <p:txBody>
          <a:bodyPr/>
          <a:lstStyle/>
          <a:p>
            <a:pPr algn="r"/>
            <a:r>
              <a:rPr lang="en-US" dirty="0"/>
              <a:t>Unlocking Shakespeare: Language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5CA9F1-429E-43CC-8F64-DE4C2D70BAE6}"/>
              </a:ext>
            </a:extLst>
          </p:cNvPr>
          <p:cNvSpPr/>
          <p:nvPr/>
        </p:nvSpPr>
        <p:spPr>
          <a:xfrm>
            <a:off x="167780" y="478173"/>
            <a:ext cx="3070371" cy="376665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Do or do not. There is no try.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D51AC9-CB1A-4F6C-9A87-174A6522AEC6}"/>
              </a:ext>
            </a:extLst>
          </p:cNvPr>
          <p:cNvSpPr/>
          <p:nvPr/>
        </p:nvSpPr>
        <p:spPr>
          <a:xfrm>
            <a:off x="3238151" y="2424418"/>
            <a:ext cx="5511567" cy="182041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…and giving up isn’t an option in this classroom. It should NEVER be an option. Especially if you: don’t know, don’t understand, don’t know why it’s important. </a:t>
            </a:r>
            <a:r>
              <a:rPr lang="en-US" b="1" dirty="0"/>
              <a:t>Not understanding </a:t>
            </a:r>
            <a:r>
              <a:rPr lang="en-US" dirty="0"/>
              <a:t>isn’t an excuse for </a:t>
            </a:r>
            <a:r>
              <a:rPr lang="en-US" b="1" dirty="0"/>
              <a:t>not doing</a:t>
            </a:r>
            <a:r>
              <a:rPr lang="en-US" dirty="0"/>
              <a:t>. If you’re not happy with: your grades, your relationships, your life: THEN CHANGE. </a:t>
            </a:r>
          </a:p>
        </p:txBody>
      </p:sp>
    </p:spTree>
    <p:extLst>
      <p:ext uri="{BB962C8B-B14F-4D97-AF65-F5344CB8AC3E}">
        <p14:creationId xmlns:p14="http://schemas.microsoft.com/office/powerpoint/2010/main" val="248520000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Declarative Sentence summary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8417943" cy="4351338"/>
          </a:xfrm>
        </p:spPr>
        <p:txBody>
          <a:bodyPr>
            <a:normAutofit/>
          </a:bodyPr>
          <a:lstStyle/>
          <a:p>
            <a:r>
              <a:rPr lang="en-US" sz="3600" dirty="0"/>
              <a:t>Standard English starts with the thing doing the action followed by the action, and lastly ends with the thing receiving the action.</a:t>
            </a:r>
          </a:p>
          <a:p>
            <a:r>
              <a:rPr lang="en-US" sz="3600" dirty="0"/>
              <a:t>Yoda never starts his declarative sentences with the thing doing the action.</a:t>
            </a:r>
          </a:p>
        </p:txBody>
      </p:sp>
    </p:spTree>
    <p:extLst>
      <p:ext uri="{BB962C8B-B14F-4D97-AF65-F5344CB8AC3E}">
        <p14:creationId xmlns:p14="http://schemas.microsoft.com/office/powerpoint/2010/main" val="30025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Sentences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01250" y="1278732"/>
            <a:ext cx="5157787" cy="823912"/>
          </a:xfrm>
        </p:spPr>
        <p:txBody>
          <a:bodyPr/>
          <a:lstStyle/>
          <a:p>
            <a:r>
              <a:rPr lang="en-US" dirty="0"/>
              <a:t>Standard English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01250" y="2102644"/>
            <a:ext cx="5157787" cy="3684588"/>
          </a:xfrm>
        </p:spPr>
        <p:txBody>
          <a:bodyPr/>
          <a:lstStyle/>
          <a:p>
            <a:r>
              <a:rPr lang="en-US" dirty="0"/>
              <a:t>The thing doing the action</a:t>
            </a:r>
          </a:p>
          <a:p>
            <a:pPr lvl="1"/>
            <a:r>
              <a:rPr lang="en-US" dirty="0"/>
              <a:t>I</a:t>
            </a:r>
          </a:p>
          <a:p>
            <a:r>
              <a:rPr lang="en-US" dirty="0"/>
              <a:t>The action split by negative</a:t>
            </a:r>
          </a:p>
          <a:p>
            <a:pPr lvl="1"/>
            <a:r>
              <a:rPr lang="en-US" dirty="0"/>
              <a:t>will NOT help</a:t>
            </a:r>
          </a:p>
          <a:p>
            <a:r>
              <a:rPr lang="en-US" dirty="0"/>
              <a:t>The thing receiving the action</a:t>
            </a:r>
          </a:p>
          <a:p>
            <a:pPr lvl="1"/>
            <a:r>
              <a:rPr lang="en-US" dirty="0"/>
              <a:t>you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733662" y="1278732"/>
            <a:ext cx="5183188" cy="823912"/>
          </a:xfrm>
        </p:spPr>
        <p:txBody>
          <a:bodyPr/>
          <a:lstStyle/>
          <a:p>
            <a:r>
              <a:rPr lang="en-US" dirty="0" err="1"/>
              <a:t>Yodish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733662" y="2102644"/>
            <a:ext cx="4530011" cy="36845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thing doing the action</a:t>
            </a:r>
          </a:p>
          <a:p>
            <a:pPr lvl="1"/>
            <a:r>
              <a:rPr lang="en-US" dirty="0"/>
              <a:t>I</a:t>
            </a:r>
          </a:p>
          <a:p>
            <a:r>
              <a:rPr lang="en-US" dirty="0"/>
              <a:t>The action</a:t>
            </a:r>
          </a:p>
          <a:p>
            <a:pPr lvl="1"/>
            <a:r>
              <a:rPr lang="en-US" dirty="0"/>
              <a:t>Will help</a:t>
            </a:r>
          </a:p>
          <a:p>
            <a:r>
              <a:rPr lang="en-US" dirty="0"/>
              <a:t>The thing receiving the action</a:t>
            </a:r>
          </a:p>
          <a:p>
            <a:pPr lvl="1"/>
            <a:r>
              <a:rPr lang="en-US" dirty="0"/>
              <a:t>you</a:t>
            </a:r>
          </a:p>
          <a:p>
            <a:r>
              <a:rPr lang="en-US" dirty="0"/>
              <a:t>The negative</a:t>
            </a:r>
          </a:p>
          <a:p>
            <a:pPr lvl="1"/>
            <a:r>
              <a:rPr lang="en-US" dirty="0"/>
              <a:t>not</a:t>
            </a:r>
          </a:p>
        </p:txBody>
      </p:sp>
    </p:spTree>
    <p:extLst>
      <p:ext uri="{BB962C8B-B14F-4D97-AF65-F5344CB8AC3E}">
        <p14:creationId xmlns:p14="http://schemas.microsoft.com/office/powerpoint/2010/main" val="4039771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Sentences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86646" y="1126802"/>
            <a:ext cx="5157787" cy="823912"/>
          </a:xfrm>
        </p:spPr>
        <p:txBody>
          <a:bodyPr/>
          <a:lstStyle/>
          <a:p>
            <a:r>
              <a:rPr lang="en-US" dirty="0"/>
              <a:t>Standard English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86646" y="1950714"/>
            <a:ext cx="5157787" cy="3684588"/>
          </a:xfrm>
        </p:spPr>
        <p:txBody>
          <a:bodyPr/>
          <a:lstStyle/>
          <a:p>
            <a:r>
              <a:rPr lang="en-US" dirty="0"/>
              <a:t>The thing doing the action</a:t>
            </a:r>
          </a:p>
          <a:p>
            <a:pPr lvl="1"/>
            <a:r>
              <a:rPr lang="en-US" dirty="0"/>
              <a:t>Wars</a:t>
            </a:r>
          </a:p>
          <a:p>
            <a:r>
              <a:rPr lang="en-US" dirty="0"/>
              <a:t>The action split by negative</a:t>
            </a:r>
          </a:p>
          <a:p>
            <a:pPr lvl="1"/>
            <a:r>
              <a:rPr lang="en-US" b="1" dirty="0"/>
              <a:t>do</a:t>
            </a:r>
            <a:r>
              <a:rPr lang="en-US" dirty="0"/>
              <a:t> NOT make</a:t>
            </a:r>
          </a:p>
          <a:p>
            <a:r>
              <a:rPr lang="en-US" dirty="0"/>
              <a:t>The thing receiving the action</a:t>
            </a:r>
          </a:p>
          <a:p>
            <a:pPr lvl="1"/>
            <a:r>
              <a:rPr lang="en-US" dirty="0"/>
              <a:t>one great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519058" y="1126802"/>
            <a:ext cx="5183188" cy="823912"/>
          </a:xfrm>
        </p:spPr>
        <p:txBody>
          <a:bodyPr/>
          <a:lstStyle/>
          <a:p>
            <a:r>
              <a:rPr lang="en-US" dirty="0" err="1"/>
              <a:t>Yodish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519058" y="1950714"/>
            <a:ext cx="4259424" cy="3684588"/>
          </a:xfrm>
        </p:spPr>
        <p:txBody>
          <a:bodyPr>
            <a:normAutofit/>
          </a:bodyPr>
          <a:lstStyle/>
          <a:p>
            <a:r>
              <a:rPr lang="en-US" dirty="0"/>
              <a:t>The thing doing the action</a:t>
            </a:r>
          </a:p>
          <a:p>
            <a:pPr lvl="1"/>
            <a:r>
              <a:rPr lang="en-US" dirty="0"/>
              <a:t>Wars</a:t>
            </a:r>
          </a:p>
          <a:p>
            <a:r>
              <a:rPr lang="en-US" dirty="0"/>
              <a:t>The negative action</a:t>
            </a:r>
          </a:p>
          <a:p>
            <a:pPr lvl="1"/>
            <a:r>
              <a:rPr lang="en-US" dirty="0"/>
              <a:t>Not make</a:t>
            </a:r>
          </a:p>
          <a:p>
            <a:r>
              <a:rPr lang="en-US" dirty="0"/>
              <a:t>The thing receiving the action</a:t>
            </a:r>
          </a:p>
          <a:p>
            <a:pPr lvl="1"/>
            <a:r>
              <a:rPr lang="en-US" dirty="0"/>
              <a:t>One great</a:t>
            </a:r>
          </a:p>
        </p:txBody>
      </p:sp>
    </p:spTree>
    <p:extLst>
      <p:ext uri="{BB962C8B-B14F-4D97-AF65-F5344CB8AC3E}">
        <p14:creationId xmlns:p14="http://schemas.microsoft.com/office/powerpoint/2010/main" val="3263988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Sentence summary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846442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Standard English places the negative in the middle of the verb phrase.</a:t>
            </a:r>
          </a:p>
          <a:p>
            <a:r>
              <a:rPr lang="en-US" sz="3600" dirty="0"/>
              <a:t>Yoda places negatives wherever, and sometimes removes part of the verb </a:t>
            </a:r>
            <a:r>
              <a:rPr lang="en-US" sz="3600" dirty="0" err="1"/>
              <a:t>prhase</a:t>
            </a:r>
            <a:r>
              <a:rPr lang="en-US" sz="3600" dirty="0"/>
              <a:t> (will not have-&gt; Not have).</a:t>
            </a:r>
          </a:p>
        </p:txBody>
      </p:sp>
    </p:spTree>
    <p:extLst>
      <p:ext uri="{BB962C8B-B14F-4D97-AF65-F5344CB8AC3E}">
        <p14:creationId xmlns:p14="http://schemas.microsoft.com/office/powerpoint/2010/main" val="285940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82" y="365125"/>
            <a:ext cx="10719317" cy="1325563"/>
          </a:xfrm>
        </p:spPr>
        <p:txBody>
          <a:bodyPr/>
          <a:lstStyle/>
          <a:p>
            <a:r>
              <a:rPr lang="en-US" dirty="0"/>
              <a:t>Summary: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547" y="1399591"/>
            <a:ext cx="7801947" cy="4749282"/>
          </a:xfrm>
        </p:spPr>
        <p:txBody>
          <a:bodyPr>
            <a:normAutofit/>
          </a:bodyPr>
          <a:lstStyle/>
          <a:p>
            <a:r>
              <a:rPr lang="en-US" dirty="0"/>
              <a:t>Yoda’s English is not consistent, which makes it a little difficult to understand and replicate.</a:t>
            </a:r>
          </a:p>
          <a:p>
            <a:r>
              <a:rPr lang="en-US" dirty="0"/>
              <a:t>However, he does have some basic rules which we have outlined.</a:t>
            </a:r>
          </a:p>
          <a:p>
            <a:r>
              <a:rPr lang="en-US" dirty="0"/>
              <a:t>The most important being that he rarely starts his sentences with the thing that is doing the action. </a:t>
            </a:r>
          </a:p>
        </p:txBody>
      </p:sp>
    </p:spTree>
    <p:extLst>
      <p:ext uri="{BB962C8B-B14F-4D97-AF65-F5344CB8AC3E}">
        <p14:creationId xmlns:p14="http://schemas.microsoft.com/office/powerpoint/2010/main" val="382755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82" y="365125"/>
            <a:ext cx="10719317" cy="1325563"/>
          </a:xfrm>
        </p:spPr>
        <p:txBody>
          <a:bodyPr/>
          <a:lstStyle/>
          <a:p>
            <a:r>
              <a:rPr lang="en-US" dirty="0"/>
              <a:t>Let’s Practice!: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547" y="1399591"/>
            <a:ext cx="7801947" cy="474928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Turn the following sentences into Yoda:</a:t>
            </a:r>
          </a:p>
          <a:p>
            <a:endParaRPr lang="en-US" dirty="0"/>
          </a:p>
          <a:p>
            <a:r>
              <a:rPr lang="en-US" dirty="0"/>
              <a:t>I like cheese.</a:t>
            </a:r>
          </a:p>
          <a:p>
            <a:endParaRPr lang="en-US" dirty="0"/>
          </a:p>
          <a:p>
            <a:r>
              <a:rPr lang="en-US" dirty="0"/>
              <a:t>I went to the store yesterday.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is raining outside.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 to your room!</a:t>
            </a:r>
          </a:p>
          <a:p>
            <a:endParaRPr lang="en-US" dirty="0"/>
          </a:p>
          <a:p>
            <a:r>
              <a:rPr lang="en-US" dirty="0"/>
              <a:t>Bonus!: My dog is really smart and he likes to learn new tricks.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2BF7B5-4BD7-4EF9-8EA9-DB86628118B1}"/>
              </a:ext>
            </a:extLst>
          </p:cNvPr>
          <p:cNvSpPr txBox="1"/>
          <p:nvPr/>
        </p:nvSpPr>
        <p:spPr>
          <a:xfrm>
            <a:off x="7010401" y="365125"/>
            <a:ext cx="45471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Done a great job you have!</a:t>
            </a:r>
          </a:p>
          <a:p>
            <a:r>
              <a:rPr lang="en-US" sz="2800" b="1" dirty="0"/>
              <a:t>The force is strong with you. </a:t>
            </a:r>
          </a:p>
          <a:p>
            <a:r>
              <a:rPr lang="en-US" sz="2800" b="1" dirty="0"/>
              <a:t>Expand your knowledge, you shall! </a:t>
            </a:r>
          </a:p>
        </p:txBody>
      </p:sp>
    </p:spTree>
    <p:extLst>
      <p:ext uri="{BB962C8B-B14F-4D97-AF65-F5344CB8AC3E}">
        <p14:creationId xmlns:p14="http://schemas.microsoft.com/office/powerpoint/2010/main" val="178127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2269"/>
            <a:ext cx="8600536" cy="529045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Create a skit where a Security Guard, only speaks in </a:t>
            </a:r>
            <a:r>
              <a:rPr lang="en-US" dirty="0" err="1"/>
              <a:t>Yodish</a:t>
            </a:r>
            <a:r>
              <a:rPr lang="en-US" dirty="0"/>
              <a:t>, orders a teen, who speaks Standard English, to leave the mall and go home. </a:t>
            </a:r>
          </a:p>
          <a:p>
            <a:r>
              <a:rPr lang="en-US" dirty="0"/>
              <a:t>The security guard can use imperative, declarative, and negative statements (use Yoda on the front to help) BUT he/she </a:t>
            </a:r>
            <a:r>
              <a:rPr lang="en-US" b="1" u="sng" dirty="0"/>
              <a:t>cannot write interrogative sentences (do not ASK questions)</a:t>
            </a:r>
            <a:r>
              <a:rPr lang="en-US" dirty="0"/>
              <a:t>. </a:t>
            </a:r>
          </a:p>
          <a:p>
            <a:r>
              <a:rPr lang="en-US" dirty="0"/>
              <a:t>The teen can use any Standard English as long as school appropriate.</a:t>
            </a:r>
          </a:p>
          <a:p>
            <a:r>
              <a:rPr lang="en-US" dirty="0">
                <a:solidFill>
                  <a:srgbClr val="C00000"/>
                </a:solidFill>
              </a:rPr>
              <a:t>HINT: Write everything in Standard English first, then put into </a:t>
            </a:r>
            <a:r>
              <a:rPr lang="en-US" dirty="0" err="1">
                <a:solidFill>
                  <a:srgbClr val="C00000"/>
                </a:solidFill>
              </a:rPr>
              <a:t>Yodish</a:t>
            </a:r>
            <a:r>
              <a:rPr lang="en-US" dirty="0">
                <a:solidFill>
                  <a:srgbClr val="C00000"/>
                </a:solidFill>
              </a:rPr>
              <a:t>. It will make your life easier.</a:t>
            </a:r>
          </a:p>
          <a:p>
            <a:r>
              <a:rPr lang="en-US" dirty="0">
                <a:solidFill>
                  <a:srgbClr val="C00000"/>
                </a:solidFill>
              </a:rPr>
              <a:t>HINT: Yes, I will appreciate your humor and jokes with talking like Yoda, BUT make sure </a:t>
            </a:r>
            <a:r>
              <a:rPr lang="en-US" b="1" dirty="0">
                <a:solidFill>
                  <a:srgbClr val="C00000"/>
                </a:solidFill>
              </a:rPr>
              <a:t>you are following Yoda’s grammatical structure and rules to receive cre</a:t>
            </a:r>
            <a:r>
              <a:rPr lang="en-US" dirty="0">
                <a:solidFill>
                  <a:srgbClr val="C00000"/>
                </a:solidFill>
              </a:rPr>
              <a:t>d</a:t>
            </a:r>
            <a:r>
              <a:rPr lang="en-US" b="1" dirty="0">
                <a:solidFill>
                  <a:srgbClr val="C00000"/>
                </a:solidFill>
              </a:rPr>
              <a:t>it</a:t>
            </a:r>
            <a:r>
              <a:rPr lang="en-US" dirty="0">
                <a:solidFill>
                  <a:srgbClr val="C00000"/>
                </a:solidFill>
              </a:rPr>
              <a:t>. Don’t just make a silly skit that </a:t>
            </a:r>
            <a:r>
              <a:rPr lang="en-US" dirty="0" err="1">
                <a:solidFill>
                  <a:srgbClr val="C00000"/>
                </a:solidFill>
              </a:rPr>
              <a:t>kinda</a:t>
            </a:r>
            <a:r>
              <a:rPr lang="en-US" dirty="0">
                <a:solidFill>
                  <a:srgbClr val="C00000"/>
                </a:solidFill>
              </a:rPr>
              <a:t> sounds like Yoda. Really look at </a:t>
            </a:r>
            <a:r>
              <a:rPr lang="en-US" b="1" dirty="0">
                <a:solidFill>
                  <a:srgbClr val="C00000"/>
                </a:solidFill>
              </a:rPr>
              <a:t>HOW</a:t>
            </a:r>
            <a:r>
              <a:rPr lang="en-US" dirty="0">
                <a:solidFill>
                  <a:srgbClr val="C00000"/>
                </a:solidFill>
              </a:rPr>
              <a:t> he talks and copy that.</a:t>
            </a:r>
          </a:p>
        </p:txBody>
      </p:sp>
    </p:spTree>
    <p:extLst>
      <p:ext uri="{BB962C8B-B14F-4D97-AF65-F5344CB8AC3E}">
        <p14:creationId xmlns:p14="http://schemas.microsoft.com/office/powerpoint/2010/main" val="322846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Example of a Mom and Daughter </a:t>
            </a:r>
            <a:r>
              <a:rPr lang="en-US" dirty="0" err="1"/>
              <a:t>convo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81" y="1761898"/>
            <a:ext cx="8156510" cy="47617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Mom (Yoda): Up clean your room!</a:t>
            </a:r>
          </a:p>
          <a:p>
            <a:r>
              <a:rPr lang="en-US" dirty="0"/>
              <a:t>Daughter (Standard English): But I want to go to the mall!</a:t>
            </a:r>
          </a:p>
          <a:p>
            <a:r>
              <a:rPr lang="en-US" dirty="0"/>
              <a:t>Mom: Clean your room you must first.</a:t>
            </a:r>
          </a:p>
          <a:p>
            <a:r>
              <a:rPr lang="en-US" dirty="0"/>
              <a:t>Daughter: Uh! Why do you have to be such a drag.</a:t>
            </a:r>
          </a:p>
          <a:p>
            <a:r>
              <a:rPr lang="en-US" dirty="0"/>
              <a:t>Mom: Speak you not that way to me.</a:t>
            </a:r>
          </a:p>
          <a:p>
            <a:r>
              <a:rPr lang="en-US" dirty="0"/>
              <a:t>Daughter: Fine, but if I clean my room, can I then go to the mall?</a:t>
            </a:r>
          </a:p>
          <a:p>
            <a:r>
              <a:rPr lang="en-US" dirty="0"/>
              <a:t>Mom: Go to the mall you can, after your room you clean.</a:t>
            </a:r>
          </a:p>
          <a:p>
            <a:r>
              <a:rPr lang="en-US" dirty="0"/>
              <a:t>Daughter: Yay, thank you!</a:t>
            </a:r>
          </a:p>
        </p:txBody>
      </p:sp>
      <p:sp>
        <p:nvSpPr>
          <p:cNvPr id="5" name="Rectangle 4"/>
          <p:cNvSpPr/>
          <p:nvPr/>
        </p:nvSpPr>
        <p:spPr>
          <a:xfrm>
            <a:off x="6735335" y="1229023"/>
            <a:ext cx="5372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Be ready to Share!</a:t>
            </a:r>
          </a:p>
        </p:txBody>
      </p:sp>
    </p:spTree>
    <p:extLst>
      <p:ext uri="{BB962C8B-B14F-4D97-AF65-F5344CB8AC3E}">
        <p14:creationId xmlns:p14="http://schemas.microsoft.com/office/powerpoint/2010/main" val="406459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CAB13ED-12F3-4EBF-AE01-64FB0A747676}"/>
              </a:ext>
            </a:extLst>
          </p:cNvPr>
          <p:cNvSpPr/>
          <p:nvPr/>
        </p:nvSpPr>
        <p:spPr>
          <a:xfrm>
            <a:off x="226503" y="729842"/>
            <a:ext cx="3313651" cy="2885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BCA61C-F4A7-4F5B-83B8-D3F2D191B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DD3652-9A94-49FD-BBDF-3CAF207EC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1636" y="1573594"/>
            <a:ext cx="5157787" cy="823912"/>
          </a:xfrm>
        </p:spPr>
        <p:txBody>
          <a:bodyPr/>
          <a:lstStyle/>
          <a:p>
            <a:r>
              <a:rPr lang="en-US" dirty="0"/>
              <a:t>Goals: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A80E60-5024-42E2-B7C3-C04580DA1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5459" y="2463130"/>
            <a:ext cx="2524985" cy="36845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Look at Yoda and </a:t>
            </a:r>
            <a:r>
              <a:rPr lang="en-US" dirty="0" err="1"/>
              <a:t>Yodish</a:t>
            </a:r>
            <a:r>
              <a:rPr lang="en-US" dirty="0"/>
              <a:t> and try to understand how Yoda constructs sentences</a:t>
            </a:r>
          </a:p>
          <a:p>
            <a:r>
              <a:rPr lang="en-US" dirty="0"/>
              <a:t>Speak like Yoda and write a skit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DDE666-6FF4-4B1E-83CB-2DAC74A7C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1422066"/>
            <a:ext cx="5183188" cy="823912"/>
          </a:xfrm>
        </p:spPr>
        <p:txBody>
          <a:bodyPr/>
          <a:lstStyle/>
          <a:p>
            <a:r>
              <a:rPr lang="en-US" dirty="0"/>
              <a:t>Focus Questions: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D0F975E-09A8-4132-9768-D60A1C27D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5163" y="2364037"/>
            <a:ext cx="5183188" cy="36845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does Yoda create sentences?</a:t>
            </a:r>
          </a:p>
          <a:p>
            <a:r>
              <a:rPr lang="en-US" dirty="0"/>
              <a:t>What is the difference between </a:t>
            </a:r>
            <a:r>
              <a:rPr lang="en-US" dirty="0" err="1"/>
              <a:t>Yodish</a:t>
            </a:r>
            <a:r>
              <a:rPr lang="en-US" dirty="0"/>
              <a:t> and English?</a:t>
            </a:r>
          </a:p>
          <a:p>
            <a:r>
              <a:rPr lang="en-US" dirty="0"/>
              <a:t>What are the different types of sentences?</a:t>
            </a:r>
          </a:p>
          <a:p>
            <a:r>
              <a:rPr lang="en-US" dirty="0"/>
              <a:t>How can I write like Yoda?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31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Errmmm</a:t>
            </a:r>
            <a:r>
              <a:rPr lang="en-US" dirty="0"/>
              <a:t>… Help from friends I will need.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793" y="1444215"/>
            <a:ext cx="827780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In order to help you understand Shakespeare’s language, I will need help from my little green friend…</a:t>
            </a:r>
          </a:p>
          <a:p>
            <a:r>
              <a:rPr lang="en-US" sz="3600" dirty="0"/>
              <a:t>Movie link: (4 minutes)</a:t>
            </a:r>
          </a:p>
          <a:p>
            <a:r>
              <a:rPr lang="en-US" sz="3600" dirty="0"/>
              <a:t>While watching, listen to YODA (the green guy) and begin thinking about how he constructs sentences.</a:t>
            </a:r>
          </a:p>
          <a:p>
            <a:r>
              <a:rPr lang="en-US" sz="3600" dirty="0">
                <a:hlinkClick r:id="rId2"/>
              </a:rPr>
              <a:t>https://www.youtube.com/watch?v=zJVCBIWSM8k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1583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English			 </a:t>
            </a:r>
            <a:r>
              <a:rPr lang="en-US" dirty="0" err="1"/>
              <a:t>Yodish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371669" y="1508384"/>
            <a:ext cx="5181600" cy="435133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_______________________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44412" y="1508384"/>
            <a:ext cx="5181600" cy="435133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Away put your weapon.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Found someone you have.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Help you I can.		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Wars not make one great.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 will help you not.	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My home this is.		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Stay and help you I will.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Take you to him I will.		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99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587" y="1508384"/>
            <a:ext cx="8277809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What are English’s types of sentences and what do they do? </a:t>
            </a:r>
          </a:p>
          <a:p>
            <a:r>
              <a:rPr lang="en-US" dirty="0">
                <a:solidFill>
                  <a:srgbClr val="FF0000"/>
                </a:solidFill>
              </a:rPr>
              <a:t>(Hint, there are 4! You should know this...we’ve gone over it this year! Forgot? Review your warm-ups! GRAMMAR DOESN’T EVER GO AWAY, EVER. Even as a teacher, I still have to work on my grammar) </a:t>
            </a:r>
          </a:p>
          <a:p>
            <a:r>
              <a:rPr lang="en-US" sz="3600" dirty="0"/>
              <a:t>Imperative</a:t>
            </a:r>
          </a:p>
          <a:p>
            <a:r>
              <a:rPr lang="en-US" sz="3600" dirty="0"/>
              <a:t>Declarative</a:t>
            </a:r>
          </a:p>
          <a:p>
            <a:r>
              <a:rPr lang="en-US" sz="3600" dirty="0"/>
              <a:t>Exclamatory</a:t>
            </a:r>
          </a:p>
          <a:p>
            <a:r>
              <a:rPr lang="en-US" sz="3600" dirty="0"/>
              <a:t>Interrogative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3112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Imperative Sentences (Commands)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6507" y="1178169"/>
            <a:ext cx="5157787" cy="823912"/>
          </a:xfrm>
        </p:spPr>
        <p:txBody>
          <a:bodyPr/>
          <a:lstStyle/>
          <a:p>
            <a:r>
              <a:rPr lang="en-US" dirty="0"/>
              <a:t>Standard English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35934" y="2023870"/>
            <a:ext cx="5157787" cy="3684588"/>
          </a:xfrm>
        </p:spPr>
        <p:txBody>
          <a:bodyPr/>
          <a:lstStyle/>
          <a:p>
            <a:r>
              <a:rPr lang="en-US" dirty="0"/>
              <a:t>actions comes first</a:t>
            </a:r>
          </a:p>
          <a:p>
            <a:pPr lvl="1"/>
            <a:r>
              <a:rPr lang="en-US" dirty="0"/>
              <a:t>Put</a:t>
            </a:r>
          </a:p>
          <a:p>
            <a:r>
              <a:rPr lang="en-US" dirty="0"/>
              <a:t>Followed by the direction</a:t>
            </a:r>
          </a:p>
          <a:p>
            <a:pPr lvl="1"/>
            <a:r>
              <a:rPr lang="en-US" dirty="0"/>
              <a:t>Away</a:t>
            </a:r>
          </a:p>
          <a:p>
            <a:r>
              <a:rPr lang="en-US" dirty="0"/>
              <a:t>Then comes the thing receiving the action</a:t>
            </a:r>
          </a:p>
          <a:p>
            <a:pPr lvl="1"/>
            <a:r>
              <a:rPr lang="en-US" dirty="0"/>
              <a:t>Your weapon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997575" y="1193915"/>
            <a:ext cx="5183188" cy="823912"/>
          </a:xfrm>
        </p:spPr>
        <p:txBody>
          <a:bodyPr/>
          <a:lstStyle/>
          <a:p>
            <a:r>
              <a:rPr lang="en-US" dirty="0" err="1"/>
              <a:t>Yodish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794294" y="2048947"/>
            <a:ext cx="4786620" cy="3684588"/>
          </a:xfrm>
        </p:spPr>
        <p:txBody>
          <a:bodyPr/>
          <a:lstStyle/>
          <a:p>
            <a:r>
              <a:rPr lang="en-US" dirty="0"/>
              <a:t>Direction comes first</a:t>
            </a:r>
          </a:p>
          <a:p>
            <a:pPr lvl="1"/>
            <a:r>
              <a:rPr lang="en-US" dirty="0"/>
              <a:t>Away</a:t>
            </a:r>
          </a:p>
          <a:p>
            <a:r>
              <a:rPr lang="en-US" dirty="0"/>
              <a:t>Followed by the action</a:t>
            </a:r>
          </a:p>
          <a:p>
            <a:pPr lvl="1"/>
            <a:r>
              <a:rPr lang="en-US" dirty="0"/>
              <a:t>Put</a:t>
            </a:r>
          </a:p>
          <a:p>
            <a:r>
              <a:rPr lang="en-US" dirty="0"/>
              <a:t>Then comes the thing receiving the action</a:t>
            </a:r>
          </a:p>
          <a:p>
            <a:pPr lvl="1"/>
            <a:r>
              <a:rPr lang="en-US" dirty="0"/>
              <a:t>Your weapon</a:t>
            </a:r>
          </a:p>
        </p:txBody>
      </p:sp>
    </p:spTree>
    <p:extLst>
      <p:ext uri="{BB962C8B-B14F-4D97-AF65-F5344CB8AC3E}">
        <p14:creationId xmlns:p14="http://schemas.microsoft.com/office/powerpoint/2010/main" val="1344228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Imperative Sentence summary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8555966" cy="4351338"/>
          </a:xfrm>
        </p:spPr>
        <p:txBody>
          <a:bodyPr>
            <a:normAutofit/>
          </a:bodyPr>
          <a:lstStyle/>
          <a:p>
            <a:r>
              <a:rPr lang="en-US" sz="4000" dirty="0"/>
              <a:t>Standard English starts with the action, followed by the direction and the thing receiving the action.</a:t>
            </a:r>
          </a:p>
          <a:p>
            <a:r>
              <a:rPr lang="en-US" sz="4000" dirty="0"/>
              <a:t>Yoda starts with the direction, then the action, then the thing receiving the action.</a:t>
            </a:r>
          </a:p>
        </p:txBody>
      </p:sp>
    </p:spTree>
    <p:extLst>
      <p:ext uri="{BB962C8B-B14F-4D97-AF65-F5344CB8AC3E}">
        <p14:creationId xmlns:p14="http://schemas.microsoft.com/office/powerpoint/2010/main" val="406564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Declarative Sentences (statement)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26605" y="1278732"/>
            <a:ext cx="5157787" cy="823912"/>
          </a:xfrm>
        </p:spPr>
        <p:txBody>
          <a:bodyPr/>
          <a:lstStyle/>
          <a:p>
            <a:r>
              <a:rPr lang="en-US" dirty="0"/>
              <a:t>Standard English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26605" y="2102644"/>
            <a:ext cx="5157787" cy="3684588"/>
          </a:xfrm>
        </p:spPr>
        <p:txBody>
          <a:bodyPr/>
          <a:lstStyle/>
          <a:p>
            <a:r>
              <a:rPr lang="en-US" dirty="0"/>
              <a:t>The thing doing the action </a:t>
            </a:r>
          </a:p>
          <a:p>
            <a:pPr lvl="1"/>
            <a:r>
              <a:rPr lang="en-US" dirty="0"/>
              <a:t>I</a:t>
            </a:r>
          </a:p>
          <a:p>
            <a:r>
              <a:rPr lang="en-US" dirty="0"/>
              <a:t>Then the action</a:t>
            </a:r>
          </a:p>
          <a:p>
            <a:pPr lvl="1"/>
            <a:r>
              <a:rPr lang="en-US" dirty="0"/>
              <a:t>Can Help</a:t>
            </a:r>
          </a:p>
          <a:p>
            <a:r>
              <a:rPr lang="en-US" dirty="0"/>
              <a:t>Then the thing receiving the action</a:t>
            </a:r>
          </a:p>
          <a:p>
            <a:pPr lvl="1"/>
            <a:r>
              <a:rPr lang="en-US" dirty="0"/>
              <a:t>you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659017" y="1278732"/>
            <a:ext cx="5183188" cy="823912"/>
          </a:xfrm>
        </p:spPr>
        <p:txBody>
          <a:bodyPr/>
          <a:lstStyle/>
          <a:p>
            <a:r>
              <a:rPr lang="en-US" dirty="0" err="1"/>
              <a:t>Yodish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659017" y="2102644"/>
            <a:ext cx="4138126" cy="3684588"/>
          </a:xfrm>
        </p:spPr>
        <p:txBody>
          <a:bodyPr/>
          <a:lstStyle/>
          <a:p>
            <a:r>
              <a:rPr lang="en-US" dirty="0"/>
              <a:t>Split action (can help)</a:t>
            </a:r>
          </a:p>
          <a:p>
            <a:pPr lvl="1"/>
            <a:r>
              <a:rPr lang="en-US" dirty="0"/>
              <a:t>help</a:t>
            </a:r>
          </a:p>
          <a:p>
            <a:r>
              <a:rPr lang="en-US" dirty="0"/>
              <a:t>The thing receiving the action</a:t>
            </a:r>
          </a:p>
          <a:p>
            <a:pPr lvl="1"/>
            <a:r>
              <a:rPr lang="en-US" dirty="0"/>
              <a:t>you</a:t>
            </a:r>
          </a:p>
          <a:p>
            <a:r>
              <a:rPr lang="en-US" dirty="0"/>
              <a:t>The thing doing the action + split action</a:t>
            </a:r>
          </a:p>
          <a:p>
            <a:pPr lvl="1"/>
            <a:r>
              <a:rPr lang="en-US" dirty="0"/>
              <a:t>I can</a:t>
            </a:r>
          </a:p>
        </p:txBody>
      </p:sp>
    </p:spTree>
    <p:extLst>
      <p:ext uri="{BB962C8B-B14F-4D97-AF65-F5344CB8AC3E}">
        <p14:creationId xmlns:p14="http://schemas.microsoft.com/office/powerpoint/2010/main" val="1168138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976" y="625151"/>
            <a:ext cx="3116424" cy="35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Declarative Sentences (statement)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4556" y="1278732"/>
            <a:ext cx="5157787" cy="823912"/>
          </a:xfrm>
        </p:spPr>
        <p:txBody>
          <a:bodyPr/>
          <a:lstStyle/>
          <a:p>
            <a:r>
              <a:rPr lang="en-US" dirty="0"/>
              <a:t>Standard English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4556" y="2102644"/>
            <a:ext cx="5157787" cy="3684588"/>
          </a:xfrm>
        </p:spPr>
        <p:txBody>
          <a:bodyPr/>
          <a:lstStyle/>
          <a:p>
            <a:r>
              <a:rPr lang="en-US" dirty="0"/>
              <a:t>The thing doing the action </a:t>
            </a:r>
          </a:p>
          <a:p>
            <a:pPr lvl="1"/>
            <a:r>
              <a:rPr lang="en-US" dirty="0"/>
              <a:t>This</a:t>
            </a:r>
          </a:p>
          <a:p>
            <a:r>
              <a:rPr lang="en-US" dirty="0"/>
              <a:t>Then the action</a:t>
            </a:r>
          </a:p>
          <a:p>
            <a:pPr lvl="1"/>
            <a:r>
              <a:rPr lang="en-US" dirty="0"/>
              <a:t>is</a:t>
            </a:r>
          </a:p>
          <a:p>
            <a:r>
              <a:rPr lang="en-US" dirty="0"/>
              <a:t>Then the thing receiving the action</a:t>
            </a:r>
          </a:p>
          <a:p>
            <a:pPr lvl="1"/>
            <a:r>
              <a:rPr lang="en-US" dirty="0"/>
              <a:t>My home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826968" y="1278732"/>
            <a:ext cx="5183188" cy="823912"/>
          </a:xfrm>
        </p:spPr>
        <p:txBody>
          <a:bodyPr/>
          <a:lstStyle/>
          <a:p>
            <a:r>
              <a:rPr lang="en-US" dirty="0" err="1"/>
              <a:t>Yodish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826968" y="2102644"/>
            <a:ext cx="4212771" cy="3684588"/>
          </a:xfrm>
        </p:spPr>
        <p:txBody>
          <a:bodyPr/>
          <a:lstStyle/>
          <a:p>
            <a:r>
              <a:rPr lang="en-US" dirty="0"/>
              <a:t>The thing receiving the action</a:t>
            </a:r>
          </a:p>
          <a:p>
            <a:pPr lvl="1"/>
            <a:r>
              <a:rPr lang="en-US" dirty="0"/>
              <a:t>My home</a:t>
            </a:r>
          </a:p>
          <a:p>
            <a:r>
              <a:rPr lang="en-US" dirty="0"/>
              <a:t>The thing doing the action</a:t>
            </a:r>
          </a:p>
          <a:p>
            <a:pPr lvl="1"/>
            <a:r>
              <a:rPr lang="en-US" dirty="0"/>
              <a:t>This</a:t>
            </a:r>
          </a:p>
          <a:p>
            <a:r>
              <a:rPr lang="en-US" dirty="0"/>
              <a:t>action</a:t>
            </a:r>
          </a:p>
          <a:p>
            <a:pPr lvl="1"/>
            <a:r>
              <a:rPr lang="en-US" dirty="0"/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1004976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1003</Words>
  <Application>Microsoft Office PowerPoint</Application>
  <PresentationFormat>Widescreen</PresentationFormat>
  <Paragraphs>162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Unlocking Shakespeare: Language</vt:lpstr>
      <vt:lpstr>Today’s</vt:lpstr>
      <vt:lpstr>Errmmm… Help from friends I will need.</vt:lpstr>
      <vt:lpstr>Modern English    Yodish</vt:lpstr>
      <vt:lpstr>Grammar Reminder</vt:lpstr>
      <vt:lpstr>Imperative Sentences (Commands)</vt:lpstr>
      <vt:lpstr>Imperative Sentence summary</vt:lpstr>
      <vt:lpstr>Declarative Sentences (statement)</vt:lpstr>
      <vt:lpstr>Declarative Sentences (statement)</vt:lpstr>
      <vt:lpstr>Declarative Sentence summary</vt:lpstr>
      <vt:lpstr>Negative Sentences</vt:lpstr>
      <vt:lpstr>Negative Sentences</vt:lpstr>
      <vt:lpstr>Negative Sentence summary</vt:lpstr>
      <vt:lpstr>Summary:</vt:lpstr>
      <vt:lpstr>Let’s Practice!:</vt:lpstr>
      <vt:lpstr>Expand</vt:lpstr>
      <vt:lpstr>Quick Example of a Mom and Daughter convo.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Unlocking Shakespeare: Language</dc:title>
  <dc:creator>Bugica, Kaylin M</dc:creator>
  <cp:lastModifiedBy>Bugica, Kaylin M</cp:lastModifiedBy>
  <cp:revision>9</cp:revision>
  <dcterms:created xsi:type="dcterms:W3CDTF">2018-01-03T21:10:03Z</dcterms:created>
  <dcterms:modified xsi:type="dcterms:W3CDTF">2019-01-15T16:12:42Z</dcterms:modified>
</cp:coreProperties>
</file>