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89" r:id="rId4"/>
    <p:sldId id="290" r:id="rId5"/>
    <p:sldId id="294" r:id="rId6"/>
    <p:sldId id="277" r:id="rId7"/>
    <p:sldId id="257" r:id="rId8"/>
    <p:sldId id="258" r:id="rId9"/>
    <p:sldId id="259" r:id="rId10"/>
    <p:sldId id="261" r:id="rId11"/>
    <p:sldId id="262" r:id="rId12"/>
    <p:sldId id="265" r:id="rId13"/>
    <p:sldId id="266" r:id="rId14"/>
    <p:sldId id="291" r:id="rId15"/>
    <p:sldId id="292" r:id="rId16"/>
    <p:sldId id="293" r:id="rId17"/>
    <p:sldId id="264" r:id="rId18"/>
    <p:sldId id="295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44" autoAdjust="0"/>
  </p:normalViewPr>
  <p:slideViewPr>
    <p:cSldViewPr snapToGrid="0">
      <p:cViewPr varScale="1">
        <p:scale>
          <a:sx n="37" d="100"/>
          <a:sy n="37" d="100"/>
        </p:scale>
        <p:origin x="66" y="1578"/>
      </p:cViewPr>
      <p:guideLst/>
    </p:cSldViewPr>
  </p:slideViewPr>
  <p:outlineViewPr>
    <p:cViewPr>
      <p:scale>
        <a:sx n="33" d="100"/>
        <a:sy n="33" d="100"/>
      </p:scale>
      <p:origin x="0" y="-21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5BE81-0FAF-464B-A550-D85A194D597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9FBBA-698E-4D65-AB44-7C6FEA5E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06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13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644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852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32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77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257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65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261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79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640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D601D-288D-48A2-9CDC-4985F633905E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12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9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3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6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4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5B86-B322-407B-9D16-501C8E4C234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D916-9394-4BFF-9A63-7545363B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7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Syntax strikes 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392" y="3602037"/>
            <a:ext cx="9037608" cy="285914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Students, I am your answer. 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			</a:t>
            </a:r>
            <a:r>
              <a:rPr lang="en-US" sz="1600" dirty="0">
                <a:solidFill>
                  <a:schemeClr val="bg1"/>
                </a:solidFill>
              </a:rPr>
              <a:t>“But what is the question?”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	 “To be or not to be, duh, that’s the question”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				“yeah, I know, but what does that mean?”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0658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Looking at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7772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good sentences:</a:t>
            </a:r>
          </a:p>
          <a:p>
            <a:pPr marL="0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boy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likes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a girl </a:t>
            </a:r>
          </a:p>
          <a:p>
            <a:pPr marL="0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small girl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likes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the big girl</a:t>
            </a:r>
          </a:p>
          <a:p>
            <a:pPr marL="0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very small nice boy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sees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a very nice boy</a:t>
            </a:r>
          </a:p>
          <a:p>
            <a:pPr marL="0" indent="0">
              <a:buNone/>
            </a:pPr>
            <a:endParaRPr lang="en-US" altLang="en-US" sz="4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Who?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Does what? </a:t>
            </a:r>
            <a:r>
              <a:rPr lang="en-US" altLang="en-US" sz="4000" dirty="0">
                <a:solidFill>
                  <a:srgbClr val="FFC000"/>
                </a:solidFill>
              </a:rPr>
              <a:t>To What?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7363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Looking at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5506" y="1452282"/>
            <a:ext cx="8485094" cy="5405718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boy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likes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a girl </a:t>
            </a:r>
          </a:p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Who?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Does what? </a:t>
            </a:r>
            <a:r>
              <a:rPr lang="en-US" altLang="en-US" sz="4000" dirty="0">
                <a:solidFill>
                  <a:srgbClr val="FFC000"/>
                </a:solidFill>
              </a:rPr>
              <a:t>To What?</a:t>
            </a:r>
          </a:p>
          <a:p>
            <a:pPr marL="457200" lvl="1" indent="0">
              <a:buNone/>
            </a:pPr>
            <a:endParaRPr lang="en-US" altLang="en-US" sz="4000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Subject</a:t>
            </a:r>
            <a:r>
              <a:rPr lang="en-US" altLang="en-US" sz="4000" dirty="0">
                <a:solidFill>
                  <a:srgbClr val="FFC000"/>
                </a:solidFill>
              </a:rPr>
              <a:t>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en-US" sz="4000" dirty="0">
                <a:solidFill>
                  <a:srgbClr val="FFC000"/>
                </a:solidFill>
              </a:rPr>
              <a:t> Object</a:t>
            </a:r>
          </a:p>
          <a:p>
            <a:pPr marL="457200" lvl="1" indent="0">
              <a:buNone/>
            </a:pPr>
            <a:endParaRPr lang="en-US" altLang="en-US" sz="4000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en-US" altLang="en-US" sz="4000" dirty="0">
                <a:solidFill>
                  <a:srgbClr val="C00000"/>
                </a:solidFill>
              </a:rPr>
              <a:t>When a word does the same job as another word, then we know it behaves the same. </a:t>
            </a:r>
          </a:p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cat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eats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a mouse</a:t>
            </a:r>
          </a:p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erotylidae</a:t>
            </a: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gormadnizes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mushrooms</a:t>
            </a:r>
          </a:p>
          <a:p>
            <a:pPr marL="457200" lvl="1" indent="0">
              <a:buNone/>
            </a:pP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tired sloth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likes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to sleep </a:t>
            </a:r>
            <a:r>
              <a:rPr lang="en-US" altLang="en-US" sz="4000" dirty="0">
                <a:solidFill>
                  <a:srgbClr val="FFFF00"/>
                </a:solidFill>
              </a:rPr>
              <a:t>but</a:t>
            </a:r>
            <a:r>
              <a:rPr lang="en-US" altLang="en-US" sz="4000" dirty="0">
                <a:solidFill>
                  <a:srgbClr val="FFC000"/>
                </a:solidFill>
              </a:rPr>
              <a:t> </a:t>
            </a:r>
            <a:r>
              <a:rPr lang="en-US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girl </a:t>
            </a:r>
            <a:r>
              <a:rPr lang="en-US" alt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 singing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>
                <a:solidFill>
                  <a:srgbClr val="FFC000"/>
                </a:solidFill>
              </a:rPr>
              <a:t>a song </a:t>
            </a:r>
            <a:r>
              <a:rPr lang="en-US" altLang="en-US" sz="4000" dirty="0">
                <a:solidFill>
                  <a:srgbClr val="FF99FF"/>
                </a:solidFill>
              </a:rPr>
              <a:t>about rainbows near the tree</a:t>
            </a:r>
            <a:r>
              <a:rPr lang="en-US" altLang="en-US" sz="4000" dirty="0">
                <a:solidFill>
                  <a:srgbClr val="FFFF00"/>
                </a:solidFill>
              </a:rPr>
              <a:t>.</a:t>
            </a:r>
            <a:r>
              <a:rPr lang="en-US" altLang="en-US" sz="4000" dirty="0">
                <a:solidFill>
                  <a:srgbClr val="FFC000"/>
                </a:solidFill>
              </a:rPr>
              <a:t> </a:t>
            </a:r>
            <a:endParaRPr lang="en-US" altLang="en-US" sz="40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altLang="en-US" sz="4000" dirty="0">
              <a:solidFill>
                <a:srgbClr val="FFC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5178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Standard Syntax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7772400" cy="4495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Every sentence has a Subject, Verb, and (sometimes) an Object.</a:t>
            </a: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Standard Syntax is SVO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The cat eats its dinner.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The boy plays chess.</a:t>
            </a:r>
          </a:p>
        </p:txBody>
      </p:sp>
    </p:spTree>
    <p:extLst>
      <p:ext uri="{BB962C8B-B14F-4D97-AF65-F5344CB8AC3E}">
        <p14:creationId xmlns:p14="http://schemas.microsoft.com/office/powerpoint/2010/main" val="327661433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7365521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Non Standard Syntax (aka, Yoda and Shakespeare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1365" y="1690688"/>
            <a:ext cx="8193741" cy="516731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Use SVO Regularly, these guys do not!</a:t>
            </a: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Seriously, these guys do not regularly use SVO (standard syntax) for most of their sentences.  From Yesterday,</a:t>
            </a: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Yoda says: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Found someone you have.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Help you I can.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My home this is.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Stay and help you I will.</a:t>
            </a:r>
          </a:p>
        </p:txBody>
      </p:sp>
    </p:spTree>
    <p:extLst>
      <p:ext uri="{BB962C8B-B14F-4D97-AF65-F5344CB8AC3E}">
        <p14:creationId xmlns:p14="http://schemas.microsoft.com/office/powerpoint/2010/main" val="358385097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7365521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Let’s look back at our Sandwich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1365" y="1690688"/>
            <a:ext cx="8449235" cy="5167312"/>
          </a:xfrm>
        </p:spPr>
        <p:txBody>
          <a:bodyPr numCol="1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What are the different types of nonstandard syntax?</a:t>
            </a:r>
          </a:p>
          <a:p>
            <a:r>
              <a:rPr lang="en-US" sz="4400" dirty="0">
                <a:solidFill>
                  <a:schemeClr val="bg1"/>
                </a:solidFill>
              </a:rPr>
              <a:t>Let’s look at sandwiches…</a:t>
            </a:r>
          </a:p>
        </p:txBody>
      </p:sp>
    </p:spTree>
    <p:extLst>
      <p:ext uri="{BB962C8B-B14F-4D97-AF65-F5344CB8AC3E}">
        <p14:creationId xmlns:p14="http://schemas.microsoft.com/office/powerpoint/2010/main" val="19115864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160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Enter: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6267" y="1405467"/>
            <a:ext cx="7687733" cy="5232400"/>
          </a:xfrm>
        </p:spPr>
        <p:txBody>
          <a:bodyPr numCol="2">
            <a:normAutofit fontScale="70000" lnSpcReduction="20000"/>
          </a:bodyPr>
          <a:lstStyle/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Ate I the sandwich.  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I the sandwich ate.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I ate the sandwich.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Ate the sandwich I.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The sandwich I ate.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The sandwich ate I.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9B8F55-C08C-4633-BA46-EF858E43E1D7}"/>
              </a:ext>
            </a:extLst>
          </p:cNvPr>
          <p:cNvCxnSpPr>
            <a:cxnSpLocks/>
          </p:cNvCxnSpPr>
          <p:nvPr/>
        </p:nvCxnSpPr>
        <p:spPr>
          <a:xfrm>
            <a:off x="3944469" y="1129550"/>
            <a:ext cx="0" cy="543261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30686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160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about Shakespeare?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6267" y="1405467"/>
            <a:ext cx="7687733" cy="5232400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Ready you are to tackle Shakespeare, my young Padawans!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r>
              <a:rPr lang="en-US" alt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Hint: Identify SVO in each sentence first, then try rearranging it. </a:t>
            </a:r>
          </a:p>
          <a:p>
            <a:r>
              <a:rPr lang="en-US" altLang="en-US" sz="4400" u="sng" dirty="0">
                <a:solidFill>
                  <a:srgbClr val="FF0000"/>
                </a:solidFill>
              </a:rPr>
              <a:t>DO NOT CHANGE WORDS OR ADD WORDS</a:t>
            </a:r>
            <a:r>
              <a:rPr lang="en-US" altLang="en-US" sz="4400" dirty="0">
                <a:solidFill>
                  <a:srgbClr val="FF0000"/>
                </a:solidFill>
              </a:rPr>
              <a:t>. </a:t>
            </a:r>
          </a:p>
          <a:p>
            <a:r>
              <a:rPr lang="en-US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don’t have to know </a:t>
            </a:r>
            <a:r>
              <a:rPr lang="en-US" altLang="en-US" sz="44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</a:t>
            </a:r>
            <a:r>
              <a:rPr lang="en-US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the word means.</a:t>
            </a:r>
          </a:p>
          <a:p>
            <a:r>
              <a:rPr lang="en-US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Look at how it </a:t>
            </a:r>
            <a:r>
              <a:rPr lang="en-US" altLang="en-US" sz="4400" u="sng" dirty="0">
                <a:solidFill>
                  <a:schemeClr val="bg1"/>
                </a:solidFill>
              </a:rPr>
              <a:t>FUNCTIONS</a:t>
            </a:r>
            <a:r>
              <a:rPr lang="en-US" altLang="en-US" sz="4400" dirty="0">
                <a:solidFill>
                  <a:schemeClr val="bg1"/>
                </a:solidFill>
              </a:rPr>
              <a:t> </a:t>
            </a:r>
            <a:r>
              <a:rPr lang="en-US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 the sentence. 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0621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855453" y="16671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Reorganizing Shakespeare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4287" y="1181819"/>
            <a:ext cx="8341743" cy="500466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Shakespeare says:</a:t>
            </a:r>
          </a:p>
          <a:p>
            <a:pPr marL="0" indent="0" eaLnBrk="1" hangingPunct="1">
              <a:buNone/>
            </a:pPr>
            <a:endParaRPr lang="en-US" altLang="en-US" sz="40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She it is. </a:t>
            </a:r>
          </a:p>
          <a:p>
            <a:pPr marL="0" indent="0" eaLnBrk="1" hangingPunct="1">
              <a:buNone/>
            </a:pPr>
            <a:endParaRPr lang="en-US" altLang="en-US" sz="40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To strike him dead I hold it not a sin.</a:t>
            </a:r>
          </a:p>
          <a:p>
            <a:pPr marL="0" indent="0" eaLnBrk="1" hangingPunct="1">
              <a:buNone/>
            </a:pPr>
            <a:endParaRPr lang="en-US" altLang="en-US" sz="40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There will I stay for thee.</a:t>
            </a: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49596"/>
      </p:ext>
    </p:extLst>
  </p:cSld>
  <p:clrMapOvr>
    <a:masterClrMapping/>
  </p:clrMapOvr>
  <p:transition spd="slow"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24287" y="12808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Unlocking Shakespeare’s language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4285" y="932506"/>
            <a:ext cx="11851758" cy="5912685"/>
          </a:xfrm>
          <a:solidFill>
            <a:schemeClr val="tx1">
              <a:alpha val="68000"/>
            </a:schemeClr>
          </a:solidFill>
        </p:spPr>
        <p:txBody>
          <a:bodyPr>
            <a:normAutofit/>
          </a:bodyPr>
          <a:lstStyle/>
          <a:p>
            <a:pPr marL="742950" indent="-742950" eaLnBrk="1" hangingPunct="1">
              <a:buAutoNum type="arabicParenR"/>
            </a:pPr>
            <a:r>
              <a:rPr lang="en-US" altLang="en-US" sz="3200" b="1" dirty="0">
                <a:solidFill>
                  <a:srgbClr val="C00000"/>
                </a:solidFill>
              </a:rPr>
              <a:t>Rearrange all the words on the front so that they are all in </a:t>
            </a:r>
            <a:r>
              <a:rPr lang="en-US" altLang="en-US" sz="3200" b="1" u="sng" dirty="0">
                <a:solidFill>
                  <a:srgbClr val="FFFF00"/>
                </a:solidFill>
              </a:rPr>
              <a:t>SVO</a:t>
            </a:r>
            <a:r>
              <a:rPr lang="en-US" altLang="en-US" sz="3200" b="1" dirty="0">
                <a:solidFill>
                  <a:srgbClr val="C00000"/>
                </a:solidFill>
              </a:rPr>
              <a:t>.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Focus on </a:t>
            </a:r>
            <a:r>
              <a:rPr lang="en-US" altLang="en-US" sz="2800" b="1" u="sng" dirty="0">
                <a:solidFill>
                  <a:srgbClr val="FFFF00"/>
                </a:solidFill>
              </a:rPr>
              <a:t>STRUCTURE</a:t>
            </a:r>
            <a:r>
              <a:rPr lang="en-US" altLang="en-US" sz="2800" b="1" dirty="0">
                <a:solidFill>
                  <a:schemeClr val="bg1"/>
                </a:solidFill>
              </a:rPr>
              <a:t>.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 How is the word functioning in the sentence? 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Is it a </a:t>
            </a:r>
            <a:r>
              <a:rPr lang="en-US" altLang="en-US" sz="2800" b="1" dirty="0">
                <a:solidFill>
                  <a:schemeClr val="accent1"/>
                </a:solidFill>
              </a:rPr>
              <a:t>thing</a:t>
            </a:r>
            <a:r>
              <a:rPr lang="en-US" altLang="en-US" sz="2800" b="1" dirty="0">
                <a:solidFill>
                  <a:schemeClr val="bg1"/>
                </a:solidFill>
              </a:rPr>
              <a:t> doing an action? </a:t>
            </a:r>
            <a:r>
              <a:rPr lang="en-US" altLang="en-US" sz="2800" b="1" dirty="0">
                <a:solidFill>
                  <a:schemeClr val="accent1"/>
                </a:solidFill>
              </a:rPr>
              <a:t>(=noun/pronoun)</a:t>
            </a:r>
            <a:r>
              <a:rPr lang="en-US" altLang="en-US" sz="2800" b="1" dirty="0">
                <a:solidFill>
                  <a:schemeClr val="bg1"/>
                </a:solidFill>
              </a:rPr>
              <a:t> 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Is it an </a:t>
            </a:r>
            <a:r>
              <a:rPr lang="en-US" altLang="en-US" sz="2800" b="1" dirty="0">
                <a:solidFill>
                  <a:srgbClr val="92D050"/>
                </a:solidFill>
              </a:rPr>
              <a:t>action</a:t>
            </a:r>
            <a:r>
              <a:rPr lang="en-US" altLang="en-US" sz="2800" b="1" dirty="0">
                <a:solidFill>
                  <a:schemeClr val="bg1"/>
                </a:solidFill>
              </a:rPr>
              <a:t>? </a:t>
            </a:r>
            <a:r>
              <a:rPr lang="en-US" altLang="en-US" sz="2800" b="1" dirty="0">
                <a:solidFill>
                  <a:srgbClr val="92D050"/>
                </a:solidFill>
              </a:rPr>
              <a:t>(=verb) 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Is it </a:t>
            </a:r>
            <a:r>
              <a:rPr lang="en-US" altLang="en-US" sz="2800" b="1" dirty="0">
                <a:solidFill>
                  <a:srgbClr val="FFC000"/>
                </a:solidFill>
              </a:rPr>
              <a:t>receiving the action</a:t>
            </a:r>
            <a:r>
              <a:rPr lang="en-US" altLang="en-US" sz="2800" b="1" dirty="0">
                <a:solidFill>
                  <a:schemeClr val="bg1"/>
                </a:solidFill>
              </a:rPr>
              <a:t>? </a:t>
            </a:r>
            <a:r>
              <a:rPr lang="en-US" altLang="en-US" sz="2800" b="1" dirty="0">
                <a:solidFill>
                  <a:srgbClr val="FFC000"/>
                </a:solidFill>
              </a:rPr>
              <a:t>(=object) 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Is it </a:t>
            </a:r>
            <a:r>
              <a:rPr lang="en-US" altLang="en-US" sz="2800" b="1" dirty="0">
                <a:solidFill>
                  <a:srgbClr val="FF99FF"/>
                </a:solidFill>
              </a:rPr>
              <a:t>none of these</a:t>
            </a:r>
            <a:r>
              <a:rPr lang="en-US" altLang="en-US" sz="2800" b="1" dirty="0">
                <a:solidFill>
                  <a:schemeClr val="bg1"/>
                </a:solidFill>
              </a:rPr>
              <a:t>? </a:t>
            </a:r>
            <a:r>
              <a:rPr lang="en-US" altLang="en-US" sz="2800" b="1" dirty="0">
                <a:solidFill>
                  <a:srgbClr val="FF99FF"/>
                </a:solidFill>
              </a:rPr>
              <a:t>(=</a:t>
            </a:r>
            <a:r>
              <a:rPr lang="en-US" altLang="en-US" sz="2800" b="1" dirty="0" err="1">
                <a:solidFill>
                  <a:srgbClr val="FF99FF"/>
                </a:solidFill>
              </a:rPr>
              <a:t>phrase..aka</a:t>
            </a:r>
            <a:r>
              <a:rPr lang="en-US" altLang="en-US" sz="2800" b="1" dirty="0">
                <a:solidFill>
                  <a:srgbClr val="FF99FF"/>
                </a:solidFill>
              </a:rPr>
              <a:t> movable piece)</a:t>
            </a:r>
          </a:p>
          <a:p>
            <a:pPr marL="742950" indent="-742950" eaLnBrk="1" hangingPunct="1">
              <a:buAutoNum type="arabicParenR"/>
            </a:pPr>
            <a:r>
              <a:rPr lang="en-US" altLang="en-US" sz="3200" b="1" dirty="0">
                <a:solidFill>
                  <a:srgbClr val="C00000"/>
                </a:solidFill>
              </a:rPr>
              <a:t>On the back, rewrite the sentences so that the </a:t>
            </a:r>
            <a:r>
              <a:rPr lang="en-US" altLang="en-US" sz="3200" b="1" u="sng" dirty="0">
                <a:solidFill>
                  <a:srgbClr val="FFFF00"/>
                </a:solidFill>
              </a:rPr>
              <a:t>MEANING</a:t>
            </a:r>
            <a:r>
              <a:rPr lang="en-US" altLang="en-US" sz="3200" b="1" dirty="0">
                <a:solidFill>
                  <a:srgbClr val="C00000"/>
                </a:solidFill>
              </a:rPr>
              <a:t> is clear. 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This may mean that you will have to change words, add words, or rearrange the sentence.</a:t>
            </a:r>
          </a:p>
          <a:p>
            <a:pPr marL="1200150" lvl="1" indent="-742950">
              <a:buAutoNum type="arabicParenR"/>
            </a:pPr>
            <a:r>
              <a:rPr lang="en-US" altLang="en-US" sz="2800" b="1" dirty="0">
                <a:solidFill>
                  <a:schemeClr val="bg1"/>
                </a:solidFill>
              </a:rPr>
              <a:t>If you need help with vocabulary (word meaning) ask your teacher!</a:t>
            </a:r>
          </a:p>
          <a:p>
            <a:pPr marL="0" indent="0" eaLnBrk="1" hangingPunct="1"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22790"/>
      </p:ext>
    </p:extLst>
  </p:cSld>
  <p:clrMapOvr>
    <a:masterClrMapping/>
  </p:clrMapOvr>
  <p:transition spd="slow"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855453" y="16671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Homework: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4287" y="1181819"/>
            <a:ext cx="8341743" cy="5004669"/>
          </a:xfrm>
        </p:spPr>
        <p:txBody>
          <a:bodyPr>
            <a:normAutofit/>
          </a:bodyPr>
          <a:lstStyle/>
          <a:p>
            <a:r>
              <a:rPr lang="en-US" alt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Finish the worksheets</a:t>
            </a:r>
          </a:p>
          <a:p>
            <a:r>
              <a:rPr lang="en-US" alt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 will check for them tomorrow!</a:t>
            </a:r>
          </a:p>
          <a:p>
            <a:pPr lvl="1"/>
            <a:endParaRPr lang="en-US" alt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endParaRPr lang="en-US" alt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altLang="en-US" sz="54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altLang="en-US" sz="54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alt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91849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Today’s Focus Questions: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A680-AB9A-4C8F-9847-BE603A75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Focus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How can Yoda help us understand Shakespeare?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What is syntax?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What is the difference between standard and nonstandard syntax?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How does syntax help us understand Shakespeare?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453B3-23E8-43D7-AFB3-C7A8D65E3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Goals: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A32D6-14A8-4818-8D15-A179B6E7A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4130" y="2505075"/>
            <a:ext cx="2206870" cy="368458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Compare and contrast </a:t>
            </a:r>
            <a:r>
              <a:rPr lang="en-US" dirty="0" err="1">
                <a:solidFill>
                  <a:schemeClr val="bg1"/>
                </a:solidFill>
              </a:rPr>
              <a:t>Yodish</a:t>
            </a:r>
            <a:r>
              <a:rPr lang="en-US" dirty="0">
                <a:solidFill>
                  <a:schemeClr val="bg1"/>
                </a:solidFill>
              </a:rPr>
              <a:t> with English</a:t>
            </a:r>
          </a:p>
          <a:p>
            <a:r>
              <a:rPr lang="en-US" dirty="0">
                <a:solidFill>
                  <a:schemeClr val="bg1"/>
                </a:solidFill>
              </a:rPr>
              <a:t>Generate a definition of syntax</a:t>
            </a:r>
          </a:p>
          <a:p>
            <a:r>
              <a:rPr lang="en-US" dirty="0">
                <a:solidFill>
                  <a:schemeClr val="bg1"/>
                </a:solidFill>
              </a:rPr>
              <a:t>Determine the connection between </a:t>
            </a:r>
            <a:r>
              <a:rPr lang="en-US" dirty="0" err="1">
                <a:solidFill>
                  <a:schemeClr val="bg1"/>
                </a:solidFill>
              </a:rPr>
              <a:t>Yodish</a:t>
            </a:r>
            <a:r>
              <a:rPr lang="en-US" dirty="0">
                <a:solidFill>
                  <a:schemeClr val="bg1"/>
                </a:solidFill>
              </a:rPr>
              <a:t> and Shakespeare</a:t>
            </a:r>
          </a:p>
        </p:txBody>
      </p:sp>
    </p:spTree>
    <p:extLst>
      <p:ext uri="{BB962C8B-B14F-4D97-AF65-F5344CB8AC3E}">
        <p14:creationId xmlns:p14="http://schemas.microsoft.com/office/powerpoint/2010/main" val="33302232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Enter: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70358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Circle the </a:t>
            </a:r>
            <a:r>
              <a:rPr lang="en-US" sz="4000" u="sng" dirty="0">
                <a:solidFill>
                  <a:schemeClr val="bg1"/>
                </a:solidFill>
              </a:rPr>
              <a:t>sentence</a:t>
            </a:r>
            <a:r>
              <a:rPr lang="en-US" sz="4000" dirty="0">
                <a:solidFill>
                  <a:schemeClr val="bg1"/>
                </a:solidFill>
              </a:rPr>
              <a:t> which is correct. (there’s only 1!)</a:t>
            </a:r>
          </a:p>
          <a:p>
            <a:r>
              <a:rPr lang="en-US" sz="4000" dirty="0">
                <a:solidFill>
                  <a:schemeClr val="bg1"/>
                </a:solidFill>
              </a:rPr>
              <a:t>Next to the other 5 questions, write why they are incorrect.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083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160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Enter: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6267" y="1405467"/>
            <a:ext cx="7687733" cy="5232400"/>
          </a:xfrm>
        </p:spPr>
        <p:txBody>
          <a:bodyPr numCol="2">
            <a:normAutofit fontScale="70000" lnSpcReduction="20000"/>
          </a:bodyPr>
          <a:lstStyle/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Ate I the sandwich.  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I the sandwich ate.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I ate the sandwich.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Ate the sandwich I.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The sandwich I ate.</a:t>
            </a:r>
          </a:p>
          <a:p>
            <a:pPr marL="466725" indent="-466725">
              <a:lnSpc>
                <a:spcPct val="320000"/>
              </a:lnSpc>
              <a:buFont typeface="+mj-lt"/>
              <a:buAutoNum type="arabicPeriod"/>
            </a:pPr>
            <a:r>
              <a:rPr lang="en-US" sz="4600" dirty="0">
                <a:solidFill>
                  <a:schemeClr val="bg1"/>
                </a:solidFill>
              </a:rPr>
              <a:t>The sandwich ate I.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9B8F55-C08C-4633-BA46-EF858E43E1D7}"/>
              </a:ext>
            </a:extLst>
          </p:cNvPr>
          <p:cNvCxnSpPr>
            <a:cxnSpLocks/>
          </p:cNvCxnSpPr>
          <p:nvPr/>
        </p:nvCxnSpPr>
        <p:spPr>
          <a:xfrm>
            <a:off x="3944469" y="1129550"/>
            <a:ext cx="0" cy="543261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00878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160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Enter: 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6267" y="1405467"/>
            <a:ext cx="7687733" cy="52324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There is more than one way to write a sentence, but in English, we usually write in Standard syntax, SVO.</a:t>
            </a:r>
          </a:p>
        </p:txBody>
      </p:sp>
    </p:spTree>
    <p:extLst>
      <p:ext uri="{BB962C8B-B14F-4D97-AF65-F5344CB8AC3E}">
        <p14:creationId xmlns:p14="http://schemas.microsoft.com/office/powerpoint/2010/main" val="14327496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How can Yoda help us with the Bard?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60614" y="1690688"/>
            <a:ext cx="7262586" cy="51673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Yoda speaks in a particular grammatical structure that is similar to Shakespeare.</a:t>
            </a:r>
          </a:p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Yoda tends to speak with nonstandard syntax, while we speak in standard syntax.</a:t>
            </a:r>
          </a:p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Wait… </a:t>
            </a:r>
            <a:r>
              <a:rPr lang="en-US" altLang="en-US" sz="4300" dirty="0" err="1">
                <a:solidFill>
                  <a:schemeClr val="bg1"/>
                </a:solidFill>
              </a:rPr>
              <a:t>syn</a:t>
            </a:r>
            <a:r>
              <a:rPr lang="en-US" altLang="en-US" sz="4300" dirty="0">
                <a:solidFill>
                  <a:schemeClr val="bg1"/>
                </a:solidFill>
              </a:rPr>
              <a:t>… what?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89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What is Syntax?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60614" y="1690688"/>
            <a:ext cx="8469086" cy="51673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Study of structure of language</a:t>
            </a:r>
          </a:p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Refers to the way words are arranged together, and the relationship </a:t>
            </a:r>
          </a:p>
          <a:p>
            <a:pPr marL="0" indent="0" eaLnBrk="1" hangingPunct="1">
              <a:buNone/>
            </a:pPr>
            <a:r>
              <a:rPr lang="en-US" altLang="en-US" sz="4300" dirty="0">
                <a:solidFill>
                  <a:schemeClr val="bg1"/>
                </a:solidFill>
              </a:rPr>
              <a:t>  between them.</a:t>
            </a:r>
          </a:p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(what we perceive when someone says something) to semantics (what that utterance means)</a:t>
            </a:r>
          </a:p>
          <a:p>
            <a:pPr eaLnBrk="1" hangingPunct="1"/>
            <a:r>
              <a:rPr lang="en-US" altLang="en-US" sz="4300" dirty="0">
                <a:solidFill>
                  <a:schemeClr val="bg1"/>
                </a:solidFill>
              </a:rPr>
              <a:t>We don’t care WHAT is being said, just HOW it is said (in regards to syntax)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3119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What is Syntax not?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7228114" cy="4495800"/>
          </a:xfrm>
        </p:spPr>
        <p:txBody>
          <a:bodyPr>
            <a:noAutofit/>
          </a:bodyPr>
          <a:lstStyle/>
          <a:p>
            <a:r>
              <a:rPr lang="en-US" altLang="en-US" sz="4000" dirty="0">
                <a:solidFill>
                  <a:schemeClr val="bg1"/>
                </a:solidFill>
              </a:rPr>
              <a:t>Phonology: study of sound systems and how sounds combine</a:t>
            </a:r>
          </a:p>
          <a:p>
            <a:r>
              <a:rPr lang="en-US" altLang="en-US" sz="4000" dirty="0">
                <a:solidFill>
                  <a:schemeClr val="bg1"/>
                </a:solidFill>
              </a:rPr>
              <a:t>Morphology: study of how words are formed from smaller parts (morphemes)</a:t>
            </a:r>
          </a:p>
          <a:p>
            <a:r>
              <a:rPr lang="en-US" altLang="en-US" sz="4000" dirty="0">
                <a:solidFill>
                  <a:schemeClr val="bg1"/>
                </a:solidFill>
              </a:rPr>
              <a:t>Semantics: study of meaning of language</a:t>
            </a:r>
            <a:endParaRPr lang="en-US" altLang="en-US" sz="4000" b="1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306301">
            <a:off x="5489863" y="1773535"/>
            <a:ext cx="751148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Linguistics!!</a:t>
            </a:r>
          </a:p>
        </p:txBody>
      </p:sp>
    </p:spTree>
    <p:extLst>
      <p:ext uri="{BB962C8B-B14F-4D97-AF65-F5344CB8AC3E}">
        <p14:creationId xmlns:p14="http://schemas.microsoft.com/office/powerpoint/2010/main" val="72313919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Looking at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7772400" cy="44958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Some words: </a:t>
            </a:r>
            <a:r>
              <a:rPr lang="en-US" altLang="en-US" sz="2400" i="1" dirty="0">
                <a:solidFill>
                  <a:schemeClr val="bg1"/>
                </a:solidFill>
              </a:rPr>
              <a:t>the a small nice big very boy girl sees likes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Some good sentences: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the boy likes a girl 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the small girl likes the big girl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a very small nice boy sees a very nice boy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Some bad sentences: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*the boy the girl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*small boy  nice girl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Can we find words which in some way behave alike?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222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841</Words>
  <Application>Microsoft Office PowerPoint</Application>
  <PresentationFormat>Widescreen</PresentationFormat>
  <Paragraphs>144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Syntax strikes Back</vt:lpstr>
      <vt:lpstr>Today’s Focus Questions:</vt:lpstr>
      <vt:lpstr>Enter:</vt:lpstr>
      <vt:lpstr>Enter:</vt:lpstr>
      <vt:lpstr>Enter: Conclusion</vt:lpstr>
      <vt:lpstr>How can Yoda help us with the Bard?</vt:lpstr>
      <vt:lpstr>What is Syntax?</vt:lpstr>
      <vt:lpstr>What is Syntax not?</vt:lpstr>
      <vt:lpstr>Looking at Structure</vt:lpstr>
      <vt:lpstr>Looking at Structure</vt:lpstr>
      <vt:lpstr>Looking at Structure</vt:lpstr>
      <vt:lpstr>Standard Syntax</vt:lpstr>
      <vt:lpstr>Non Standard Syntax (aka, Yoda and Shakespeare</vt:lpstr>
      <vt:lpstr>Let’s look back at our Sandwich</vt:lpstr>
      <vt:lpstr>Enter:</vt:lpstr>
      <vt:lpstr>What about Shakespeare?</vt:lpstr>
      <vt:lpstr>Reorganizing Shakespeare</vt:lpstr>
      <vt:lpstr>Unlocking Shakespeare’s language</vt:lpstr>
      <vt:lpstr>Homework: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strikes Back</dc:title>
  <dc:creator>Bugica, Kaylin M</dc:creator>
  <cp:lastModifiedBy>Bugica, Kaylin M</cp:lastModifiedBy>
  <cp:revision>39</cp:revision>
  <dcterms:created xsi:type="dcterms:W3CDTF">2016-10-11T17:16:04Z</dcterms:created>
  <dcterms:modified xsi:type="dcterms:W3CDTF">2019-01-16T16:14:09Z</dcterms:modified>
</cp:coreProperties>
</file>