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308" r:id="rId4"/>
    <p:sldId id="258" r:id="rId5"/>
    <p:sldId id="259" r:id="rId6"/>
    <p:sldId id="287" r:id="rId7"/>
    <p:sldId id="260" r:id="rId8"/>
    <p:sldId id="274" r:id="rId9"/>
    <p:sldId id="290" r:id="rId10"/>
    <p:sldId id="295" r:id="rId11"/>
    <p:sldId id="305" r:id="rId12"/>
    <p:sldId id="306" r:id="rId13"/>
    <p:sldId id="299" r:id="rId14"/>
    <p:sldId id="300" r:id="rId15"/>
    <p:sldId id="301" r:id="rId16"/>
    <p:sldId id="302" r:id="rId17"/>
    <p:sldId id="271" r:id="rId18"/>
    <p:sldId id="261" r:id="rId19"/>
    <p:sldId id="272" r:id="rId20"/>
    <p:sldId id="262" r:id="rId21"/>
    <p:sldId id="263" r:id="rId22"/>
    <p:sldId id="264" r:id="rId23"/>
    <p:sldId id="265" r:id="rId24"/>
    <p:sldId id="303" r:id="rId25"/>
    <p:sldId id="275" r:id="rId26"/>
    <p:sldId id="277" r:id="rId27"/>
    <p:sldId id="278" r:id="rId28"/>
    <p:sldId id="279" r:id="rId29"/>
    <p:sldId id="280" r:id="rId30"/>
    <p:sldId id="281" r:id="rId31"/>
    <p:sldId id="282" r:id="rId32"/>
    <p:sldId id="283" r:id="rId33"/>
    <p:sldId id="284" r:id="rId34"/>
    <p:sldId id="276" r:id="rId35"/>
    <p:sldId id="286" r:id="rId36"/>
    <p:sldId id="285" r:id="rId37"/>
    <p:sldId id="304" r:id="rId38"/>
    <p:sldId id="273" r:id="rId39"/>
    <p:sldId id="266" r:id="rId40"/>
    <p:sldId id="288" r:id="rId41"/>
    <p:sldId id="293" r:id="rId42"/>
    <p:sldId id="294" r:id="rId43"/>
    <p:sldId id="307" r:id="rId44"/>
    <p:sldId id="309" r:id="rId45"/>
    <p:sldId id="310" r:id="rId46"/>
    <p:sldId id="29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7" autoAdjust="0"/>
    <p:restoredTop sz="94660"/>
  </p:normalViewPr>
  <p:slideViewPr>
    <p:cSldViewPr snapToGrid="0">
      <p:cViewPr varScale="1">
        <p:scale>
          <a:sx n="38" d="100"/>
          <a:sy n="38" d="100"/>
        </p:scale>
        <p:origin x="72" y="1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6B7100-35EC-4118-9AEB-8136FAADA3B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37CBF-6DCB-4E88-830E-56BDC19E2638}" type="slidenum">
              <a:rPr lang="en-US" smtClean="0"/>
              <a:t>‹#›</a:t>
            </a:fld>
            <a:endParaRPr lang="en-US"/>
          </a:p>
        </p:txBody>
      </p:sp>
    </p:spTree>
    <p:extLst>
      <p:ext uri="{BB962C8B-B14F-4D97-AF65-F5344CB8AC3E}">
        <p14:creationId xmlns:p14="http://schemas.microsoft.com/office/powerpoint/2010/main" val="6829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B7100-35EC-4118-9AEB-8136FAADA3B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37CBF-6DCB-4E88-830E-56BDC19E2638}" type="slidenum">
              <a:rPr lang="en-US" smtClean="0"/>
              <a:t>‹#›</a:t>
            </a:fld>
            <a:endParaRPr lang="en-US"/>
          </a:p>
        </p:txBody>
      </p:sp>
    </p:spTree>
    <p:extLst>
      <p:ext uri="{BB962C8B-B14F-4D97-AF65-F5344CB8AC3E}">
        <p14:creationId xmlns:p14="http://schemas.microsoft.com/office/powerpoint/2010/main" val="261931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B7100-35EC-4118-9AEB-8136FAADA3B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37CBF-6DCB-4E88-830E-56BDC19E2638}" type="slidenum">
              <a:rPr lang="en-US" smtClean="0"/>
              <a:t>‹#›</a:t>
            </a:fld>
            <a:endParaRPr lang="en-US"/>
          </a:p>
        </p:txBody>
      </p:sp>
    </p:spTree>
    <p:extLst>
      <p:ext uri="{BB962C8B-B14F-4D97-AF65-F5344CB8AC3E}">
        <p14:creationId xmlns:p14="http://schemas.microsoft.com/office/powerpoint/2010/main" val="34970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B7100-35EC-4118-9AEB-8136FAADA3B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37CBF-6DCB-4E88-830E-56BDC19E2638}" type="slidenum">
              <a:rPr lang="en-US" smtClean="0"/>
              <a:t>‹#›</a:t>
            </a:fld>
            <a:endParaRPr lang="en-US"/>
          </a:p>
        </p:txBody>
      </p:sp>
    </p:spTree>
    <p:extLst>
      <p:ext uri="{BB962C8B-B14F-4D97-AF65-F5344CB8AC3E}">
        <p14:creationId xmlns:p14="http://schemas.microsoft.com/office/powerpoint/2010/main" val="125128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6B7100-35EC-4118-9AEB-8136FAADA3B9}"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37CBF-6DCB-4E88-830E-56BDC19E2638}" type="slidenum">
              <a:rPr lang="en-US" smtClean="0"/>
              <a:t>‹#›</a:t>
            </a:fld>
            <a:endParaRPr lang="en-US"/>
          </a:p>
        </p:txBody>
      </p:sp>
    </p:spTree>
    <p:extLst>
      <p:ext uri="{BB962C8B-B14F-4D97-AF65-F5344CB8AC3E}">
        <p14:creationId xmlns:p14="http://schemas.microsoft.com/office/powerpoint/2010/main" val="92858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6B7100-35EC-4118-9AEB-8136FAADA3B9}"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37CBF-6DCB-4E88-830E-56BDC19E2638}" type="slidenum">
              <a:rPr lang="en-US" smtClean="0"/>
              <a:t>‹#›</a:t>
            </a:fld>
            <a:endParaRPr lang="en-US"/>
          </a:p>
        </p:txBody>
      </p:sp>
    </p:spTree>
    <p:extLst>
      <p:ext uri="{BB962C8B-B14F-4D97-AF65-F5344CB8AC3E}">
        <p14:creationId xmlns:p14="http://schemas.microsoft.com/office/powerpoint/2010/main" val="206482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6B7100-35EC-4118-9AEB-8136FAADA3B9}"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37CBF-6DCB-4E88-830E-56BDC19E2638}" type="slidenum">
              <a:rPr lang="en-US" smtClean="0"/>
              <a:t>‹#›</a:t>
            </a:fld>
            <a:endParaRPr lang="en-US"/>
          </a:p>
        </p:txBody>
      </p:sp>
    </p:spTree>
    <p:extLst>
      <p:ext uri="{BB962C8B-B14F-4D97-AF65-F5344CB8AC3E}">
        <p14:creationId xmlns:p14="http://schemas.microsoft.com/office/powerpoint/2010/main" val="189137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6B7100-35EC-4118-9AEB-8136FAADA3B9}"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37CBF-6DCB-4E88-830E-56BDC19E2638}" type="slidenum">
              <a:rPr lang="en-US" smtClean="0"/>
              <a:t>‹#›</a:t>
            </a:fld>
            <a:endParaRPr lang="en-US"/>
          </a:p>
        </p:txBody>
      </p:sp>
    </p:spTree>
    <p:extLst>
      <p:ext uri="{BB962C8B-B14F-4D97-AF65-F5344CB8AC3E}">
        <p14:creationId xmlns:p14="http://schemas.microsoft.com/office/powerpoint/2010/main" val="324499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B7100-35EC-4118-9AEB-8136FAADA3B9}"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937CBF-6DCB-4E88-830E-56BDC19E2638}" type="slidenum">
              <a:rPr lang="en-US" smtClean="0"/>
              <a:t>‹#›</a:t>
            </a:fld>
            <a:endParaRPr lang="en-US"/>
          </a:p>
        </p:txBody>
      </p:sp>
    </p:spTree>
    <p:extLst>
      <p:ext uri="{BB962C8B-B14F-4D97-AF65-F5344CB8AC3E}">
        <p14:creationId xmlns:p14="http://schemas.microsoft.com/office/powerpoint/2010/main" val="5355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6B7100-35EC-4118-9AEB-8136FAADA3B9}"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37CBF-6DCB-4E88-830E-56BDC19E2638}" type="slidenum">
              <a:rPr lang="en-US" smtClean="0"/>
              <a:t>‹#›</a:t>
            </a:fld>
            <a:endParaRPr lang="en-US"/>
          </a:p>
        </p:txBody>
      </p:sp>
    </p:spTree>
    <p:extLst>
      <p:ext uri="{BB962C8B-B14F-4D97-AF65-F5344CB8AC3E}">
        <p14:creationId xmlns:p14="http://schemas.microsoft.com/office/powerpoint/2010/main" val="235246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6B7100-35EC-4118-9AEB-8136FAADA3B9}"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37CBF-6DCB-4E88-830E-56BDC19E2638}" type="slidenum">
              <a:rPr lang="en-US" smtClean="0"/>
              <a:t>‹#›</a:t>
            </a:fld>
            <a:endParaRPr lang="en-US"/>
          </a:p>
        </p:txBody>
      </p:sp>
    </p:spTree>
    <p:extLst>
      <p:ext uri="{BB962C8B-B14F-4D97-AF65-F5344CB8AC3E}">
        <p14:creationId xmlns:p14="http://schemas.microsoft.com/office/powerpoint/2010/main" val="372492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theliteraryheart.wordpress.com/category/book-lov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r:id="rId14"/>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B7100-35EC-4118-9AEB-8136FAADA3B9}"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37CBF-6DCB-4E88-830E-56BDC19E2638}" type="slidenum">
              <a:rPr lang="en-US" smtClean="0"/>
              <a:t>‹#›</a:t>
            </a:fld>
            <a:endParaRPr lang="en-US"/>
          </a:p>
        </p:txBody>
      </p:sp>
    </p:spTree>
    <p:extLst>
      <p:ext uri="{BB962C8B-B14F-4D97-AF65-F5344CB8AC3E}">
        <p14:creationId xmlns:p14="http://schemas.microsoft.com/office/powerpoint/2010/main" val="341380096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airyneverland.canalblog.com/archives/2012/04/22/24076361.html"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fairyneverland.canalblog.com/archives/2012/04/22/24076361.html" TargetMode="External"/><Relationship Id="rId1" Type="http://schemas.openxmlformats.org/officeDocument/2006/relationships/slideLayout" Target="../slideLayouts/slideLayout2.xml"/><Relationship Id="rId5" Type="http://schemas.openxmlformats.org/officeDocument/2006/relationships/hyperlink" Target="http://commons.wikimedia.org/wiki/File:Atlas_Schloss_Linderhof.JPG"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fairyneverland.canalblog.com/archives/2012/04/22/24076361.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worldsbestever.com/2012/07/20/well-at-least-baseball-uniforms-will-keep-their-integrity/"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unostudioingiallo.blogspot.it/2012_09_01_archive.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eisforexplore.blogspot.com/2012/10/car-crash-contractions.html"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oitmyselfblog.com/2007/cant-is-a-four-letter-word/"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oregontrailschools.com/sandygrade/2015/02/05/5-quick-facts-about-oregons-new-state-tests/"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thestoryreadingapeblog.com/2017/03/31/when-is-the-best-time-to-use-contractions/comment-page-1/"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brainwise/4493097679/"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hyperlink" Target="https://en.wikipedia.org/wiki/Sonnet_6" TargetMode="External"/><Relationship Id="rId5" Type="http://schemas.openxmlformats.org/officeDocument/2006/relationships/image" Target="../media/image15.jpg"/><Relationship Id="rId4" Type="http://schemas.openxmlformats.org/officeDocument/2006/relationships/hyperlink" Target="https://creativecommons.org/licenses/by-nc-nd/3.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jinxiesworld.com/tag/programmers"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openclipart.org/detail/161371/old-lady" TargetMode="Externa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open-padlock-lock-security-unsafe-15912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pkitten.blogspot.in/2015/04/wednesday-whimsies.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amantha-lin.com/topic/uncategorized/"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northerninsights.blogspot.com/2011/11/outrageous-rhetoric-from-clark.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3E1A-244C-4BC3-B4CD-EEE7BBA86058}"/>
              </a:ext>
            </a:extLst>
          </p:cNvPr>
          <p:cNvSpPr>
            <a:spLocks noGrp="1"/>
          </p:cNvSpPr>
          <p:nvPr>
            <p:ph type="ctr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Unlocking Shakespeare:</a:t>
            </a:r>
            <a:br>
              <a:rPr lang="en-US" dirty="0">
                <a:effectLst>
                  <a:outerShdw blurRad="38100" dist="38100" dir="2700000" algn="tl">
                    <a:srgbClr val="000000">
                      <a:alpha val="43137"/>
                    </a:srgbClr>
                  </a:outerShdw>
                </a:effectLst>
                <a:latin typeface="Algerian" panose="04020705040A02060702" pitchFamily="82" charset="0"/>
              </a:rPr>
            </a:br>
            <a:r>
              <a:rPr lang="en-US" dirty="0">
                <a:effectLst>
                  <a:outerShdw blurRad="38100" dist="38100" dir="2700000" algn="tl">
                    <a:srgbClr val="000000">
                      <a:alpha val="43137"/>
                    </a:srgbClr>
                  </a:outerShdw>
                </a:effectLst>
                <a:latin typeface="Algerian" panose="04020705040A02060702" pitchFamily="82" charset="0"/>
              </a:rPr>
              <a:t>Vocabulary</a:t>
            </a:r>
          </a:p>
        </p:txBody>
      </p:sp>
      <p:sp>
        <p:nvSpPr>
          <p:cNvPr id="3" name="Subtitle 2">
            <a:extLst>
              <a:ext uri="{FF2B5EF4-FFF2-40B4-BE49-F238E27FC236}">
                <a16:creationId xmlns:a16="http://schemas.microsoft.com/office/drawing/2014/main" id="{0ACB6FEF-C693-49C4-BDCF-AB94DF0BB25F}"/>
              </a:ext>
            </a:extLst>
          </p:cNvPr>
          <p:cNvSpPr>
            <a:spLocks noGrp="1"/>
          </p:cNvSpPr>
          <p:nvPr>
            <p:ph type="subTitle" idx="1"/>
          </p:nvPr>
        </p:nvSpPr>
        <p:spPr/>
        <p:txBody>
          <a:bodyPr>
            <a:normAutofit/>
          </a:bodyPr>
          <a:lstStyle/>
          <a:p>
            <a:r>
              <a:rPr lang="en-US" sz="3600" dirty="0">
                <a:effectLst>
                  <a:outerShdw blurRad="38100" dist="38100" dir="2700000" algn="tl">
                    <a:srgbClr val="000000">
                      <a:alpha val="43137"/>
                    </a:srgbClr>
                  </a:outerShdw>
                </a:effectLst>
              </a:rPr>
              <a:t>Speaking Like Shakespeare</a:t>
            </a:r>
          </a:p>
        </p:txBody>
      </p:sp>
    </p:spTree>
    <p:extLst>
      <p:ext uri="{BB962C8B-B14F-4D97-AF65-F5344CB8AC3E}">
        <p14:creationId xmlns:p14="http://schemas.microsoft.com/office/powerpoint/2010/main" val="2769251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Allusions</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lnSpcReduction="10000"/>
          </a:bodyPr>
          <a:lstStyle/>
          <a:p>
            <a:r>
              <a:rPr lang="en-US" dirty="0"/>
              <a:t>Shakespeare skillfully used concrete language to enliven his writing. </a:t>
            </a:r>
          </a:p>
          <a:p>
            <a:r>
              <a:rPr lang="en-US" dirty="0"/>
              <a:t>Concrete language presents a picture to the mind. </a:t>
            </a:r>
          </a:p>
          <a:p>
            <a:r>
              <a:rPr lang="en-US" dirty="0"/>
              <a:t>Abstract language, on the other hand, does not. </a:t>
            </a:r>
          </a:p>
          <a:p>
            <a:r>
              <a:rPr lang="en-US" dirty="0"/>
              <a:t>An example of an abstract word is </a:t>
            </a:r>
            <a:r>
              <a:rPr lang="en-US" i="1" dirty="0"/>
              <a:t>strength</a:t>
            </a:r>
            <a:r>
              <a:rPr lang="en-US" dirty="0"/>
              <a:t>; an example of a concrete word is </a:t>
            </a:r>
            <a:r>
              <a:rPr lang="en-US" i="1" dirty="0"/>
              <a:t>Hercules</a:t>
            </a:r>
            <a:r>
              <a:rPr lang="en-US" dirty="0"/>
              <a:t>. </a:t>
            </a:r>
          </a:p>
          <a:p>
            <a:r>
              <a:rPr lang="en-US" dirty="0"/>
              <a:t>One cannot picture strength, but one can picture someone or something that has strength. </a:t>
            </a:r>
          </a:p>
          <a:p>
            <a:r>
              <a:rPr lang="en-US" dirty="0"/>
              <a:t>Allusions and direct references both </a:t>
            </a:r>
          </a:p>
          <a:p>
            <a:pPr marL="0" indent="0">
              <a:buNone/>
            </a:pPr>
            <a:r>
              <a:rPr lang="en-US" dirty="0"/>
              <a:t>enable audiences and readers to </a:t>
            </a:r>
          </a:p>
          <a:p>
            <a:pPr marL="0" indent="0">
              <a:buNone/>
            </a:pPr>
            <a:r>
              <a:rPr lang="en-US" dirty="0"/>
              <a:t>picture what Shakespeare is talking about.</a:t>
            </a:r>
            <a:endParaRPr lang="en-US" sz="3600" dirty="0"/>
          </a:p>
          <a:p>
            <a:pPr marL="0" indent="0">
              <a:buNone/>
            </a:pPr>
            <a:endParaRPr lang="en-US" sz="3600"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45BF0CAE-4E86-4855-91B3-D47FD17AF45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12480" y="4388809"/>
            <a:ext cx="2927684" cy="2287253"/>
          </a:xfrm>
          <a:prstGeom prst="rect">
            <a:avLst/>
          </a:prstGeom>
        </p:spPr>
      </p:pic>
      <p:sp>
        <p:nvSpPr>
          <p:cNvPr id="9" name="TextBox 8">
            <a:extLst>
              <a:ext uri="{FF2B5EF4-FFF2-40B4-BE49-F238E27FC236}">
                <a16:creationId xmlns:a16="http://schemas.microsoft.com/office/drawing/2014/main" id="{D20671C6-F1FC-4D78-91FB-B9A91B4F9E57}"/>
              </a:ext>
            </a:extLst>
          </p:cNvPr>
          <p:cNvSpPr txBox="1"/>
          <p:nvPr/>
        </p:nvSpPr>
        <p:spPr>
          <a:xfrm>
            <a:off x="10718532" y="6996498"/>
            <a:ext cx="1473467" cy="507831"/>
          </a:xfrm>
          <a:prstGeom prst="rect">
            <a:avLst/>
          </a:prstGeom>
          <a:noFill/>
        </p:spPr>
        <p:txBody>
          <a:bodyPr wrap="square" rtlCol="0">
            <a:spAutoFit/>
          </a:bodyPr>
          <a:lstStyle/>
          <a:p>
            <a:r>
              <a:rPr lang="en-US" sz="900">
                <a:hlinkClick r:id="rId3" tooltip="http://fairyneverland.canalblog.com/archives/2012/04/22/24076361.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3775692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44958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Allusions</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443249" y="1690688"/>
            <a:ext cx="5435600" cy="4641461"/>
          </a:xfrm>
          <a:solidFill>
            <a:schemeClr val="bg1">
              <a:alpha val="42000"/>
            </a:schemeClr>
          </a:solidFill>
        </p:spPr>
        <p:txBody>
          <a:bodyPr>
            <a:normAutofit fontScale="77500" lnSpcReduction="20000"/>
          </a:bodyPr>
          <a:lstStyle/>
          <a:p>
            <a:r>
              <a:rPr lang="en-US" b="1" dirty="0">
                <a:solidFill>
                  <a:schemeClr val="accent1"/>
                </a:solidFill>
                <a:effectLst>
                  <a:outerShdw blurRad="38100" dist="38100" dir="2700000" algn="tl">
                    <a:srgbClr val="000000">
                      <a:alpha val="43137"/>
                    </a:srgbClr>
                  </a:outerShdw>
                </a:effectLst>
              </a:rPr>
              <a:t>An allusion is a figure of speech in which something infers to something else.</a:t>
            </a:r>
          </a:p>
          <a:p>
            <a:r>
              <a:rPr lang="en-US" dirty="0">
                <a:effectLst>
                  <a:outerShdw blurRad="38100" dist="38100" dir="2700000" algn="tl">
                    <a:srgbClr val="000000">
                      <a:alpha val="43137"/>
                    </a:srgbClr>
                  </a:outerShdw>
                </a:effectLst>
              </a:rPr>
              <a:t>It is an indirect reference to a person, a place, a thing, or an idea in mythology, literature, history, or everyday life. </a:t>
            </a:r>
          </a:p>
          <a:p>
            <a:r>
              <a:rPr lang="en-US" dirty="0">
                <a:solidFill>
                  <a:schemeClr val="accent1"/>
                </a:solidFill>
                <a:effectLst>
                  <a:outerShdw blurRad="38100" dist="38100" dir="2700000" algn="tl">
                    <a:srgbClr val="000000">
                      <a:alpha val="43137"/>
                    </a:srgbClr>
                  </a:outerShdw>
                </a:effectLst>
              </a:rPr>
              <a:t>Think of it as a “linking” device.</a:t>
            </a:r>
          </a:p>
          <a:p>
            <a:r>
              <a:rPr lang="en-US" dirty="0">
                <a:effectLst>
                  <a:outerShdw blurRad="38100" dist="38100" dir="2700000" algn="tl">
                    <a:srgbClr val="000000">
                      <a:alpha val="43137"/>
                    </a:srgbClr>
                  </a:outerShdw>
                </a:effectLst>
              </a:rPr>
              <a:t>For example, if the leader of a country faced a difficult decision that would affect the lives of millions, he might say, “I carry the weight of the world on my shoulders.”</a:t>
            </a:r>
          </a:p>
          <a:p>
            <a:r>
              <a:rPr lang="en-US" dirty="0">
                <a:effectLst>
                  <a:outerShdw blurRad="38100" dist="38100" dir="2700000" algn="tl">
                    <a:srgbClr val="000000">
                      <a:alpha val="43137"/>
                    </a:srgbClr>
                  </a:outerShdw>
                </a:effectLst>
              </a:rPr>
              <a:t> His statement would be an indirect reference, or allusion, to the task of the Greek god Atlas, who bore the sky on his shoulders. (Sculptors and painters often depict Atlas as bearing the world.)</a:t>
            </a:r>
          </a:p>
        </p:txBody>
      </p:sp>
      <p:sp>
        <p:nvSpPr>
          <p:cNvPr id="9" name="TextBox 8">
            <a:extLst>
              <a:ext uri="{FF2B5EF4-FFF2-40B4-BE49-F238E27FC236}">
                <a16:creationId xmlns:a16="http://schemas.microsoft.com/office/drawing/2014/main" id="{D20671C6-F1FC-4D78-91FB-B9A91B4F9E57}"/>
              </a:ext>
            </a:extLst>
          </p:cNvPr>
          <p:cNvSpPr txBox="1"/>
          <p:nvPr/>
        </p:nvSpPr>
        <p:spPr>
          <a:xfrm>
            <a:off x="10718532" y="6996498"/>
            <a:ext cx="1473467" cy="507831"/>
          </a:xfrm>
          <a:prstGeom prst="rect">
            <a:avLst/>
          </a:prstGeom>
          <a:noFill/>
        </p:spPr>
        <p:txBody>
          <a:bodyPr wrap="square" rtlCol="0">
            <a:spAutoFit/>
          </a:bodyPr>
          <a:lstStyle/>
          <a:p>
            <a:r>
              <a:rPr lang="en-US" sz="900">
                <a:hlinkClick r:id="rId2" tooltip="http://fairyneverland.canalblog.com/archives/2012/04/22/24076361.html"/>
              </a:rPr>
              <a:t>This Photo</a:t>
            </a:r>
            <a:r>
              <a:rPr lang="en-US" sz="900"/>
              <a:t> by Unknown Author is licensed under </a:t>
            </a:r>
            <a:r>
              <a:rPr lang="en-US" sz="900">
                <a:hlinkClick r:id="rId3" tooltip="https://creativecommons.org/licenses/by-nc-nd/3.0/"/>
              </a:rPr>
              <a:t>CC BY-NC-ND</a:t>
            </a:r>
            <a:endParaRPr lang="en-US" sz="900"/>
          </a:p>
        </p:txBody>
      </p:sp>
      <p:pic>
        <p:nvPicPr>
          <p:cNvPr id="6" name="Picture 5">
            <a:extLst>
              <a:ext uri="{FF2B5EF4-FFF2-40B4-BE49-F238E27FC236}">
                <a16:creationId xmlns:a16="http://schemas.microsoft.com/office/drawing/2014/main" id="{707F8448-A0AF-408A-A89C-B6BA9668917B}"/>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4740" r="1" b="1378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07268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44958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Allusions</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443248" y="1690688"/>
            <a:ext cx="11409446" cy="4802187"/>
          </a:xfrm>
          <a:solidFill>
            <a:schemeClr val="bg1">
              <a:alpha val="42000"/>
            </a:schemeClr>
          </a:solidFill>
        </p:spPr>
        <p:txBody>
          <a:bodyPr>
            <a:normAutofit fontScale="92500" lnSpcReduction="10000"/>
          </a:bodyPr>
          <a:lstStyle/>
          <a:p>
            <a:r>
              <a:rPr lang="en-US" dirty="0">
                <a:solidFill>
                  <a:schemeClr val="accent1"/>
                </a:solidFill>
              </a:rPr>
              <a:t>You have two ways to figure out an allusion that you don’t understand: context and research. </a:t>
            </a:r>
          </a:p>
          <a:p>
            <a:r>
              <a:rPr lang="en-US" dirty="0"/>
              <a:t>Context you look at what’s happening and determine how it function.</a:t>
            </a:r>
          </a:p>
          <a:p>
            <a:r>
              <a:rPr lang="en-US" dirty="0"/>
              <a:t>Research can include looking at the footnotes, asking a teacher, or looking up the answer online.</a:t>
            </a:r>
          </a:p>
          <a:p>
            <a:r>
              <a:rPr lang="en-US" dirty="0">
                <a:solidFill>
                  <a:schemeClr val="accent1"/>
                </a:solidFill>
              </a:rPr>
              <a:t>Literary allusions come from literature, novels, and stories.</a:t>
            </a:r>
          </a:p>
          <a:p>
            <a:r>
              <a:rPr lang="en-US" dirty="0"/>
              <a:t>Whenever you reference Romeo and Juliet, you’re making an allusion!</a:t>
            </a:r>
          </a:p>
          <a:p>
            <a:r>
              <a:rPr lang="en-US" dirty="0">
                <a:solidFill>
                  <a:schemeClr val="accent1"/>
                </a:solidFill>
              </a:rPr>
              <a:t>Biblical allusions come from Bible stories, people in the Bible. </a:t>
            </a:r>
          </a:p>
          <a:p>
            <a:r>
              <a:rPr lang="en-US" dirty="0"/>
              <a:t>If you’ve seen anything about an apple (Snow White anyone?) or about a serpent then it is referring to the story of Adam and eve. </a:t>
            </a:r>
          </a:p>
          <a:p>
            <a:r>
              <a:rPr lang="en-US" dirty="0">
                <a:solidFill>
                  <a:schemeClr val="accent1"/>
                </a:solidFill>
              </a:rPr>
              <a:t>Mythological allusions come from mythology, Greek or Roman or other. </a:t>
            </a:r>
            <a:r>
              <a:rPr lang="en-US" dirty="0"/>
              <a:t>Do you know Hercules? Do you know Moana? Theses are stories from myths.</a:t>
            </a:r>
            <a:endParaRPr lang="en-US"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D20671C6-F1FC-4D78-91FB-B9A91B4F9E57}"/>
              </a:ext>
            </a:extLst>
          </p:cNvPr>
          <p:cNvSpPr txBox="1"/>
          <p:nvPr/>
        </p:nvSpPr>
        <p:spPr>
          <a:xfrm>
            <a:off x="10718532" y="6996498"/>
            <a:ext cx="1473467" cy="507831"/>
          </a:xfrm>
          <a:prstGeom prst="rect">
            <a:avLst/>
          </a:prstGeom>
          <a:noFill/>
        </p:spPr>
        <p:txBody>
          <a:bodyPr wrap="square" rtlCol="0">
            <a:spAutoFit/>
          </a:bodyPr>
          <a:lstStyle/>
          <a:p>
            <a:r>
              <a:rPr lang="en-US" sz="900">
                <a:hlinkClick r:id="rId2" tooltip="http://fairyneverland.canalblog.com/archives/2012/04/22/24076361.html"/>
              </a:rPr>
              <a:t>This Photo</a:t>
            </a:r>
            <a:r>
              <a:rPr lang="en-US" sz="900"/>
              <a:t> by Unknown Author is licensed under </a:t>
            </a:r>
            <a:r>
              <a:rPr lang="en-US" sz="900">
                <a:hlinkClick r:id="rId3" tooltip="https://creativecommons.org/licenses/by-nc-nd/3.0/"/>
              </a:rPr>
              <a:t>CC BY-NC-ND</a:t>
            </a:r>
            <a:endParaRPr lang="en-US" sz="900"/>
          </a:p>
        </p:txBody>
      </p:sp>
    </p:spTree>
    <p:extLst>
      <p:ext uri="{BB962C8B-B14F-4D97-AF65-F5344CB8AC3E}">
        <p14:creationId xmlns:p14="http://schemas.microsoft.com/office/powerpoint/2010/main" val="2631106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4965430" y="629268"/>
            <a:ext cx="6586491" cy="1286160"/>
          </a:xfrm>
        </p:spPr>
        <p:txBody>
          <a:bodyPr anchor="b">
            <a:normAutofit/>
          </a:bodyPr>
          <a:lstStyle/>
          <a:p>
            <a:r>
              <a:rPr lang="en-US" dirty="0">
                <a:effectLst>
                  <a:outerShdw blurRad="38100" dist="38100" dir="2700000" algn="tl">
                    <a:srgbClr val="000000">
                      <a:alpha val="43137"/>
                    </a:srgbClr>
                  </a:outerShdw>
                </a:effectLst>
                <a:latin typeface="Algerian" panose="04020705040A02060702" pitchFamily="82" charset="0"/>
              </a:rPr>
              <a:t>Direct Reference</a:t>
            </a:r>
            <a:endParaRPr lang="en-US">
              <a:effectLst>
                <a:outerShdw blurRad="38100" dist="38100" dir="2700000" algn="tl">
                  <a:srgbClr val="000000">
                    <a:alpha val="43137"/>
                  </a:srgbClr>
                </a:outerShdw>
              </a:effectLst>
              <a:latin typeface="Algerian" panose="04020705040A02060702" pitchFamily="82" charset="0"/>
            </a:endParaRPr>
          </a:p>
        </p:txBody>
      </p:sp>
      <p:pic>
        <p:nvPicPr>
          <p:cNvPr id="6" name="Picture 5">
            <a:extLst>
              <a:ext uri="{FF2B5EF4-FFF2-40B4-BE49-F238E27FC236}">
                <a16:creationId xmlns:a16="http://schemas.microsoft.com/office/drawing/2014/main" id="{67AC3C94-3670-44B7-943D-3226464D9C0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73" r="9946"/>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4965431" y="2438400"/>
            <a:ext cx="6586489" cy="3785419"/>
          </a:xfrm>
        </p:spPr>
        <p:txBody>
          <a:bodyPr>
            <a:normAutofit/>
          </a:bodyPr>
          <a:lstStyle/>
          <a:p>
            <a:r>
              <a:rPr lang="en-US" sz="2000" dirty="0">
                <a:effectLst>
                  <a:outerShdw blurRad="38100" dist="38100" dir="2700000" algn="tl">
                    <a:srgbClr val="000000">
                      <a:alpha val="43137"/>
                    </a:srgbClr>
                  </a:outerShdw>
                </a:effectLst>
              </a:rPr>
              <a:t>A direct reference, on the other hand, is a specific mention of a person, a place, a thing, or an idea in mythology, literature, history, or everyday life. </a:t>
            </a:r>
          </a:p>
          <a:p>
            <a:r>
              <a:rPr lang="en-US" sz="2000" dirty="0">
                <a:effectLst>
                  <a:outerShdw blurRad="38100" dist="38100" dir="2700000" algn="tl">
                    <a:srgbClr val="000000">
                      <a:alpha val="43137"/>
                    </a:srgbClr>
                  </a:outerShdw>
                </a:effectLst>
              </a:rPr>
              <a:t>For example, a television baseball announcer might say, “This batter has the potential to become another Babe Ruth.”</a:t>
            </a:r>
          </a:p>
          <a:p>
            <a:r>
              <a:rPr lang="en-US" sz="2000" dirty="0">
                <a:effectLst>
                  <a:outerShdw blurRad="38100" dist="38100" dir="2700000" algn="tl">
                    <a:srgbClr val="000000">
                      <a:alpha val="43137"/>
                    </a:srgbClr>
                  </a:outerShdw>
                </a:effectLst>
              </a:rPr>
              <a:t> Ruth (1895-1948) was the greatest hitter in baseball when he played for the New York Yankees in the 1920s and 1930s.</a:t>
            </a:r>
          </a:p>
          <a:p>
            <a:r>
              <a:rPr lang="en-US" sz="2000" dirty="0">
                <a:effectLst>
                  <a:outerShdw blurRad="38100" dist="38100" dir="2700000" algn="tl">
                    <a:srgbClr val="000000">
                      <a:alpha val="43137"/>
                    </a:srgbClr>
                  </a:outerShdw>
                </a:effectLst>
              </a:rPr>
              <a:t> In another example, an art critic might write, “This painter's bold innovations remind me of the ones </a:t>
            </a:r>
            <a:r>
              <a:rPr lang="en-US" sz="2000" dirty="0" err="1">
                <a:effectLst>
                  <a:outerShdw blurRad="38100" dist="38100" dir="2700000" algn="tl">
                    <a:srgbClr val="000000">
                      <a:alpha val="43137"/>
                    </a:srgbClr>
                  </a:outerShdw>
                </a:effectLst>
              </a:rPr>
              <a:t>Dalí</a:t>
            </a:r>
            <a:r>
              <a:rPr lang="en-US" sz="2000" dirty="0">
                <a:effectLst>
                  <a:outerShdw blurRad="38100" dist="38100" dir="2700000" algn="tl">
                    <a:srgbClr val="000000">
                      <a:alpha val="43137"/>
                    </a:srgbClr>
                  </a:outerShdw>
                </a:effectLst>
              </a:rPr>
              <a:t> made.” Salvador </a:t>
            </a:r>
            <a:r>
              <a:rPr lang="en-US" sz="2000" dirty="0" err="1">
                <a:effectLst>
                  <a:outerShdw blurRad="38100" dist="38100" dir="2700000" algn="tl">
                    <a:srgbClr val="000000">
                      <a:alpha val="43137"/>
                    </a:srgbClr>
                  </a:outerShdw>
                </a:effectLst>
              </a:rPr>
              <a:t>Dalí</a:t>
            </a:r>
            <a:r>
              <a:rPr lang="en-US" sz="2000" dirty="0">
                <a:effectLst>
                  <a:outerShdw blurRad="38100" dist="38100" dir="2700000" algn="tl">
                    <a:srgbClr val="000000">
                      <a:alpha val="43137"/>
                    </a:srgbClr>
                  </a:outerShdw>
                </a:effectLst>
              </a:rPr>
              <a:t> (1904-1989) was famous for his striking surrealist paintings. </a:t>
            </a:r>
          </a:p>
          <a:p>
            <a:endParaRPr lang="en-US" sz="2000"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6D7153B1-CA9C-43F1-A70C-D75FC13AAABB}"/>
              </a:ext>
            </a:extLst>
          </p:cNvPr>
          <p:cNvSpPr txBox="1"/>
          <p:nvPr/>
        </p:nvSpPr>
        <p:spPr>
          <a:xfrm>
            <a:off x="2328549"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theworldsbestever.com/2012/07/20/well-at-least-baseball-uniforms-will-keep-their-integrit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540346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Direct Reference</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876968" y="1932942"/>
            <a:ext cx="10922000" cy="4174922"/>
          </a:xfrm>
          <a:solidFill>
            <a:schemeClr val="bg1">
              <a:alpha val="42000"/>
            </a:schemeClr>
          </a:solidFill>
        </p:spPr>
        <p:txBody>
          <a:bodyPr>
            <a:normAutofit fontScale="85000" lnSpcReduction="10000"/>
          </a:bodyPr>
          <a:lstStyle/>
          <a:p>
            <a:r>
              <a:rPr lang="en-US" sz="3200" dirty="0">
                <a:effectLst>
                  <a:outerShdw blurRad="38100" dist="38100" dir="2700000" algn="tl">
                    <a:srgbClr val="000000">
                      <a:alpha val="43137"/>
                    </a:srgbClr>
                  </a:outerShdw>
                </a:effectLst>
              </a:rPr>
              <a:t>Shakespeare frequently used allusions and direct references.</a:t>
            </a:r>
          </a:p>
          <a:p>
            <a:r>
              <a:rPr lang="en-US" sz="3200" dirty="0">
                <a:effectLst>
                  <a:outerShdw blurRad="38100" dist="38100" dir="2700000" algn="tl">
                    <a:srgbClr val="000000">
                      <a:alpha val="43137"/>
                    </a:srgbClr>
                  </a:outerShdw>
                </a:effectLst>
              </a:rPr>
              <a:t> This practice enabled him to enrich his dialogue and descriptions with concrete images that helped audiences to understand his meaning.</a:t>
            </a:r>
          </a:p>
          <a:p>
            <a:r>
              <a:rPr lang="en-US" sz="3200" dirty="0">
                <a:effectLst>
                  <a:outerShdw blurRad="38100" dist="38100" dir="2700000" algn="tl">
                    <a:srgbClr val="000000">
                      <a:alpha val="43137"/>
                    </a:srgbClr>
                  </a:outerShdw>
                </a:effectLst>
              </a:rPr>
              <a:t> A lengthy explanation became unnecessary.</a:t>
            </a:r>
          </a:p>
          <a:p>
            <a:r>
              <a:rPr lang="en-US" sz="3200" dirty="0">
                <a:effectLst>
                  <a:outerShdw blurRad="38100" dist="38100" dir="2700000" algn="tl">
                    <a:srgbClr val="000000">
                      <a:alpha val="43137"/>
                    </a:srgbClr>
                  </a:outerShdw>
                </a:effectLst>
              </a:rPr>
              <a:t>At times, an allusion or direct reference may be obscure. </a:t>
            </a:r>
          </a:p>
          <a:p>
            <a:r>
              <a:rPr lang="en-US" sz="3200" dirty="0">
                <a:effectLst>
                  <a:outerShdw blurRad="38100" dist="38100" dir="2700000" algn="tl">
                    <a:srgbClr val="000000">
                      <a:alpha val="43137"/>
                    </a:srgbClr>
                  </a:outerShdw>
                </a:effectLst>
              </a:rPr>
              <a:t>In such a case, the modern reader must use a dictionary, an encyclopedia, or an annotated copy of the play or poem to gain a full understanding of a passage. </a:t>
            </a:r>
          </a:p>
          <a:p>
            <a:r>
              <a:rPr lang="en-US" sz="3200" dirty="0">
                <a:effectLst>
                  <a:outerShdw blurRad="38100" dist="38100" dir="2700000" algn="tl">
                    <a:srgbClr val="000000">
                      <a:alpha val="43137"/>
                    </a:srgbClr>
                  </a:outerShdw>
                </a:effectLst>
              </a:rPr>
              <a:t>But, in doing so, the reader develops a deeper appreciation of Shakespeare's verbal skill and the beauty of his language.</a:t>
            </a:r>
          </a:p>
        </p:txBody>
      </p:sp>
      <p:pic>
        <p:nvPicPr>
          <p:cNvPr id="6" name="Picture 5">
            <a:extLst>
              <a:ext uri="{FF2B5EF4-FFF2-40B4-BE49-F238E27FC236}">
                <a16:creationId xmlns:a16="http://schemas.microsoft.com/office/drawing/2014/main" id="{B306B65A-5BA2-4967-B5DF-CA3545D6D0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70395" y="10771"/>
            <a:ext cx="2421605" cy="2295150"/>
          </a:xfrm>
          <a:prstGeom prst="rect">
            <a:avLst/>
          </a:prstGeom>
        </p:spPr>
      </p:pic>
    </p:spTree>
    <p:extLst>
      <p:ext uri="{BB962C8B-B14F-4D97-AF65-F5344CB8AC3E}">
        <p14:creationId xmlns:p14="http://schemas.microsoft.com/office/powerpoint/2010/main" val="1862931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Example:</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957373"/>
          </a:xfrm>
          <a:solidFill>
            <a:schemeClr val="bg1">
              <a:alpha val="42000"/>
            </a:schemeClr>
          </a:solidFill>
        </p:spPr>
        <p:txBody>
          <a:bodyPr>
            <a:normAutofit/>
          </a:bodyPr>
          <a:lstStyle/>
          <a:p>
            <a:pPr marL="0" indent="0">
              <a:buNone/>
            </a:pPr>
            <a:r>
              <a:rPr lang="en-US" sz="3200" i="1" dirty="0">
                <a:effectLst>
                  <a:outerShdw blurRad="38100" dist="38100" dir="2700000" algn="tl">
                    <a:srgbClr val="000000">
                      <a:alpha val="43137"/>
                    </a:srgbClr>
                  </a:outerShdw>
                </a:effectLst>
              </a:rPr>
              <a:t>The </a:t>
            </a:r>
            <a:r>
              <a:rPr lang="en-US" sz="3200" i="1" u="sng" dirty="0">
                <a:effectLst>
                  <a:outerShdw blurRad="38100" dist="38100" dir="2700000" algn="tl">
                    <a:srgbClr val="000000">
                      <a:alpha val="43137"/>
                    </a:srgbClr>
                  </a:outerShdw>
                </a:effectLst>
              </a:rPr>
              <a:t>eastern gate</a:t>
            </a:r>
            <a:r>
              <a:rPr lang="en-US" sz="3200" i="1" dirty="0">
                <a:effectLst>
                  <a:outerShdw blurRad="38100" dist="38100" dir="2700000" algn="tl">
                    <a:srgbClr val="000000">
                      <a:alpha val="43137"/>
                    </a:srgbClr>
                  </a:outerShdw>
                </a:effectLst>
              </a:rPr>
              <a:t>, all fiery-red,</a:t>
            </a:r>
          </a:p>
          <a:p>
            <a:pPr marL="0" indent="0">
              <a:buNone/>
            </a:pPr>
            <a:r>
              <a:rPr lang="en-US" sz="3200" i="1" dirty="0">
                <a:effectLst>
                  <a:outerShdw blurRad="38100" dist="38100" dir="2700000" algn="tl">
                    <a:srgbClr val="000000">
                      <a:alpha val="43137"/>
                    </a:srgbClr>
                  </a:outerShdw>
                </a:effectLst>
              </a:rPr>
              <a:t>Opening on </a:t>
            </a:r>
            <a:r>
              <a:rPr lang="en-US" sz="3200" i="1" u="sng" dirty="0">
                <a:effectLst>
                  <a:outerShdw blurRad="38100" dist="38100" dir="2700000" algn="tl">
                    <a:srgbClr val="000000">
                      <a:alpha val="43137"/>
                    </a:srgbClr>
                  </a:outerShdw>
                </a:effectLst>
              </a:rPr>
              <a:t>Neptune</a:t>
            </a:r>
            <a:r>
              <a:rPr lang="en-US" sz="3200" i="1" dirty="0">
                <a:effectLst>
                  <a:outerShdw blurRad="38100" dist="38100" dir="2700000" algn="tl">
                    <a:srgbClr val="000000">
                      <a:alpha val="43137"/>
                    </a:srgbClr>
                  </a:outerShdw>
                </a:effectLst>
              </a:rPr>
              <a:t> with fair blessed beams,</a:t>
            </a:r>
          </a:p>
          <a:p>
            <a:pPr marL="0" indent="0">
              <a:buNone/>
            </a:pPr>
            <a:r>
              <a:rPr lang="en-US" sz="3200" i="1" dirty="0">
                <a:effectLst>
                  <a:outerShdw blurRad="38100" dist="38100" dir="2700000" algn="tl">
                    <a:srgbClr val="000000">
                      <a:alpha val="43137"/>
                    </a:srgbClr>
                  </a:outerShdw>
                </a:effectLst>
              </a:rPr>
              <a:t>Turns into yellow gold his salt green streams. (A Midsummer Night's Dream, 3.2.413-415)</a:t>
            </a:r>
          </a:p>
          <a:p>
            <a:pPr marL="0" indent="0">
              <a:buNone/>
            </a:pPr>
            <a:endParaRPr lang="en-US" sz="3200" dirty="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Eastern Gate: Allusion to the sun.</a:t>
            </a:r>
          </a:p>
          <a:p>
            <a:r>
              <a:rPr lang="en-US" sz="3200" b="1" dirty="0">
                <a:effectLst>
                  <a:outerShdw blurRad="38100" dist="38100" dir="2700000" algn="tl">
                    <a:srgbClr val="000000">
                      <a:alpha val="43137"/>
                    </a:srgbClr>
                  </a:outerShdw>
                </a:effectLst>
              </a:rPr>
              <a:t>Neptune: Direct reference to </a:t>
            </a:r>
            <a:r>
              <a:rPr lang="en-US" sz="3200" b="1" dirty="0" err="1">
                <a:effectLst>
                  <a:outerShdw blurRad="38100" dist="38100" dir="2700000" algn="tl">
                    <a:srgbClr val="000000">
                      <a:alpha val="43137"/>
                    </a:srgbClr>
                  </a:outerShdw>
                </a:effectLst>
              </a:rPr>
              <a:t>Neptune,the</a:t>
            </a:r>
            <a:r>
              <a:rPr lang="en-US" sz="3200" b="1" dirty="0">
                <a:effectLst>
                  <a:outerShdw blurRad="38100" dist="38100" dir="2700000" algn="tl">
                    <a:srgbClr val="000000">
                      <a:alpha val="43137"/>
                    </a:srgbClr>
                  </a:outerShdw>
                </a:effectLst>
              </a:rPr>
              <a:t> Roman name for the Greek god of the sea, Poseidon, in ancient mythology. </a:t>
            </a:r>
          </a:p>
        </p:txBody>
      </p:sp>
      <p:sp>
        <p:nvSpPr>
          <p:cNvPr id="5" name="Rectangle 2">
            <a:extLst>
              <a:ext uri="{FF2B5EF4-FFF2-40B4-BE49-F238E27FC236}">
                <a16:creationId xmlns:a16="http://schemas.microsoft.com/office/drawing/2014/main" id="{3F0A7A5E-1779-4DB0-BD43-9273C94AF8A9}"/>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Helvetica" panose="020B0604020202020204" pitchFamily="34" charset="0"/>
              </a:rPr>
              <a:t>An allusion is an indirect reference to a person, a place, a thing, or an idea in mythology, literature, history, or everyday life. For example, if the leader of a country faced a difficult decision that would affect the lives of millions, he might say, “I carry the weight of the world on my shoulders.” His statement would be an indirect reference, or allusion, to the task of the Greek god Atlas, who bore the sky on his shoulders. (Sculptors and painters often depict Atlas as bearing the world.) Here is another example. </a:t>
            </a:r>
            <a:r>
              <a:rPr kumimoji="0" lang="en-US" altLang="en-US" sz="1100" b="0" i="0" u="none" strike="noStrike" cap="none" normalizeH="0" baseline="0">
                <a:ln>
                  <a:noFill/>
                </a:ln>
                <a:solidFill>
                  <a:srgbClr val="000000"/>
                </a:solidFill>
                <a:effectLst/>
                <a:latin typeface="Helvetica" panose="020B0604020202020204" pitchFamily="34" charset="0"/>
              </a:rPr>
              <a:t>Suppose an army general told a subordinate, “Your plan has about as much chance of succeeding as attacking Russia in the winter.” His statement would be an allusion to two of military history's most famous failures: Napoleon's invasion of Russia in 1812 and Hitler's invasion in 1941 of the same country (then known as the Soviet Union). Both campaigns ended in disaster for the invaders because neither Napoleon's French armies nor Hitler's German armies could cope with the brutal Russian winter. Both allusions enable audiences and readers to "see" what Shakespeare is referring to: (1) carrying the weight of the world on the shoulders, and (2) a winter landscape.</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72257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38E3F7-8680-4D0F-B3CA-A8F26214B07D}"/>
              </a:ext>
            </a:extLst>
          </p:cNvPr>
          <p:cNvSpPr>
            <a:spLocks noGrp="1"/>
          </p:cNvSpPr>
          <p:nvPr>
            <p:ph type="ctrTitle"/>
          </p:nvPr>
        </p:nvSpPr>
        <p:spPr/>
        <p:txBody>
          <a:bodyPr/>
          <a:lstStyle/>
          <a:p>
            <a:r>
              <a:rPr lang="en-US" dirty="0"/>
              <a:t>Contractions </a:t>
            </a:r>
          </a:p>
        </p:txBody>
      </p:sp>
      <p:sp>
        <p:nvSpPr>
          <p:cNvPr id="5" name="Subtitle 4">
            <a:extLst>
              <a:ext uri="{FF2B5EF4-FFF2-40B4-BE49-F238E27FC236}">
                <a16:creationId xmlns:a16="http://schemas.microsoft.com/office/drawing/2014/main" id="{EA787E90-581C-41E7-988E-90515F329E8D}"/>
              </a:ext>
            </a:extLst>
          </p:cNvPr>
          <p:cNvSpPr>
            <a:spLocks noGrp="1"/>
          </p:cNvSpPr>
          <p:nvPr>
            <p:ph type="subTitle" idx="1"/>
          </p:nvPr>
        </p:nvSpPr>
        <p:spPr/>
        <p:txBody>
          <a:bodyPr/>
          <a:lstStyle/>
          <a:p>
            <a:endParaRPr lang="en-US" dirty="0"/>
          </a:p>
        </p:txBody>
      </p:sp>
      <p:sp>
        <p:nvSpPr>
          <p:cNvPr id="8" name="TextBox 7">
            <a:extLst>
              <a:ext uri="{FF2B5EF4-FFF2-40B4-BE49-F238E27FC236}">
                <a16:creationId xmlns:a16="http://schemas.microsoft.com/office/drawing/2014/main" id="{BDFF8809-311B-4E1E-859D-0E55423ABE8C}"/>
              </a:ext>
            </a:extLst>
          </p:cNvPr>
          <p:cNvSpPr txBox="1"/>
          <p:nvPr/>
        </p:nvSpPr>
        <p:spPr>
          <a:xfrm>
            <a:off x="2375568" y="8767762"/>
            <a:ext cx="10160000" cy="230832"/>
          </a:xfrm>
          <a:prstGeom prst="rect">
            <a:avLst/>
          </a:prstGeom>
          <a:noFill/>
        </p:spPr>
        <p:txBody>
          <a:bodyPr wrap="square" rtlCol="0">
            <a:spAutoFit/>
          </a:bodyPr>
          <a:lstStyle/>
          <a:p>
            <a:r>
              <a:rPr lang="en-US" sz="900">
                <a:hlinkClick r:id="rId2" tooltip="http://eisforexplore.blogspot.com/2012/10/car-crash-contractions.html"/>
              </a:rPr>
              <a:t>This Photo</a:t>
            </a:r>
            <a:r>
              <a:rPr lang="en-US" sz="900"/>
              <a:t> by Unknown Author is licensed under </a:t>
            </a:r>
            <a:r>
              <a:rPr lang="en-US" sz="900">
                <a:hlinkClick r:id="rId3" tooltip="https://creativecommons.org/licenses/by-nc/3.0/"/>
              </a:rPr>
              <a:t>CC BY-NC</a:t>
            </a:r>
            <a:endParaRPr lang="en-US" sz="900"/>
          </a:p>
        </p:txBody>
      </p:sp>
      <p:pic>
        <p:nvPicPr>
          <p:cNvPr id="9" name="Picture 8">
            <a:extLst>
              <a:ext uri="{FF2B5EF4-FFF2-40B4-BE49-F238E27FC236}">
                <a16:creationId xmlns:a16="http://schemas.microsoft.com/office/drawing/2014/main" id="{3B814C56-14E1-471E-BC94-6164121BC24F}"/>
              </a:ext>
            </a:extLst>
          </p:cNvPr>
          <p:cNvPicPr>
            <a:picLocks noChangeAspect="1"/>
          </p:cNvPicPr>
          <p:nvPr/>
        </p:nvPicPr>
        <p:blipFill>
          <a:blip r:embed="rId4"/>
          <a:stretch>
            <a:fillRect/>
          </a:stretch>
        </p:blipFill>
        <p:spPr>
          <a:xfrm>
            <a:off x="1852864" y="361474"/>
            <a:ext cx="8315074" cy="5788976"/>
          </a:xfrm>
          <a:prstGeom prst="rect">
            <a:avLst/>
          </a:prstGeom>
        </p:spPr>
      </p:pic>
    </p:spTree>
    <p:extLst>
      <p:ext uri="{BB962C8B-B14F-4D97-AF65-F5344CB8AC3E}">
        <p14:creationId xmlns:p14="http://schemas.microsoft.com/office/powerpoint/2010/main" val="326908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The Same; just shortened</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a:bodyPr>
          <a:lstStyle/>
          <a:p>
            <a:r>
              <a:rPr lang="en-US" sz="4000" dirty="0">
                <a:effectLst>
                  <a:outerShdw blurRad="38100" dist="38100" dir="2700000" algn="tl">
                    <a:srgbClr val="000000">
                      <a:alpha val="43137"/>
                    </a:srgbClr>
                  </a:outerShdw>
                </a:effectLst>
              </a:rPr>
              <a:t>Translate the following:</a:t>
            </a:r>
          </a:p>
          <a:p>
            <a:r>
              <a:rPr lang="en-US" sz="4000" dirty="0">
                <a:effectLst>
                  <a:outerShdw blurRad="38100" dist="38100" dir="2700000" algn="tl">
                    <a:srgbClr val="000000">
                      <a:alpha val="43137"/>
                    </a:srgbClr>
                  </a:outerShdw>
                </a:effectLst>
              </a:rPr>
              <a:t>"Been to class yet?"</a:t>
            </a:r>
          </a:p>
          <a:p>
            <a:r>
              <a:rPr lang="en-US" sz="4000" dirty="0">
                <a:effectLst>
                  <a:outerShdw blurRad="38100" dist="38100" dir="2700000" algn="tl">
                    <a:srgbClr val="000000">
                      <a:alpha val="43137"/>
                    </a:srgbClr>
                  </a:outerShdw>
                </a:effectLst>
              </a:rPr>
              <a:t>"No.  Heard the teach’ </a:t>
            </a:r>
            <a:r>
              <a:rPr lang="en-US" sz="4000" dirty="0" err="1">
                <a:effectLst>
                  <a:outerShdw blurRad="38100" dist="38100" dir="2700000" algn="tl">
                    <a:srgbClr val="000000">
                      <a:alpha val="43137"/>
                    </a:srgbClr>
                  </a:outerShdw>
                </a:effectLst>
              </a:rPr>
              <a:t>givin</a:t>
            </a:r>
            <a:r>
              <a:rPr lang="en-US" sz="4000" dirty="0">
                <a:effectLst>
                  <a:outerShdw blurRad="38100" dist="38100" dir="2700000" algn="tl">
                    <a:srgbClr val="000000">
                      <a:alpha val="43137"/>
                    </a:srgbClr>
                  </a:outerShdw>
                </a:effectLst>
              </a:rPr>
              <a:t>’ a </a:t>
            </a:r>
            <a:r>
              <a:rPr lang="en-US" sz="4000" dirty="0" err="1">
                <a:effectLst>
                  <a:outerShdw blurRad="38100" dist="38100" dir="2700000" algn="tl">
                    <a:srgbClr val="000000">
                      <a:alpha val="43137"/>
                    </a:srgbClr>
                  </a:outerShdw>
                </a:effectLst>
              </a:rPr>
              <a:t>freakin</a:t>
            </a:r>
            <a:r>
              <a:rPr lang="en-US" sz="4000" dirty="0">
                <a:effectLst>
                  <a:outerShdw blurRad="38100" dist="38100" dir="2700000" algn="tl">
                    <a:srgbClr val="000000">
                      <a:alpha val="43137"/>
                    </a:srgbClr>
                  </a:outerShdw>
                </a:effectLst>
              </a:rPr>
              <a:t>’ test."</a:t>
            </a:r>
          </a:p>
          <a:p>
            <a:r>
              <a:rPr lang="en-US" sz="4000" dirty="0">
                <a:effectLst>
                  <a:outerShdw blurRad="38100" dist="38100" dir="2700000" algn="tl">
                    <a:srgbClr val="000000">
                      <a:alpha val="43137"/>
                    </a:srgbClr>
                  </a:outerShdw>
                </a:effectLst>
              </a:rPr>
              <a:t>"</a:t>
            </a:r>
            <a:r>
              <a:rPr lang="en-US" sz="4000" dirty="0" err="1">
                <a:effectLst>
                  <a:outerShdw blurRad="38100" dist="38100" dir="2700000" algn="tl">
                    <a:srgbClr val="000000">
                      <a:alpha val="43137"/>
                    </a:srgbClr>
                  </a:outerShdw>
                </a:effectLst>
              </a:rPr>
              <a:t>Wha'sup</a:t>
            </a:r>
            <a:r>
              <a:rPr lang="en-US" sz="4000" dirty="0">
                <a:effectLst>
                  <a:outerShdw blurRad="38100" dist="38100" dir="2700000" algn="tl">
                    <a:srgbClr val="000000">
                      <a:alpha val="43137"/>
                    </a:srgbClr>
                  </a:outerShdw>
                </a:effectLst>
              </a:rPr>
              <a:t> </a:t>
            </a:r>
            <a:r>
              <a:rPr lang="en-US" sz="4000" dirty="0" err="1">
                <a:effectLst>
                  <a:outerShdw blurRad="38100" dist="38100" dir="2700000" algn="tl">
                    <a:srgbClr val="000000">
                      <a:alpha val="43137"/>
                    </a:srgbClr>
                  </a:outerShdw>
                </a:effectLst>
              </a:rPr>
              <a:t>wi'that</a:t>
            </a:r>
            <a:r>
              <a:rPr lang="en-US" sz="4000" dirty="0">
                <a:effectLst>
                  <a:outerShdw blurRad="38100" dist="38100" dir="2700000" algn="tl">
                    <a:srgbClr val="000000">
                      <a:alpha val="43137"/>
                    </a:srgbClr>
                  </a:outerShdw>
                </a:effectLst>
              </a:rPr>
              <a:t>?“</a:t>
            </a:r>
          </a:p>
          <a:p>
            <a:endParaRPr lang="en-US" sz="4000" dirty="0">
              <a:effectLst>
                <a:outerShdw blurRad="38100" dist="38100" dir="2700000" algn="tl">
                  <a:srgbClr val="000000">
                    <a:alpha val="43137"/>
                  </a:srgbClr>
                </a:outerShdw>
              </a:effectLst>
            </a:endParaRPr>
          </a:p>
          <a:p>
            <a:r>
              <a:rPr lang="en-US" sz="4000" dirty="0">
                <a:effectLst>
                  <a:outerShdw blurRad="38100" dist="38100" dir="2700000" algn="tl">
                    <a:srgbClr val="000000">
                      <a:alpha val="43137"/>
                    </a:srgbClr>
                  </a:outerShdw>
                </a:effectLst>
              </a:rPr>
              <a:t>What’s going on here? What is </a:t>
            </a:r>
            <a:r>
              <a:rPr lang="en-US" sz="7200" dirty="0">
                <a:effectLst>
                  <a:outerShdw blurRad="38100" dist="38100" dir="2700000" algn="tl">
                    <a:srgbClr val="000000">
                      <a:alpha val="43137"/>
                    </a:srgbClr>
                  </a:outerShdw>
                </a:effectLst>
              </a:rPr>
              <a:t>’</a:t>
            </a:r>
            <a:r>
              <a:rPr lang="en-US" sz="4000" dirty="0">
                <a:effectLst>
                  <a:outerShdw blurRad="38100" dist="38100" dir="2700000" algn="tl">
                    <a:srgbClr val="000000">
                      <a:alpha val="43137"/>
                    </a:srgbClr>
                  </a:outerShdw>
                </a:effectLst>
              </a:rPr>
              <a:t> mean??</a:t>
            </a:r>
            <a:endParaRPr lang="en-US" sz="3600" dirty="0">
              <a:effectLst>
                <a:outerShdw blurRad="38100" dist="38100" dir="2700000" algn="tl">
                  <a:srgbClr val="000000">
                    <a:alpha val="43137"/>
                  </a:srgbClr>
                </a:outerShdw>
              </a:effectLst>
            </a:endParaRPr>
          </a:p>
        </p:txBody>
      </p:sp>
      <p:sp>
        <p:nvSpPr>
          <p:cNvPr id="4" name="Oval 3">
            <a:extLst>
              <a:ext uri="{FF2B5EF4-FFF2-40B4-BE49-F238E27FC236}">
                <a16:creationId xmlns:a16="http://schemas.microsoft.com/office/drawing/2014/main" id="{43E589ED-E101-487F-A7C9-6BC899C1BC98}"/>
              </a:ext>
            </a:extLst>
          </p:cNvPr>
          <p:cNvSpPr/>
          <p:nvPr/>
        </p:nvSpPr>
        <p:spPr>
          <a:xfrm>
            <a:off x="7211683" y="4865298"/>
            <a:ext cx="569343" cy="60384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880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The Same; just shortened</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lnSpcReduction="10000"/>
          </a:bodyPr>
          <a:lstStyle/>
          <a:p>
            <a:r>
              <a:rPr lang="en-US" sz="4000" dirty="0">
                <a:effectLst>
                  <a:outerShdw blurRad="38100" dist="38100" dir="2700000" algn="tl">
                    <a:srgbClr val="000000">
                      <a:alpha val="43137"/>
                    </a:srgbClr>
                  </a:outerShdw>
                </a:effectLst>
              </a:rPr>
              <a:t>Contractions- Since the word contract means </a:t>
            </a:r>
            <a:r>
              <a:rPr lang="en-US" sz="4000" i="1" dirty="0">
                <a:effectLst>
                  <a:outerShdw blurRad="38100" dist="38100" dir="2700000" algn="tl">
                    <a:srgbClr val="000000">
                      <a:alpha val="43137"/>
                    </a:srgbClr>
                  </a:outerShdw>
                </a:effectLst>
              </a:rPr>
              <a:t>to squeeze together</a:t>
            </a:r>
            <a:r>
              <a:rPr lang="en-US" sz="4000" dirty="0">
                <a:effectLst>
                  <a:outerShdw blurRad="38100" dist="38100" dir="2700000" algn="tl">
                    <a:srgbClr val="000000">
                      <a:alpha val="43137"/>
                    </a:srgbClr>
                  </a:outerShdw>
                </a:effectLst>
              </a:rPr>
              <a:t>, it seems only logical that a contraction is two words made shorter by placing an apostrophe where letters have been </a:t>
            </a:r>
            <a:r>
              <a:rPr lang="en-US" sz="4000" b="1" dirty="0">
                <a:effectLst>
                  <a:outerShdw blurRad="38100" dist="38100" dir="2700000" algn="tl">
                    <a:srgbClr val="000000">
                      <a:alpha val="43137"/>
                    </a:srgbClr>
                  </a:outerShdw>
                </a:effectLst>
              </a:rPr>
              <a:t>omitted</a:t>
            </a:r>
            <a:r>
              <a:rPr lang="en-US" sz="4000" dirty="0">
                <a:effectLst>
                  <a:outerShdw blurRad="38100" dist="38100" dir="2700000" algn="tl">
                    <a:srgbClr val="000000">
                      <a:alpha val="43137"/>
                    </a:srgbClr>
                  </a:outerShdw>
                </a:effectLst>
              </a:rPr>
              <a:t>.</a:t>
            </a:r>
          </a:p>
          <a:p>
            <a:r>
              <a:rPr lang="en-US" sz="4000" dirty="0">
                <a:effectLst>
                  <a:outerShdw blurRad="38100" dist="38100" dir="2700000" algn="tl">
                    <a:srgbClr val="000000">
                      <a:alpha val="43137"/>
                    </a:srgbClr>
                  </a:outerShdw>
                </a:effectLst>
              </a:rPr>
              <a:t>I'm: I am</a:t>
            </a:r>
          </a:p>
          <a:p>
            <a:r>
              <a:rPr lang="en-US" sz="4000" dirty="0">
                <a:effectLst>
                  <a:outerShdw blurRad="38100" dist="38100" dir="2700000" algn="tl">
                    <a:srgbClr val="000000">
                      <a:alpha val="43137"/>
                    </a:srgbClr>
                  </a:outerShdw>
                </a:effectLst>
              </a:rPr>
              <a:t>Can't: can not</a:t>
            </a:r>
          </a:p>
          <a:p>
            <a:r>
              <a:rPr lang="en-US" sz="4000" dirty="0">
                <a:effectLst>
                  <a:outerShdw blurRad="38100" dist="38100" dir="2700000" algn="tl">
                    <a:srgbClr val="000000">
                      <a:alpha val="43137"/>
                    </a:srgbClr>
                  </a:outerShdw>
                </a:effectLst>
              </a:rPr>
              <a:t>We've: we have</a:t>
            </a:r>
          </a:p>
          <a:p>
            <a:r>
              <a:rPr lang="en-US" sz="4000" dirty="0">
                <a:effectLst>
                  <a:outerShdw blurRad="38100" dist="38100" dir="2700000" algn="tl">
                    <a:srgbClr val="000000">
                      <a:alpha val="43137"/>
                    </a:srgbClr>
                  </a:outerShdw>
                </a:effectLst>
              </a:rPr>
              <a:t>Isn’t: Is not</a:t>
            </a:r>
            <a:endParaRPr lang="en-US" sz="3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6E4659D-56D2-481D-A9FE-DE52B59B65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28998" y="4170918"/>
            <a:ext cx="2266950" cy="1952625"/>
          </a:xfrm>
          <a:prstGeom prst="rect">
            <a:avLst/>
          </a:prstGeom>
        </p:spPr>
      </p:pic>
      <p:sp>
        <p:nvSpPr>
          <p:cNvPr id="6" name="TextBox 5">
            <a:extLst>
              <a:ext uri="{FF2B5EF4-FFF2-40B4-BE49-F238E27FC236}">
                <a16:creationId xmlns:a16="http://schemas.microsoft.com/office/drawing/2014/main" id="{5FA0A41F-7FB2-41E6-9CD3-1019BCF74D46}"/>
              </a:ext>
            </a:extLst>
          </p:cNvPr>
          <p:cNvSpPr txBox="1"/>
          <p:nvPr/>
        </p:nvSpPr>
        <p:spPr>
          <a:xfrm>
            <a:off x="7428998" y="6123543"/>
            <a:ext cx="2266950" cy="369332"/>
          </a:xfrm>
          <a:prstGeom prst="rect">
            <a:avLst/>
          </a:prstGeom>
          <a:noFill/>
        </p:spPr>
        <p:txBody>
          <a:bodyPr wrap="square" rtlCol="0">
            <a:spAutoFit/>
          </a:bodyPr>
          <a:lstStyle/>
          <a:p>
            <a:r>
              <a:rPr lang="en-US" sz="900">
                <a:hlinkClick r:id="rId3" tooltip="http://www.doitmyselfblog.com/2007/cant-is-a-four-letter-word/"/>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2884205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The Same; just shortened</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a:bodyPr>
          <a:lstStyle/>
          <a:p>
            <a:r>
              <a:rPr lang="en-US" sz="3600" dirty="0">
                <a:effectLst>
                  <a:outerShdw blurRad="38100" dist="38100" dir="2700000" algn="tl">
                    <a:srgbClr val="000000">
                      <a:alpha val="43137"/>
                    </a:srgbClr>
                  </a:outerShdw>
                </a:effectLst>
              </a:rPr>
              <a:t>We leave out words and parts of words to speed up our speech.  If we were speaking in complete sentences, we would say:</a:t>
            </a:r>
          </a:p>
          <a:p>
            <a:r>
              <a:rPr lang="en-US" sz="3600" dirty="0">
                <a:effectLst>
                  <a:outerShdw blurRad="38100" dist="38100" dir="2700000" algn="tl">
                    <a:srgbClr val="000000">
                      <a:alpha val="43137"/>
                    </a:srgbClr>
                  </a:outerShdw>
                </a:effectLst>
              </a:rPr>
              <a:t>"Have you been to class yet?"</a:t>
            </a:r>
          </a:p>
          <a:p>
            <a:r>
              <a:rPr lang="en-US" sz="3600" dirty="0">
                <a:effectLst>
                  <a:outerShdw blurRad="38100" dist="38100" dir="2700000" algn="tl">
                    <a:srgbClr val="000000">
                      <a:alpha val="43137"/>
                    </a:srgbClr>
                  </a:outerShdw>
                </a:effectLst>
              </a:rPr>
              <a:t>"No, I have not been to class.  I heard that the teacher is giving another test today."</a:t>
            </a:r>
          </a:p>
          <a:p>
            <a:r>
              <a:rPr lang="en-US" sz="3600" dirty="0">
                <a:effectLst>
                  <a:outerShdw blurRad="38100" dist="38100" dir="2700000" algn="tl">
                    <a:srgbClr val="000000">
                      <a:alpha val="43137"/>
                    </a:srgbClr>
                  </a:outerShdw>
                </a:effectLst>
              </a:rPr>
              <a:t>"What is up with that?"</a:t>
            </a:r>
          </a:p>
        </p:txBody>
      </p:sp>
      <p:pic>
        <p:nvPicPr>
          <p:cNvPr id="5" name="Picture 4">
            <a:extLst>
              <a:ext uri="{FF2B5EF4-FFF2-40B4-BE49-F238E27FC236}">
                <a16:creationId xmlns:a16="http://schemas.microsoft.com/office/drawing/2014/main" id="{FBF1754D-22BE-4836-93BC-24432CCAA6A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57621" y="4529974"/>
            <a:ext cx="2218664" cy="1962901"/>
          </a:xfrm>
          <a:prstGeom prst="rect">
            <a:avLst/>
          </a:prstGeom>
        </p:spPr>
      </p:pic>
    </p:spTree>
    <p:extLst>
      <p:ext uri="{BB962C8B-B14F-4D97-AF65-F5344CB8AC3E}">
        <p14:creationId xmlns:p14="http://schemas.microsoft.com/office/powerpoint/2010/main" val="2347371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1656272" y="365125"/>
            <a:ext cx="9699116" cy="1325563"/>
          </a:xfrm>
        </p:spPr>
        <p:txBody>
          <a:bodyPr>
            <a:normAutofit/>
          </a:bodyPr>
          <a:lstStyle/>
          <a:p>
            <a:pPr algn="ctr"/>
            <a:r>
              <a:rPr lang="en-US" sz="6600" dirty="0">
                <a:effectLst>
                  <a:outerShdw blurRad="38100" dist="38100" dir="2700000" algn="tl">
                    <a:srgbClr val="000000">
                      <a:alpha val="43137"/>
                    </a:srgbClr>
                  </a:outerShdw>
                </a:effectLst>
                <a:latin typeface="Algerian" panose="04020705040A02060702" pitchFamily="82" charset="0"/>
              </a:rPr>
              <a:t>Today’s</a:t>
            </a:r>
          </a:p>
        </p:txBody>
      </p:sp>
      <p:sp>
        <p:nvSpPr>
          <p:cNvPr id="4" name="Text Placeholder 3">
            <a:extLst>
              <a:ext uri="{FF2B5EF4-FFF2-40B4-BE49-F238E27FC236}">
                <a16:creationId xmlns:a16="http://schemas.microsoft.com/office/drawing/2014/main" id="{E4981BCC-A616-4E4D-98F5-D0442B406414}"/>
              </a:ext>
            </a:extLst>
          </p:cNvPr>
          <p:cNvSpPr>
            <a:spLocks noGrp="1"/>
          </p:cNvSpPr>
          <p:nvPr>
            <p:ph type="body" idx="1"/>
          </p:nvPr>
        </p:nvSpPr>
        <p:spPr>
          <a:xfrm>
            <a:off x="2225615" y="1681163"/>
            <a:ext cx="3771960" cy="823912"/>
          </a:xfrm>
        </p:spPr>
        <p:txBody>
          <a:bodyPr>
            <a:noAutofit/>
          </a:bodyPr>
          <a:lstStyle/>
          <a:p>
            <a:r>
              <a:rPr lang="en-US" sz="4400" dirty="0">
                <a:effectLst>
                  <a:outerShdw blurRad="38100" dist="38100" dir="2700000" algn="tl">
                    <a:srgbClr val="000000">
                      <a:alpha val="43137"/>
                    </a:srgbClr>
                  </a:outerShdw>
                </a:effectLst>
                <a:latin typeface="Algerian" panose="04020705040A02060702" pitchFamily="82" charset="0"/>
              </a:rPr>
              <a:t>Focus Questions</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sz="half" idx="2"/>
          </p:nvPr>
        </p:nvSpPr>
        <p:spPr>
          <a:xfrm>
            <a:off x="1140823" y="2505075"/>
            <a:ext cx="4856752" cy="3684588"/>
          </a:xfrm>
          <a:solidFill>
            <a:schemeClr val="bg1">
              <a:alpha val="28000"/>
            </a:schemeClr>
          </a:solidFill>
        </p:spPr>
        <p:txBody>
          <a:bodyPr>
            <a:normAutofit/>
          </a:bodyPr>
          <a:lstStyle/>
          <a:p>
            <a:r>
              <a:rPr lang="en-US" dirty="0">
                <a:effectLst>
                  <a:outerShdw blurRad="38100" dist="38100" dir="2700000" algn="tl">
                    <a:srgbClr val="000000">
                      <a:alpha val="43137"/>
                    </a:srgbClr>
                  </a:outerShdw>
                </a:effectLst>
              </a:rPr>
              <a:t>How can my writing sound like Shakespeare?</a:t>
            </a:r>
          </a:p>
          <a:p>
            <a:r>
              <a:rPr lang="en-US" dirty="0">
                <a:effectLst>
                  <a:outerShdw blurRad="38100" dist="38100" dir="2700000" algn="tl">
                    <a:srgbClr val="000000">
                      <a:alpha val="43137"/>
                    </a:srgbClr>
                  </a:outerShdw>
                </a:effectLst>
              </a:rPr>
              <a:t>How can writing like Shakespeare help me understand Shakespeare?</a:t>
            </a:r>
          </a:p>
          <a:p>
            <a:r>
              <a:rPr lang="en-US" dirty="0">
                <a:effectLst>
                  <a:outerShdw blurRad="38100" dist="38100" dir="2700000" algn="tl">
                    <a:srgbClr val="000000">
                      <a:alpha val="43137"/>
                    </a:srgbClr>
                  </a:outerShdw>
                </a:effectLst>
              </a:rPr>
              <a:t>How do I understand Shakespeare’s vocabulary?</a:t>
            </a:r>
          </a:p>
        </p:txBody>
      </p:sp>
      <p:sp>
        <p:nvSpPr>
          <p:cNvPr id="5" name="Text Placeholder 4">
            <a:extLst>
              <a:ext uri="{FF2B5EF4-FFF2-40B4-BE49-F238E27FC236}">
                <a16:creationId xmlns:a16="http://schemas.microsoft.com/office/drawing/2014/main" id="{0A862B65-B8B6-41A6-8C4C-0E243BC62808}"/>
              </a:ext>
            </a:extLst>
          </p:cNvPr>
          <p:cNvSpPr>
            <a:spLocks noGrp="1"/>
          </p:cNvSpPr>
          <p:nvPr>
            <p:ph type="body" sz="quarter" idx="3"/>
          </p:nvPr>
        </p:nvSpPr>
        <p:spPr>
          <a:xfrm>
            <a:off x="7564851" y="1681163"/>
            <a:ext cx="3790536" cy="823912"/>
          </a:xfrm>
        </p:spPr>
        <p:txBody>
          <a:bodyPr>
            <a:normAutofit/>
          </a:bodyPr>
          <a:lstStyle/>
          <a:p>
            <a:r>
              <a:rPr lang="en-US" sz="4400" dirty="0">
                <a:effectLst>
                  <a:outerShdw blurRad="38100" dist="38100" dir="2700000" algn="tl">
                    <a:srgbClr val="000000">
                      <a:alpha val="43137"/>
                    </a:srgbClr>
                  </a:outerShdw>
                </a:effectLst>
                <a:latin typeface="Algerian" panose="04020705040A02060702" pitchFamily="82" charset="0"/>
              </a:rPr>
              <a:t>Goals</a:t>
            </a:r>
          </a:p>
        </p:txBody>
      </p:sp>
      <p:sp>
        <p:nvSpPr>
          <p:cNvPr id="6" name="Content Placeholder 5">
            <a:extLst>
              <a:ext uri="{FF2B5EF4-FFF2-40B4-BE49-F238E27FC236}">
                <a16:creationId xmlns:a16="http://schemas.microsoft.com/office/drawing/2014/main" id="{DD0A238E-766A-49BD-9DD8-EC4C91337BC3}"/>
              </a:ext>
            </a:extLst>
          </p:cNvPr>
          <p:cNvSpPr>
            <a:spLocks noGrp="1"/>
          </p:cNvSpPr>
          <p:nvPr>
            <p:ph sz="quarter" idx="4"/>
          </p:nvPr>
        </p:nvSpPr>
        <p:spPr>
          <a:xfrm>
            <a:off x="6984274" y="2505075"/>
            <a:ext cx="4371113" cy="3684588"/>
          </a:xfrm>
          <a:solidFill>
            <a:schemeClr val="bg1">
              <a:alpha val="28000"/>
            </a:schemeClr>
          </a:solidFill>
        </p:spPr>
        <p:txBody>
          <a:bodyPr>
            <a:normAutofit/>
          </a:bodyPr>
          <a:lstStyle/>
          <a:p>
            <a:r>
              <a:rPr lang="en-US" dirty="0">
                <a:effectLst>
                  <a:outerShdw blurRad="38100" dist="38100" dir="2700000" algn="tl">
                    <a:srgbClr val="000000">
                      <a:alpha val="43137"/>
                    </a:srgbClr>
                  </a:outerShdw>
                </a:effectLst>
              </a:rPr>
              <a:t>To review SVO</a:t>
            </a:r>
          </a:p>
          <a:p>
            <a:r>
              <a:rPr lang="en-US" dirty="0">
                <a:effectLst>
                  <a:outerShdw blurRad="38100" dist="38100" dir="2700000" algn="tl">
                    <a:srgbClr val="000000">
                      <a:alpha val="43137"/>
                    </a:srgbClr>
                  </a:outerShdw>
                </a:effectLst>
              </a:rPr>
              <a:t>To examine commonly used words in Shakespeare’s time</a:t>
            </a:r>
          </a:p>
          <a:p>
            <a:r>
              <a:rPr lang="en-US" dirty="0">
                <a:effectLst>
                  <a:outerShdw blurRad="38100" dist="38100" dir="2700000" algn="tl">
                    <a:srgbClr val="000000">
                      <a:alpha val="43137"/>
                    </a:srgbClr>
                  </a:outerShdw>
                </a:effectLst>
              </a:rPr>
              <a:t>To demystify words</a:t>
            </a:r>
          </a:p>
          <a:p>
            <a:r>
              <a:rPr lang="en-US" dirty="0">
                <a:effectLst>
                  <a:outerShdw blurRad="38100" dist="38100" dir="2700000" algn="tl">
                    <a:srgbClr val="000000">
                      <a:alpha val="43137"/>
                    </a:srgbClr>
                  </a:outerShdw>
                </a:effectLst>
              </a:rPr>
              <a:t>To write like Shakespeare</a:t>
            </a:r>
          </a:p>
        </p:txBody>
      </p:sp>
    </p:spTree>
    <p:extLst>
      <p:ext uri="{BB962C8B-B14F-4D97-AF65-F5344CB8AC3E}">
        <p14:creationId xmlns:p14="http://schemas.microsoft.com/office/powerpoint/2010/main" val="1632401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 calcmode="lin" valueType="num">
                                      <p:cBhvr additive="base">
                                        <p:cTn id="31"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The Same; Just shortened</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3621504" y="1535502"/>
            <a:ext cx="7960895" cy="5175849"/>
          </a:xfrm>
          <a:solidFill>
            <a:schemeClr val="bg1">
              <a:alpha val="42000"/>
            </a:schemeClr>
          </a:solidFill>
        </p:spPr>
        <p:txBody>
          <a:bodyPr>
            <a:normAutofit/>
          </a:bodyPr>
          <a:lstStyle/>
          <a:p>
            <a:r>
              <a:rPr lang="en-US" sz="4000" dirty="0">
                <a:effectLst>
                  <a:outerShdw blurRad="38100" dist="38100" dir="2700000" algn="tl">
                    <a:srgbClr val="000000">
                      <a:alpha val="43137"/>
                    </a:srgbClr>
                  </a:outerShdw>
                </a:effectLst>
              </a:rPr>
              <a:t>Technically speaking, contractions aren't necessary in written English. </a:t>
            </a:r>
          </a:p>
          <a:p>
            <a:r>
              <a:rPr lang="en-US" sz="4000" dirty="0">
                <a:effectLst>
                  <a:outerShdw blurRad="38100" dist="38100" dir="2700000" algn="tl">
                    <a:srgbClr val="000000">
                      <a:alpha val="43137"/>
                    </a:srgbClr>
                  </a:outerShdw>
                </a:effectLst>
              </a:rPr>
              <a:t>Using the full version of a word is always </a:t>
            </a:r>
            <a:r>
              <a:rPr lang="en-US" sz="4000" b="1" dirty="0">
                <a:effectLst>
                  <a:outerShdw blurRad="38100" dist="38100" dir="2700000" algn="tl">
                    <a:srgbClr val="000000">
                      <a:alpha val="43137"/>
                    </a:srgbClr>
                  </a:outerShdw>
                </a:effectLst>
              </a:rPr>
              <a:t>grammatically correct</a:t>
            </a:r>
            <a:r>
              <a:rPr lang="en-US" sz="4000" dirty="0">
                <a:effectLst>
                  <a:outerShdw blurRad="38100" dist="38100" dir="2700000" algn="tl">
                    <a:srgbClr val="000000">
                      <a:alpha val="43137"/>
                    </a:srgbClr>
                  </a:outerShdw>
                </a:effectLst>
              </a:rPr>
              <a:t>. </a:t>
            </a:r>
          </a:p>
          <a:p>
            <a:r>
              <a:rPr lang="en-US" sz="4000" dirty="0">
                <a:effectLst>
                  <a:outerShdw blurRad="38100" dist="38100" dir="2700000" algn="tl">
                    <a:srgbClr val="000000">
                      <a:alpha val="43137"/>
                    </a:srgbClr>
                  </a:outerShdw>
                </a:effectLst>
              </a:rPr>
              <a:t>However, there are a number of reasons why contractions do serve a valuable stylistic purpose. </a:t>
            </a:r>
            <a:endParaRPr lang="en-US" sz="3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A6793FF8-CB9C-4BA6-B2A4-04F496E544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5755" y="2175403"/>
            <a:ext cx="3093871" cy="3071929"/>
          </a:xfrm>
          <a:prstGeom prst="rect">
            <a:avLst/>
          </a:prstGeom>
        </p:spPr>
      </p:pic>
    </p:spTree>
    <p:extLst>
      <p:ext uri="{BB962C8B-B14F-4D97-AF65-F5344CB8AC3E}">
        <p14:creationId xmlns:p14="http://schemas.microsoft.com/office/powerpoint/2010/main" val="1555701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The Same; just shortened</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fontScale="92500" lnSpcReduction="10000"/>
          </a:bodyPr>
          <a:lstStyle/>
          <a:p>
            <a:r>
              <a:rPr lang="en-US" sz="3200" dirty="0">
                <a:effectLst>
                  <a:outerShdw blurRad="38100" dist="38100" dir="2700000" algn="tl">
                    <a:srgbClr val="000000">
                      <a:alpha val="43137"/>
                    </a:srgbClr>
                  </a:outerShdw>
                </a:effectLst>
              </a:rPr>
              <a:t>People may use contractions because:</a:t>
            </a:r>
          </a:p>
          <a:p>
            <a:r>
              <a:rPr lang="en-US" sz="3200" dirty="0">
                <a:effectLst>
                  <a:outerShdw blurRad="38100" dist="38100" dir="2700000" algn="tl">
                    <a:srgbClr val="000000">
                      <a:alpha val="43137"/>
                    </a:srgbClr>
                  </a:outerShdw>
                </a:effectLst>
              </a:rPr>
              <a:t>Contractions make your writing seem friendly and accessible. They give the appearance that you are actually "talking" to your reader.</a:t>
            </a:r>
          </a:p>
          <a:p>
            <a:r>
              <a:rPr lang="en-US" sz="3200" dirty="0">
                <a:effectLst>
                  <a:outerShdw blurRad="38100" dist="38100" dir="2700000" algn="tl">
                    <a:srgbClr val="000000">
                      <a:alpha val="43137"/>
                    </a:srgbClr>
                  </a:outerShdw>
                </a:effectLst>
              </a:rPr>
              <a:t>When writing dialogue in a novel or play, contractions help reflect how a character actually speaks.</a:t>
            </a:r>
          </a:p>
          <a:p>
            <a:r>
              <a:rPr lang="en-US" sz="3200" dirty="0">
                <a:effectLst>
                  <a:outerShdw blurRad="38100" dist="38100" dir="2700000" algn="tl">
                    <a:srgbClr val="000000">
                      <a:alpha val="43137"/>
                    </a:srgbClr>
                  </a:outerShdw>
                </a:effectLst>
              </a:rPr>
              <a:t>Contractions help to save space when preparing advertisements, slogans, and other written works that must be short and to the point.</a:t>
            </a:r>
          </a:p>
          <a:p>
            <a:r>
              <a:rPr lang="en-US" sz="3200" dirty="0">
                <a:effectLst>
                  <a:outerShdw blurRad="38100" dist="38100" dir="2700000" algn="tl">
                    <a:srgbClr val="000000">
                      <a:alpha val="43137"/>
                    </a:srgbClr>
                  </a:outerShdw>
                </a:effectLst>
              </a:rPr>
              <a:t>When trying to rhyme or fit the meter of a line of poetry, </a:t>
            </a:r>
            <a:r>
              <a:rPr lang="en-US" sz="3200" i="1" dirty="0">
                <a:effectLst>
                  <a:outerShdw blurRad="38100" dist="38100" dir="2700000" algn="tl">
                    <a:srgbClr val="000000">
                      <a:alpha val="43137"/>
                    </a:srgbClr>
                  </a:outerShdw>
                </a:effectLst>
              </a:rPr>
              <a:t>can’t </a:t>
            </a:r>
            <a:r>
              <a:rPr lang="en-US" sz="3200" dirty="0">
                <a:effectLst>
                  <a:outerShdw blurRad="38100" dist="38100" dir="2700000" algn="tl">
                    <a:srgbClr val="000000">
                      <a:alpha val="43137"/>
                    </a:srgbClr>
                  </a:outerShdw>
                </a:effectLst>
              </a:rPr>
              <a:t>will rhyme with </a:t>
            </a:r>
            <a:r>
              <a:rPr lang="en-US" sz="3200" i="1" dirty="0">
                <a:effectLst>
                  <a:outerShdw blurRad="38100" dist="38100" dir="2700000" algn="tl">
                    <a:srgbClr val="000000">
                      <a:alpha val="43137"/>
                    </a:srgbClr>
                  </a:outerShdw>
                </a:effectLst>
              </a:rPr>
              <a:t>slant</a:t>
            </a:r>
            <a:r>
              <a:rPr lang="en-US" sz="3200" dirty="0">
                <a:effectLst>
                  <a:outerShdw blurRad="38100" dist="38100" dir="2700000" algn="tl">
                    <a:srgbClr val="000000">
                      <a:alpha val="43137"/>
                    </a:srgbClr>
                  </a:outerShdw>
                </a:effectLst>
              </a:rPr>
              <a:t> but cannot does not. </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5750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The Same; Just shortened</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lnSpcReduction="10000"/>
          </a:bodyPr>
          <a:lstStyle/>
          <a:p>
            <a:r>
              <a:rPr lang="en-US" sz="4000" dirty="0">
                <a:effectLst>
                  <a:outerShdw blurRad="38100" dist="38100" dir="2700000" algn="tl">
                    <a:srgbClr val="000000">
                      <a:alpha val="43137"/>
                    </a:srgbClr>
                  </a:outerShdw>
                </a:effectLst>
              </a:rPr>
              <a:t>This isn’t a new invention! Shakespeare used contractions all the time, especially to keep his meter (more on this later!)</a:t>
            </a:r>
          </a:p>
          <a:p>
            <a:r>
              <a:rPr lang="en-US" sz="4000" dirty="0">
                <a:effectLst>
                  <a:outerShdw blurRad="38100" dist="38100" dir="2700000" algn="tl">
                    <a:srgbClr val="000000">
                      <a:alpha val="43137"/>
                    </a:srgbClr>
                  </a:outerShdw>
                </a:effectLst>
              </a:rPr>
              <a:t>On the following slides, you will see some different types of contractions that Shakespeare uses.</a:t>
            </a:r>
          </a:p>
          <a:p>
            <a:r>
              <a:rPr lang="en-US" sz="4000" dirty="0">
                <a:effectLst>
                  <a:outerShdw blurRad="38100" dist="38100" dir="2700000" algn="tl">
                    <a:srgbClr val="000000">
                      <a:alpha val="43137"/>
                    </a:srgbClr>
                  </a:outerShdw>
                </a:effectLst>
              </a:rPr>
              <a:t>He follows the same guidelines as we do today: Shorten the words and in the omitted space put an apostrophe.</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5799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Shakespeare’s Vocabulary</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957373"/>
          </a:xfrm>
          <a:solidFill>
            <a:schemeClr val="bg1">
              <a:alpha val="42000"/>
            </a:schemeClr>
          </a:solidFill>
        </p:spPr>
        <p:txBody>
          <a:bodyPr numCol="2">
            <a:normAutofit/>
          </a:bodyPr>
          <a:lstStyle/>
          <a:p>
            <a:r>
              <a:rPr lang="en-US" sz="3600" dirty="0" err="1"/>
              <a:t>wi</a:t>
            </a:r>
            <a:r>
              <a:rPr lang="en-US" sz="3600" dirty="0"/>
              <a:t>’ = with 	</a:t>
            </a:r>
          </a:p>
          <a:p>
            <a:r>
              <a:rPr lang="en-US" sz="3600" dirty="0"/>
              <a:t>I’ = In 	</a:t>
            </a:r>
          </a:p>
          <a:p>
            <a:r>
              <a:rPr lang="en-US" sz="3600" dirty="0"/>
              <a:t>o’ = of	</a:t>
            </a:r>
          </a:p>
          <a:p>
            <a:r>
              <a:rPr lang="en-US" sz="3600" dirty="0"/>
              <a:t>t’ = to 	</a:t>
            </a:r>
          </a:p>
          <a:p>
            <a:r>
              <a:rPr lang="en-US" sz="3600" dirty="0"/>
              <a:t>‘t = it 		</a:t>
            </a:r>
          </a:p>
          <a:p>
            <a:r>
              <a:rPr lang="en-US" sz="3600" dirty="0"/>
              <a:t>‘tis = it is 	</a:t>
            </a:r>
          </a:p>
          <a:p>
            <a:r>
              <a:rPr lang="en-US" sz="3600" dirty="0"/>
              <a:t>‘twas = it was</a:t>
            </a:r>
          </a:p>
          <a:p>
            <a:r>
              <a:rPr lang="en-US" sz="3600" dirty="0"/>
              <a:t>Oft= often</a:t>
            </a:r>
          </a:p>
          <a:p>
            <a:r>
              <a:rPr lang="en-US" sz="3600" dirty="0" err="1"/>
              <a:t>Ope</a:t>
            </a:r>
            <a:r>
              <a:rPr lang="en-US" sz="3600" dirty="0"/>
              <a:t>=open</a:t>
            </a:r>
          </a:p>
          <a:p>
            <a:r>
              <a:rPr lang="en-US" sz="3600" dirty="0" err="1"/>
              <a:t>e'en</a:t>
            </a:r>
            <a:r>
              <a:rPr lang="en-US" sz="3600" dirty="0"/>
              <a:t> = even (sounds like </a:t>
            </a:r>
            <a:r>
              <a:rPr lang="en-US" sz="3600" dirty="0" err="1"/>
              <a:t>een</a:t>
            </a:r>
            <a:r>
              <a:rPr lang="en-US" sz="3600" dirty="0"/>
              <a:t>) 	</a:t>
            </a:r>
          </a:p>
          <a:p>
            <a:r>
              <a:rPr lang="en-US" sz="3600" dirty="0" err="1"/>
              <a:t>e'er</a:t>
            </a:r>
            <a:r>
              <a:rPr lang="en-US" sz="3600" dirty="0"/>
              <a:t> = ever (sounds like air)	 </a:t>
            </a:r>
          </a:p>
          <a:p>
            <a:r>
              <a:rPr lang="en-US" sz="3600" dirty="0"/>
              <a:t>ne’er = never (sounds like </a:t>
            </a:r>
            <a:r>
              <a:rPr lang="en-US" sz="3600" dirty="0" err="1"/>
              <a:t>nair</a:t>
            </a:r>
            <a:r>
              <a:rPr lang="en-US" sz="3600" dirty="0"/>
              <a:t>)</a:t>
            </a:r>
          </a:p>
          <a:p>
            <a:r>
              <a:rPr lang="en-US" sz="3600" dirty="0"/>
              <a:t>O’er= over (sounds like ore)</a:t>
            </a:r>
          </a:p>
        </p:txBody>
      </p:sp>
    </p:spTree>
    <p:extLst>
      <p:ext uri="{BB962C8B-B14F-4D97-AF65-F5344CB8AC3E}">
        <p14:creationId xmlns:p14="http://schemas.microsoft.com/office/powerpoint/2010/main" val="1627563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C897-5DE4-4154-B444-DBA9971779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9F186F3-7BB3-464B-B898-B4085249795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96026" y="1311672"/>
            <a:ext cx="5439172" cy="4351338"/>
          </a:xfrm>
        </p:spPr>
      </p:pic>
      <p:sp>
        <p:nvSpPr>
          <p:cNvPr id="6" name="TextBox 5">
            <a:extLst>
              <a:ext uri="{FF2B5EF4-FFF2-40B4-BE49-F238E27FC236}">
                <a16:creationId xmlns:a16="http://schemas.microsoft.com/office/drawing/2014/main" id="{1D90CA27-B997-45A4-9C05-B2BC73D85740}"/>
              </a:ext>
            </a:extLst>
          </p:cNvPr>
          <p:cNvSpPr txBox="1"/>
          <p:nvPr/>
        </p:nvSpPr>
        <p:spPr>
          <a:xfrm>
            <a:off x="5676852" y="5604669"/>
            <a:ext cx="5439172" cy="230832"/>
          </a:xfrm>
          <a:prstGeom prst="rect">
            <a:avLst/>
          </a:prstGeom>
          <a:noFill/>
        </p:spPr>
        <p:txBody>
          <a:bodyPr wrap="square" rtlCol="0">
            <a:spAutoFit/>
          </a:bodyPr>
          <a:lstStyle/>
          <a:p>
            <a:r>
              <a:rPr lang="en-US" sz="900">
                <a:hlinkClick r:id="rId3" tooltip="https://www.flickr.com/photos/brainwise/4493097679/"/>
              </a:rPr>
              <a:t>This Photo</a:t>
            </a:r>
            <a:r>
              <a:rPr lang="en-US" sz="900"/>
              <a:t> by Unknown Author is licensed under </a:t>
            </a:r>
            <a:r>
              <a:rPr lang="en-US" sz="900">
                <a:hlinkClick r:id="rId4" tooltip="https://creativecommons.org/licenses/by-nc-nd/3.0/"/>
              </a:rPr>
              <a:t>CC BY-NC-ND</a:t>
            </a:r>
            <a:endParaRPr lang="en-US" sz="900"/>
          </a:p>
        </p:txBody>
      </p:sp>
      <p:pic>
        <p:nvPicPr>
          <p:cNvPr id="8" name="Picture 7">
            <a:extLst>
              <a:ext uri="{FF2B5EF4-FFF2-40B4-BE49-F238E27FC236}">
                <a16:creationId xmlns:a16="http://schemas.microsoft.com/office/drawing/2014/main" id="{7F5793D5-CCD8-4385-8425-32C39116C7E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9026" y="1250801"/>
            <a:ext cx="6477000" cy="4584700"/>
          </a:xfrm>
          <a:prstGeom prst="rect">
            <a:avLst/>
          </a:prstGeom>
        </p:spPr>
      </p:pic>
      <p:sp>
        <p:nvSpPr>
          <p:cNvPr id="9" name="TextBox 8">
            <a:extLst>
              <a:ext uri="{FF2B5EF4-FFF2-40B4-BE49-F238E27FC236}">
                <a16:creationId xmlns:a16="http://schemas.microsoft.com/office/drawing/2014/main" id="{DA6AB302-9F0C-4506-919F-520455717376}"/>
              </a:ext>
            </a:extLst>
          </p:cNvPr>
          <p:cNvSpPr txBox="1"/>
          <p:nvPr/>
        </p:nvSpPr>
        <p:spPr>
          <a:xfrm>
            <a:off x="2857500" y="5721350"/>
            <a:ext cx="6477000" cy="230832"/>
          </a:xfrm>
          <a:prstGeom prst="rect">
            <a:avLst/>
          </a:prstGeom>
          <a:noFill/>
        </p:spPr>
        <p:txBody>
          <a:bodyPr wrap="square" rtlCol="0">
            <a:spAutoFit/>
          </a:bodyPr>
          <a:lstStyle/>
          <a:p>
            <a:r>
              <a:rPr lang="en-US" sz="900">
                <a:hlinkClick r:id="rId6" tooltip="https://en.wikipedia.org/wiki/Sonnet_6"/>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1848940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Hey, you!</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a:bodyPr>
          <a:lstStyle/>
          <a:p>
            <a:r>
              <a:rPr lang="en-US" sz="4000" dirty="0"/>
              <a:t>Fear not </a:t>
            </a:r>
            <a:r>
              <a:rPr lang="en-US" sz="4000" dirty="0" err="1"/>
              <a:t>thees</a:t>
            </a:r>
            <a:r>
              <a:rPr lang="en-US" sz="4000" dirty="0"/>
              <a:t> and </a:t>
            </a:r>
            <a:r>
              <a:rPr lang="en-US" sz="4000" dirty="0" err="1"/>
              <a:t>thous</a:t>
            </a:r>
            <a:r>
              <a:rPr lang="en-US" sz="4000" dirty="0"/>
              <a:t>! They both mean you, and they follow a pattern; just like Modern English.</a:t>
            </a:r>
          </a:p>
          <a:p>
            <a:r>
              <a:rPr lang="en-US" sz="4000" dirty="0"/>
              <a:t>Remember? I, me, my, mine?</a:t>
            </a:r>
          </a:p>
          <a:p>
            <a:r>
              <a:rPr lang="en-US" sz="4000" dirty="0"/>
              <a:t>Well here are some pronouns for you to know!</a:t>
            </a:r>
          </a:p>
          <a:p>
            <a:endParaRPr lang="en-US" sz="4000" dirty="0"/>
          </a:p>
        </p:txBody>
      </p:sp>
    </p:spTree>
    <p:extLst>
      <p:ext uri="{BB962C8B-B14F-4D97-AF65-F5344CB8AC3E}">
        <p14:creationId xmlns:p14="http://schemas.microsoft.com/office/powerpoint/2010/main" val="4006132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Hey, you!</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a:bodyPr>
          <a:lstStyle/>
          <a:p>
            <a:r>
              <a:rPr lang="en-US" sz="4000" u="sng" dirty="0"/>
              <a:t>Thou</a:t>
            </a:r>
          </a:p>
          <a:p>
            <a:r>
              <a:rPr lang="en-US" sz="4000" u="sng" dirty="0"/>
              <a:t>Case</a:t>
            </a:r>
            <a:r>
              <a:rPr lang="en-US" sz="4000" dirty="0"/>
              <a:t>: Nominative. Example: </a:t>
            </a:r>
            <a:r>
              <a:rPr lang="en-US" sz="4000" i="1" dirty="0"/>
              <a:t>Thou art my friend</a:t>
            </a:r>
            <a:r>
              <a:rPr lang="en-US" sz="4000" dirty="0"/>
              <a:t>. </a:t>
            </a:r>
            <a:endParaRPr lang="en-US" sz="5400" dirty="0"/>
          </a:p>
          <a:p>
            <a:r>
              <a:rPr lang="en-US" sz="4000" u="sng" dirty="0"/>
              <a:t>When Used</a:t>
            </a:r>
            <a:r>
              <a:rPr lang="en-US" sz="4000" dirty="0"/>
              <a:t>: To address a person of inferior status, such as a child or servant; to address a friend; to impart a poetic ring when expressing profound thoughts or reciting a prayer. </a:t>
            </a:r>
            <a:endParaRPr lang="en-US" sz="5400" dirty="0"/>
          </a:p>
        </p:txBody>
      </p:sp>
    </p:spTree>
    <p:extLst>
      <p:ext uri="{BB962C8B-B14F-4D97-AF65-F5344CB8AC3E}">
        <p14:creationId xmlns:p14="http://schemas.microsoft.com/office/powerpoint/2010/main" val="2490467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Hey, you!</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a:bodyPr>
          <a:lstStyle/>
          <a:p>
            <a:r>
              <a:rPr lang="en-US" sz="4000" b="1" dirty="0"/>
              <a:t>Thee</a:t>
            </a:r>
            <a:endParaRPr lang="en-US" sz="4000" dirty="0"/>
          </a:p>
          <a:p>
            <a:r>
              <a:rPr lang="en-US" sz="4000" u="sng" dirty="0"/>
              <a:t>Case</a:t>
            </a:r>
            <a:r>
              <a:rPr lang="en-US" sz="4000" dirty="0"/>
              <a:t>: Objective. Example: </a:t>
            </a:r>
            <a:r>
              <a:rPr lang="en-US" sz="4000" i="1" dirty="0"/>
              <a:t>I love thee. I give thee all my love</a:t>
            </a:r>
            <a:r>
              <a:rPr lang="en-US" sz="4000" dirty="0"/>
              <a:t>. </a:t>
            </a:r>
          </a:p>
          <a:p>
            <a:r>
              <a:rPr lang="en-US" sz="4000" u="sng" dirty="0"/>
              <a:t>When Used</a:t>
            </a:r>
            <a:r>
              <a:rPr lang="en-US" sz="4000" dirty="0"/>
              <a:t>: To address a person of inferior status, such as a child or servant; to address a friend; to impart a poetic ring when expressing profound thoughts or reciting a prayer. </a:t>
            </a:r>
          </a:p>
        </p:txBody>
      </p:sp>
    </p:spTree>
    <p:extLst>
      <p:ext uri="{BB962C8B-B14F-4D97-AF65-F5344CB8AC3E}">
        <p14:creationId xmlns:p14="http://schemas.microsoft.com/office/powerpoint/2010/main" val="2894763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Hey, you!</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fontScale="92500" lnSpcReduction="10000"/>
          </a:bodyPr>
          <a:lstStyle/>
          <a:p>
            <a:r>
              <a:rPr lang="en-US" sz="4000" b="1" dirty="0"/>
              <a:t>Thy</a:t>
            </a:r>
            <a:endParaRPr lang="en-US" sz="4000" dirty="0"/>
          </a:p>
          <a:p>
            <a:r>
              <a:rPr lang="en-US" sz="4000" u="sng" dirty="0"/>
              <a:t>Case</a:t>
            </a:r>
            <a:r>
              <a:rPr lang="en-US" sz="4000" dirty="0"/>
              <a:t>: Possessive. Example: </a:t>
            </a:r>
            <a:r>
              <a:rPr lang="en-US" sz="4000" i="1" dirty="0"/>
              <a:t>Here is thy sword.</a:t>
            </a:r>
            <a:r>
              <a:rPr lang="en-US" sz="4000" dirty="0"/>
              <a:t> </a:t>
            </a:r>
          </a:p>
          <a:p>
            <a:r>
              <a:rPr lang="en-US" sz="4000" u="sng" dirty="0"/>
              <a:t>When Used</a:t>
            </a:r>
            <a:r>
              <a:rPr lang="en-US" sz="4000" dirty="0"/>
              <a:t>: To address a person of inferior status, such as a child or servant; to address a friend; to impart a poetic ring when expressing profound thoughts or reciting a prayer. </a:t>
            </a:r>
            <a:r>
              <a:rPr lang="en-US" sz="4000" i="1" dirty="0"/>
              <a:t>Thy</a:t>
            </a:r>
            <a:r>
              <a:rPr lang="en-US" sz="4000" dirty="0"/>
              <a:t> is not used before words beginning with a vowel or before words beginning with a silent </a:t>
            </a:r>
            <a:r>
              <a:rPr lang="en-US" sz="4000" i="1" dirty="0"/>
              <a:t>h</a:t>
            </a:r>
            <a:r>
              <a:rPr lang="en-US" sz="4000" dirty="0"/>
              <a:t> followed by a vowel. Instead, </a:t>
            </a:r>
            <a:r>
              <a:rPr lang="en-US" sz="4000" i="1" dirty="0"/>
              <a:t>thine</a:t>
            </a:r>
            <a:r>
              <a:rPr lang="en-US" sz="4000" dirty="0"/>
              <a:t> is used. </a:t>
            </a:r>
          </a:p>
        </p:txBody>
      </p:sp>
    </p:spTree>
    <p:extLst>
      <p:ext uri="{BB962C8B-B14F-4D97-AF65-F5344CB8AC3E}">
        <p14:creationId xmlns:p14="http://schemas.microsoft.com/office/powerpoint/2010/main" val="1264665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Hey, you!</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a:bodyPr>
          <a:lstStyle/>
          <a:p>
            <a:r>
              <a:rPr lang="en-US" sz="4000" b="1" dirty="0"/>
              <a:t>Thine</a:t>
            </a:r>
            <a:endParaRPr lang="en-US" sz="4000" dirty="0"/>
          </a:p>
          <a:p>
            <a:r>
              <a:rPr lang="en-US" sz="4000" u="sng" dirty="0"/>
              <a:t>Case</a:t>
            </a:r>
            <a:r>
              <a:rPr lang="en-US" sz="4000" dirty="0"/>
              <a:t>: Possessive. Examples: </a:t>
            </a:r>
            <a:r>
              <a:rPr lang="en-US" sz="4000" i="1" dirty="0"/>
              <a:t>This sword is thine. Where is thine enemy?</a:t>
            </a:r>
            <a:r>
              <a:rPr lang="en-US" sz="4000" dirty="0"/>
              <a:t> </a:t>
            </a:r>
          </a:p>
          <a:p>
            <a:r>
              <a:rPr lang="en-US" sz="4000" u="sng" dirty="0"/>
              <a:t>When Used</a:t>
            </a:r>
            <a:r>
              <a:rPr lang="en-US" sz="4000" dirty="0"/>
              <a:t>: To show possession without a following noun or with a following noun beginning with a vowel or a silent h followed by a vowel. </a:t>
            </a:r>
          </a:p>
        </p:txBody>
      </p:sp>
    </p:spTree>
    <p:extLst>
      <p:ext uri="{BB962C8B-B14F-4D97-AF65-F5344CB8AC3E}">
        <p14:creationId xmlns:p14="http://schemas.microsoft.com/office/powerpoint/2010/main" val="1045931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1224951" y="365125"/>
            <a:ext cx="10357449"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Assignment</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793630" y="1975908"/>
            <a:ext cx="10961223" cy="4641461"/>
          </a:xfrm>
          <a:solidFill>
            <a:schemeClr val="bg1">
              <a:alpha val="42000"/>
            </a:schemeClr>
          </a:solidFill>
        </p:spPr>
        <p:txBody>
          <a:bodyPr>
            <a:normAutofit/>
          </a:bodyPr>
          <a:lstStyle/>
          <a:p>
            <a:pPr lvl="1"/>
            <a:r>
              <a:rPr lang="en-US" sz="3600" dirty="0">
                <a:effectLst>
                  <a:outerShdw blurRad="38100" dist="38100" dir="2700000" algn="tl">
                    <a:srgbClr val="000000">
                      <a:alpha val="43137"/>
                    </a:srgbClr>
                  </a:outerShdw>
                </a:effectLst>
              </a:rPr>
              <a:t>Guided Notes</a:t>
            </a:r>
          </a:p>
          <a:p>
            <a:pPr lvl="1"/>
            <a:r>
              <a:rPr lang="en-US" sz="3600" dirty="0">
                <a:effectLst>
                  <a:outerShdw blurRad="38100" dist="38100" dir="2700000" algn="tl">
                    <a:srgbClr val="000000">
                      <a:alpha val="43137"/>
                    </a:srgbClr>
                  </a:outerShdw>
                </a:effectLst>
              </a:rPr>
              <a:t>Cheat Sheet Handouts</a:t>
            </a:r>
          </a:p>
          <a:p>
            <a:pPr lvl="1"/>
            <a:r>
              <a:rPr lang="en-US" sz="3600" dirty="0">
                <a:effectLst>
                  <a:outerShdw blurRad="38100" dist="38100" dir="2700000" algn="tl">
                    <a:srgbClr val="000000">
                      <a:alpha val="43137"/>
                    </a:srgbClr>
                  </a:outerShdw>
                </a:effectLst>
              </a:rPr>
              <a:t>Playing with words</a:t>
            </a:r>
          </a:p>
        </p:txBody>
      </p:sp>
    </p:spTree>
    <p:extLst>
      <p:ext uri="{BB962C8B-B14F-4D97-AF65-F5344CB8AC3E}">
        <p14:creationId xmlns:p14="http://schemas.microsoft.com/office/powerpoint/2010/main" val="107420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Hey, you!</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a:bodyPr>
          <a:lstStyle/>
          <a:p>
            <a:r>
              <a:rPr lang="en-US" sz="3600" b="1" dirty="0"/>
              <a:t>Thyself</a:t>
            </a:r>
            <a:endParaRPr lang="en-US" sz="3600" dirty="0"/>
          </a:p>
          <a:p>
            <a:r>
              <a:rPr lang="en-US" sz="3600" u="sng" dirty="0"/>
              <a:t>Case</a:t>
            </a:r>
            <a:r>
              <a:rPr lang="en-US" sz="3600" dirty="0"/>
              <a:t>: Reflexive or intensive. Examples: </a:t>
            </a:r>
            <a:r>
              <a:rPr lang="en-US" sz="3600" i="1" dirty="0"/>
              <a:t>Wash thyself. Thou thyself art a fool</a:t>
            </a:r>
            <a:r>
              <a:rPr lang="en-US" sz="3600" dirty="0"/>
              <a:t>. </a:t>
            </a:r>
          </a:p>
          <a:p>
            <a:r>
              <a:rPr lang="en-US" sz="3600" u="sng" dirty="0"/>
              <a:t>When Used</a:t>
            </a:r>
            <a:r>
              <a:rPr lang="en-US" sz="3600" dirty="0"/>
              <a:t>: To address a person of inferior status, such as a child or servant; to address a friend; to impart a poetic ring when expressing profound thoughts or reciting a prayer. </a:t>
            </a:r>
          </a:p>
        </p:txBody>
      </p:sp>
    </p:spTree>
    <p:extLst>
      <p:ext uri="{BB962C8B-B14F-4D97-AF65-F5344CB8AC3E}">
        <p14:creationId xmlns:p14="http://schemas.microsoft.com/office/powerpoint/2010/main" val="3744095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Hey, you!</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a:bodyPr>
          <a:lstStyle/>
          <a:p>
            <a:r>
              <a:rPr lang="en-US" sz="3600" b="1" dirty="0"/>
              <a:t>Ye (Early Use)</a:t>
            </a:r>
            <a:endParaRPr lang="en-US" sz="3600" dirty="0"/>
          </a:p>
          <a:p>
            <a:r>
              <a:rPr lang="en-US" sz="3600" u="sng" dirty="0"/>
              <a:t>Case</a:t>
            </a:r>
            <a:r>
              <a:rPr lang="en-US" sz="3600" dirty="0"/>
              <a:t>: Nominative. Example. </a:t>
            </a:r>
            <a:r>
              <a:rPr lang="en-US" sz="3600" i="1" dirty="0"/>
              <a:t>Ye are mighty lords</a:t>
            </a:r>
            <a:r>
              <a:rPr lang="en-US" sz="3600" dirty="0"/>
              <a:t>. </a:t>
            </a:r>
          </a:p>
          <a:p>
            <a:r>
              <a:rPr lang="en-US" sz="3600" u="sng" dirty="0"/>
              <a:t>When Used</a:t>
            </a:r>
            <a:r>
              <a:rPr lang="en-US" sz="3600" dirty="0"/>
              <a:t>: To address several persons of exalted social position(s). </a:t>
            </a:r>
          </a:p>
        </p:txBody>
      </p:sp>
    </p:spTree>
    <p:extLst>
      <p:ext uri="{BB962C8B-B14F-4D97-AF65-F5344CB8AC3E}">
        <p14:creationId xmlns:p14="http://schemas.microsoft.com/office/powerpoint/2010/main" val="2653049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Hey, you!</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a:bodyPr>
          <a:lstStyle/>
          <a:p>
            <a:r>
              <a:rPr lang="en-US" sz="3600" b="1" dirty="0"/>
              <a:t>Ye (Later Use)</a:t>
            </a:r>
            <a:endParaRPr lang="en-US" sz="3600" dirty="0"/>
          </a:p>
          <a:p>
            <a:r>
              <a:rPr lang="en-US" sz="3600" u="sng" dirty="0"/>
              <a:t>Case</a:t>
            </a:r>
            <a:r>
              <a:rPr lang="en-US" sz="3600" dirty="0"/>
              <a:t>: Nominative or objective. Examples: </a:t>
            </a:r>
            <a:r>
              <a:rPr lang="en-US" sz="3600" i="1" dirty="0"/>
              <a:t>Ye are a fool. Ye are all fools. I'll strike ye down</a:t>
            </a:r>
            <a:r>
              <a:rPr lang="en-US" sz="3600" dirty="0"/>
              <a:t>. </a:t>
            </a:r>
          </a:p>
          <a:p>
            <a:r>
              <a:rPr lang="en-US" sz="3600" u="sng" dirty="0"/>
              <a:t>When Used</a:t>
            </a:r>
            <a:r>
              <a:rPr lang="en-US" sz="3600" dirty="0"/>
              <a:t>: To address one or several persons of any social  status. </a:t>
            </a:r>
          </a:p>
        </p:txBody>
      </p:sp>
    </p:spTree>
    <p:extLst>
      <p:ext uri="{BB962C8B-B14F-4D97-AF65-F5344CB8AC3E}">
        <p14:creationId xmlns:p14="http://schemas.microsoft.com/office/powerpoint/2010/main" val="2893857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Hey, you!</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a:bodyPr>
          <a:lstStyle/>
          <a:p>
            <a:r>
              <a:rPr lang="en-US" b="1" dirty="0"/>
              <a:t>Ye as a Definite Article (Early Use)</a:t>
            </a:r>
            <a:endParaRPr lang="en-US" dirty="0"/>
          </a:p>
          <a:p>
            <a:r>
              <a:rPr lang="en-US" u="sng" dirty="0"/>
              <a:t>Pronunciation</a:t>
            </a:r>
            <a:r>
              <a:rPr lang="en-US" dirty="0"/>
              <a:t>: Same as </a:t>
            </a:r>
            <a:r>
              <a:rPr lang="en-US" i="1" dirty="0"/>
              <a:t>the</a:t>
            </a:r>
            <a:r>
              <a:rPr lang="en-US" dirty="0"/>
              <a:t>.  </a:t>
            </a:r>
            <a:br>
              <a:rPr lang="en-US" dirty="0"/>
            </a:br>
            <a:r>
              <a:rPr lang="en-US" u="sng" dirty="0"/>
              <a:t>Part of Speech</a:t>
            </a:r>
            <a:r>
              <a:rPr lang="en-US" dirty="0"/>
              <a:t>: Definite article; adjective. </a:t>
            </a:r>
            <a:br>
              <a:rPr lang="en-US" dirty="0"/>
            </a:br>
            <a:r>
              <a:rPr lang="en-US" u="sng" dirty="0"/>
              <a:t>Examples</a:t>
            </a:r>
            <a:r>
              <a:rPr lang="en-US" dirty="0"/>
              <a:t>: Ye </a:t>
            </a:r>
            <a:r>
              <a:rPr lang="en-US" dirty="0" err="1"/>
              <a:t>olde</a:t>
            </a:r>
            <a:r>
              <a:rPr lang="en-US" dirty="0"/>
              <a:t> tavern (pronounced as </a:t>
            </a:r>
            <a:r>
              <a:rPr lang="en-US" i="1" dirty="0"/>
              <a:t>the old tavern</a:t>
            </a:r>
            <a:r>
              <a:rPr lang="en-US" dirty="0"/>
              <a:t>); Ye gods (pronounced as </a:t>
            </a:r>
            <a:r>
              <a:rPr lang="en-US" i="1" dirty="0"/>
              <a:t>the gods</a:t>
            </a:r>
            <a:r>
              <a:rPr lang="en-US" dirty="0"/>
              <a:t>). </a:t>
            </a:r>
            <a:br>
              <a:rPr lang="en-US" dirty="0"/>
            </a:br>
            <a:r>
              <a:rPr lang="en-US" u="sng" dirty="0"/>
              <a:t>When Used</a:t>
            </a:r>
            <a:r>
              <a:rPr lang="en-US" dirty="0"/>
              <a:t>: To modify a noun in the same way as the definite article </a:t>
            </a:r>
            <a:r>
              <a:rPr lang="en-US" i="1" dirty="0"/>
              <a:t>the</a:t>
            </a:r>
            <a:r>
              <a:rPr lang="en-US" dirty="0"/>
              <a:t>. </a:t>
            </a:r>
            <a:r>
              <a:rPr lang="en-US" i="1" dirty="0"/>
              <a:t>Y</a:t>
            </a:r>
            <a:r>
              <a:rPr lang="en-US" dirty="0"/>
              <a:t> was a printer's character representing </a:t>
            </a:r>
            <a:r>
              <a:rPr lang="en-US" i="1" dirty="0" err="1"/>
              <a:t>th</a:t>
            </a:r>
            <a:r>
              <a:rPr lang="en-US" dirty="0" err="1"/>
              <a:t>.</a:t>
            </a:r>
            <a:r>
              <a:rPr lang="en-US" dirty="0"/>
              <a:t> </a:t>
            </a:r>
            <a:br>
              <a:rPr lang="en-US" dirty="0"/>
            </a:br>
            <a:r>
              <a:rPr lang="en-US" dirty="0"/>
              <a:t>Shakespeare generally did not use "ye" in this sense. </a:t>
            </a:r>
            <a:br>
              <a:rPr lang="en-US" dirty="0"/>
            </a:br>
            <a:r>
              <a:rPr lang="en-US" u="sng" dirty="0"/>
              <a:t>Verb Endings</a:t>
            </a:r>
            <a:r>
              <a:rPr lang="en-US" dirty="0"/>
              <a:t>: Not affected.</a:t>
            </a:r>
          </a:p>
        </p:txBody>
      </p:sp>
    </p:spTree>
    <p:extLst>
      <p:ext uri="{BB962C8B-B14F-4D97-AF65-F5344CB8AC3E}">
        <p14:creationId xmlns:p14="http://schemas.microsoft.com/office/powerpoint/2010/main" val="2211496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Shakespeare’s Vocabulary</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numCol="2">
            <a:normAutofit fontScale="55000" lnSpcReduction="20000"/>
          </a:bodyPr>
          <a:lstStyle/>
          <a:p>
            <a:r>
              <a:rPr lang="en-US" sz="4000" b="1" dirty="0"/>
              <a:t>Hast</a:t>
            </a:r>
            <a:r>
              <a:rPr lang="en-US" sz="4000" dirty="0"/>
              <a:t> - Have </a:t>
            </a:r>
            <a:r>
              <a:rPr lang="en-US" sz="4000" i="1" dirty="0"/>
              <a:t>[What </a:t>
            </a:r>
            <a:r>
              <a:rPr lang="en-US" sz="4000" i="1" u="sng" dirty="0"/>
              <a:t>hast</a:t>
            </a:r>
            <a:r>
              <a:rPr lang="en-US" sz="4000" i="1" dirty="0"/>
              <a:t> thou done?] </a:t>
            </a:r>
            <a:endParaRPr lang="en-US" sz="4800" i="1" dirty="0"/>
          </a:p>
          <a:p>
            <a:r>
              <a:rPr lang="en-US" sz="4000" b="1" dirty="0"/>
              <a:t>Dost</a:t>
            </a:r>
            <a:r>
              <a:rPr lang="en-US" sz="4000" dirty="0"/>
              <a:t> - Do </a:t>
            </a:r>
            <a:r>
              <a:rPr lang="en-US" sz="4000" i="1" dirty="0"/>
              <a:t>[Why</a:t>
            </a:r>
            <a:r>
              <a:rPr lang="en-US" sz="4000" i="1" u="sng" dirty="0"/>
              <a:t> dost</a:t>
            </a:r>
            <a:r>
              <a:rPr lang="en-US" sz="4000" i="1" dirty="0"/>
              <a:t> thou hate me?] </a:t>
            </a:r>
            <a:endParaRPr lang="en-US" sz="4800" i="1" dirty="0"/>
          </a:p>
          <a:p>
            <a:r>
              <a:rPr lang="en-US" sz="4000" b="1" dirty="0"/>
              <a:t>Doth</a:t>
            </a:r>
            <a:r>
              <a:rPr lang="en-US" sz="4000" dirty="0"/>
              <a:t> - Does </a:t>
            </a:r>
            <a:r>
              <a:rPr lang="en-US" sz="4000" i="1" dirty="0"/>
              <a:t>[Methinks the lady </a:t>
            </a:r>
            <a:r>
              <a:rPr lang="en-US" sz="4000" i="1" u="sng" dirty="0"/>
              <a:t>doth</a:t>
            </a:r>
            <a:r>
              <a:rPr lang="en-US" sz="4000" i="1" dirty="0"/>
              <a:t> protest too much.] </a:t>
            </a:r>
            <a:endParaRPr lang="en-US" sz="4800" dirty="0"/>
          </a:p>
          <a:p>
            <a:r>
              <a:rPr lang="en-US" sz="4000" b="1" dirty="0"/>
              <a:t>Art</a:t>
            </a:r>
            <a:r>
              <a:rPr lang="en-US" sz="4000" dirty="0"/>
              <a:t> - Are </a:t>
            </a:r>
            <a:r>
              <a:rPr lang="en-US" sz="4000" i="1" dirty="0"/>
              <a:t>[Where </a:t>
            </a:r>
            <a:r>
              <a:rPr lang="en-US" sz="4000" i="1" u="sng" dirty="0"/>
              <a:t>art</a:t>
            </a:r>
            <a:r>
              <a:rPr lang="en-US" sz="4000" i="1" dirty="0"/>
              <a:t> thou?] </a:t>
            </a:r>
          </a:p>
          <a:p>
            <a:r>
              <a:rPr lang="en-US" sz="4000" b="1" dirty="0"/>
              <a:t>Hence</a:t>
            </a:r>
            <a:r>
              <a:rPr lang="en-US" sz="4000" dirty="0"/>
              <a:t> - Away from this place </a:t>
            </a:r>
            <a:r>
              <a:rPr lang="en-US" sz="4000" i="1" dirty="0"/>
              <a:t>[I go </a:t>
            </a:r>
            <a:r>
              <a:rPr lang="en-US" sz="4000" i="1" u="sng" dirty="0"/>
              <a:t>hence.</a:t>
            </a:r>
            <a:r>
              <a:rPr lang="en-US" sz="4000" i="1" dirty="0"/>
              <a:t>] </a:t>
            </a:r>
            <a:endParaRPr lang="en-US" sz="4800" i="1" dirty="0"/>
          </a:p>
          <a:p>
            <a:r>
              <a:rPr lang="en-US" sz="4000" b="1" dirty="0"/>
              <a:t>Henceforth/Henceforward</a:t>
            </a:r>
            <a:r>
              <a:rPr lang="en-US" sz="4000" dirty="0"/>
              <a:t> - From now on </a:t>
            </a:r>
            <a:r>
              <a:rPr lang="en-US" sz="4000" i="1" dirty="0"/>
              <a:t>[</a:t>
            </a:r>
            <a:r>
              <a:rPr lang="en-US" sz="4000" i="1" u="sng" dirty="0"/>
              <a:t>Henceforth,</a:t>
            </a:r>
            <a:r>
              <a:rPr lang="en-US" sz="4000" i="1" dirty="0"/>
              <a:t> my son is king.] </a:t>
            </a:r>
            <a:endParaRPr lang="en-US" sz="4800" i="1" dirty="0"/>
          </a:p>
          <a:p>
            <a:r>
              <a:rPr lang="en-US" sz="4000" b="1" dirty="0"/>
              <a:t>Thence</a:t>
            </a:r>
            <a:r>
              <a:rPr lang="en-US" sz="4000" dirty="0"/>
              <a:t> - From there, from that place </a:t>
            </a:r>
            <a:r>
              <a:rPr lang="en-US" sz="4000" i="1" dirty="0"/>
              <a:t>[I come from </a:t>
            </a:r>
            <a:r>
              <a:rPr lang="en-US" sz="4000" i="1" u="sng" dirty="0"/>
              <a:t>thence.</a:t>
            </a:r>
            <a:r>
              <a:rPr lang="en-US" sz="4000" i="1" dirty="0"/>
              <a:t>] </a:t>
            </a:r>
            <a:endParaRPr lang="en-US" sz="4800" i="1" dirty="0"/>
          </a:p>
          <a:p>
            <a:r>
              <a:rPr lang="en-US" sz="4000" b="1" dirty="0"/>
              <a:t>Whence</a:t>
            </a:r>
            <a:r>
              <a:rPr lang="en-US" sz="4000" dirty="0"/>
              <a:t> - Which place, what place, what source/origin </a:t>
            </a:r>
            <a:r>
              <a:rPr lang="en-US" sz="4000" i="1" dirty="0"/>
              <a:t>[Go back to the pit from </a:t>
            </a:r>
            <a:r>
              <a:rPr lang="en-US" sz="4000" i="1" u="sng" dirty="0"/>
              <a:t>whence</a:t>
            </a:r>
            <a:r>
              <a:rPr lang="en-US" sz="4000" i="1" dirty="0"/>
              <a:t> you came.] </a:t>
            </a:r>
            <a:endParaRPr lang="en-US" sz="4800" i="1" dirty="0"/>
          </a:p>
          <a:p>
            <a:r>
              <a:rPr lang="en-US" sz="4000" b="1" dirty="0" err="1"/>
              <a:t>Whencesoever</a:t>
            </a:r>
            <a:r>
              <a:rPr lang="en-US" sz="4000" dirty="0"/>
              <a:t> - From whatever place </a:t>
            </a:r>
            <a:r>
              <a:rPr lang="en-US" sz="4000" i="1" dirty="0"/>
              <a:t>[Sent from London </a:t>
            </a:r>
            <a:r>
              <a:rPr lang="en-US" sz="4000" i="1" u="sng" dirty="0" err="1"/>
              <a:t>whencesoever</a:t>
            </a:r>
            <a:r>
              <a:rPr lang="en-US" sz="4000" i="1" u="sng" dirty="0"/>
              <a:t>.</a:t>
            </a:r>
            <a:r>
              <a:rPr lang="en-US" sz="4000" i="1" dirty="0"/>
              <a:t>] </a:t>
            </a:r>
            <a:endParaRPr lang="en-US" sz="4800" i="1" dirty="0"/>
          </a:p>
          <a:p>
            <a:r>
              <a:rPr lang="en-US" sz="4000" b="1" dirty="0"/>
              <a:t>Hither</a:t>
            </a:r>
            <a:r>
              <a:rPr lang="en-US" sz="4000" dirty="0"/>
              <a:t> - Here/to this place </a:t>
            </a:r>
            <a:r>
              <a:rPr lang="en-US" sz="4000" i="1" dirty="0"/>
              <a:t>[Come </a:t>
            </a:r>
            <a:r>
              <a:rPr lang="en-US" sz="4000" i="1" u="sng" dirty="0"/>
              <a:t>hither!</a:t>
            </a:r>
            <a:r>
              <a:rPr lang="en-US" sz="4000" i="1" dirty="0"/>
              <a:t>] </a:t>
            </a:r>
            <a:endParaRPr lang="en-US" sz="4800" i="1" dirty="0"/>
          </a:p>
          <a:p>
            <a:r>
              <a:rPr lang="en-US" sz="4000" b="1" dirty="0"/>
              <a:t>Hitherto</a:t>
            </a:r>
            <a:r>
              <a:rPr lang="en-US" sz="4000" dirty="0"/>
              <a:t> - Up till now </a:t>
            </a:r>
            <a:r>
              <a:rPr lang="en-US" sz="4000" i="1" dirty="0"/>
              <a:t>[I have escorted you </a:t>
            </a:r>
            <a:r>
              <a:rPr lang="en-US" sz="4000" i="1" u="sng" dirty="0"/>
              <a:t>hitherto.</a:t>
            </a:r>
            <a:r>
              <a:rPr lang="en-US" sz="4000" i="1" dirty="0"/>
              <a:t>] </a:t>
            </a:r>
            <a:endParaRPr lang="en-US" sz="4800" i="1" dirty="0"/>
          </a:p>
          <a:p>
            <a:r>
              <a:rPr lang="en-US" sz="4000" b="1" dirty="0"/>
              <a:t>Hitherward</a:t>
            </a:r>
            <a:r>
              <a:rPr lang="en-US" sz="4000" dirty="0"/>
              <a:t> - To here/this place </a:t>
            </a:r>
            <a:r>
              <a:rPr lang="en-US" sz="4000" i="1" dirty="0"/>
              <a:t>[They move </a:t>
            </a:r>
            <a:r>
              <a:rPr lang="en-US" sz="4000" i="1" u="sng" dirty="0"/>
              <a:t>hitherward.</a:t>
            </a:r>
            <a:r>
              <a:rPr lang="en-US" sz="4000" i="1" dirty="0"/>
              <a:t>] </a:t>
            </a:r>
            <a:endParaRPr lang="en-US" sz="4800" i="1" dirty="0"/>
          </a:p>
          <a:p>
            <a:r>
              <a:rPr lang="en-US" sz="4000" b="1" dirty="0"/>
              <a:t>Thither</a:t>
            </a:r>
            <a:r>
              <a:rPr lang="en-US" sz="4000" dirty="0"/>
              <a:t> - To that place </a:t>
            </a:r>
            <a:r>
              <a:rPr lang="en-US" sz="4000" i="1" dirty="0"/>
              <a:t>[She has sent me </a:t>
            </a:r>
            <a:r>
              <a:rPr lang="en-US" sz="4000" i="1" u="sng" dirty="0"/>
              <a:t>thither.</a:t>
            </a:r>
            <a:r>
              <a:rPr lang="en-US" sz="4000" i="1" dirty="0"/>
              <a:t>] </a:t>
            </a:r>
          </a:p>
          <a:p>
            <a:r>
              <a:rPr lang="en-US" sz="4000" b="1" dirty="0"/>
              <a:t>Thitherward</a:t>
            </a:r>
            <a:r>
              <a:rPr lang="en-US" sz="4000" dirty="0"/>
              <a:t> - In that direction </a:t>
            </a:r>
            <a:r>
              <a:rPr lang="en-US" sz="4000" i="1" dirty="0"/>
              <a:t>[He was seen </a:t>
            </a:r>
            <a:r>
              <a:rPr lang="en-US" sz="4000" i="1" u="sng" dirty="0"/>
              <a:t>thitherward.</a:t>
            </a:r>
            <a:r>
              <a:rPr lang="en-US" sz="4000" i="1" dirty="0"/>
              <a:t>] </a:t>
            </a:r>
          </a:p>
          <a:p>
            <a:r>
              <a:rPr lang="en-US" sz="4000" b="1" dirty="0"/>
              <a:t>Whither</a:t>
            </a:r>
            <a:r>
              <a:rPr lang="en-US" sz="4000" dirty="0"/>
              <a:t> - To which place/why, for which purpose </a:t>
            </a:r>
            <a:r>
              <a:rPr lang="en-US" sz="4000" i="1" dirty="0"/>
              <a:t>[</a:t>
            </a:r>
            <a:r>
              <a:rPr lang="en-US" sz="4000" i="1" u="sng" dirty="0"/>
              <a:t>Whither</a:t>
            </a:r>
            <a:r>
              <a:rPr lang="en-US" sz="4000" i="1" dirty="0"/>
              <a:t> </a:t>
            </a:r>
            <a:r>
              <a:rPr lang="en-US" sz="4000" i="1" dirty="0" err="1"/>
              <a:t>goest</a:t>
            </a:r>
            <a:r>
              <a:rPr lang="en-US" sz="4000" i="1" dirty="0"/>
              <a:t> thou?] [</a:t>
            </a:r>
            <a:r>
              <a:rPr lang="en-US" sz="4000" i="1" u="sng" dirty="0"/>
              <a:t>Whither</a:t>
            </a:r>
            <a:r>
              <a:rPr lang="en-US" sz="4000" i="1" dirty="0"/>
              <a:t> wouldst thou send for me?] </a:t>
            </a:r>
            <a:endParaRPr lang="en-US" sz="4800" i="1" dirty="0"/>
          </a:p>
          <a:p>
            <a:r>
              <a:rPr lang="en-US" sz="4000" b="1" dirty="0" err="1"/>
              <a:t>Somewhither</a:t>
            </a:r>
            <a:r>
              <a:rPr lang="en-US" sz="4000" dirty="0"/>
              <a:t> - Somewhere </a:t>
            </a:r>
            <a:r>
              <a:rPr lang="en-US" sz="4000" i="1" dirty="0"/>
              <a:t>[I go </a:t>
            </a:r>
            <a:r>
              <a:rPr lang="en-US" sz="4000" i="1" u="sng" dirty="0" err="1"/>
              <a:t>somewhither</a:t>
            </a:r>
            <a:r>
              <a:rPr lang="en-US" sz="4000" i="1" u="sng" dirty="0"/>
              <a:t>.</a:t>
            </a:r>
            <a:r>
              <a:rPr lang="en-US" sz="4000" i="1" dirty="0"/>
              <a:t>] </a:t>
            </a:r>
            <a:endParaRPr lang="en-US" sz="4800" i="1" dirty="0"/>
          </a:p>
          <a:p>
            <a:r>
              <a:rPr lang="en-US" sz="4000" b="1" dirty="0"/>
              <a:t>Begone</a:t>
            </a:r>
            <a:r>
              <a:rPr lang="en-US" sz="4000" dirty="0"/>
              <a:t> - Disappear, leave </a:t>
            </a:r>
            <a:r>
              <a:rPr lang="en-US" sz="4000" i="1" dirty="0"/>
              <a:t>[</a:t>
            </a:r>
            <a:r>
              <a:rPr lang="en-US" sz="4000" i="1" u="sng" dirty="0"/>
              <a:t>Begone,</a:t>
            </a:r>
            <a:r>
              <a:rPr lang="en-US" sz="4000" i="1" dirty="0"/>
              <a:t> villain!] </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0799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400" y="365125"/>
            <a:ext cx="6053222" cy="1325563"/>
          </a:xfrm>
          <a:solidFill>
            <a:schemeClr val="bg1">
              <a:alpha val="42000"/>
            </a:schemeClr>
          </a:solidFill>
        </p:spPr>
        <p:txBody>
          <a:bodyPr/>
          <a:lstStyle/>
          <a:p>
            <a:pPr algn="ctr"/>
            <a:r>
              <a:rPr lang="en-US" dirty="0" err="1">
                <a:effectLst>
                  <a:outerShdw blurRad="38100" dist="38100" dir="2700000" algn="tl">
                    <a:srgbClr val="000000">
                      <a:alpha val="43137"/>
                    </a:srgbClr>
                  </a:outerShdw>
                </a:effectLst>
                <a:latin typeface="Algerian" panose="04020705040A02060702" pitchFamily="82" charset="0"/>
              </a:rPr>
              <a:t>Sayest</a:t>
            </a:r>
            <a:r>
              <a:rPr lang="en-US" dirty="0">
                <a:effectLst>
                  <a:outerShdw blurRad="38100" dist="38100" dir="2700000" algn="tl">
                    <a:srgbClr val="000000">
                      <a:alpha val="43137"/>
                    </a:srgbClr>
                  </a:outerShdw>
                </a:effectLst>
                <a:latin typeface="Algerian" panose="04020705040A02060702" pitchFamily="82" charset="0"/>
              </a:rPr>
              <a:t> thou what?!</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1" y="1535502"/>
            <a:ext cx="5435600" cy="5322498"/>
          </a:xfrm>
          <a:solidFill>
            <a:schemeClr val="bg1">
              <a:alpha val="42000"/>
            </a:schemeClr>
          </a:solidFill>
        </p:spPr>
        <p:txBody>
          <a:bodyPr>
            <a:normAutofit/>
          </a:bodyPr>
          <a:lstStyle/>
          <a:p>
            <a:r>
              <a:rPr lang="en-US" dirty="0"/>
              <a:t>Conjugating verbs in Modern English is relatively easy, mainly because we changed two of the conjugations. </a:t>
            </a:r>
          </a:p>
          <a:p>
            <a:r>
              <a:rPr lang="en-US" dirty="0"/>
              <a:t>To conjugate in Elizabethan English,</a:t>
            </a:r>
          </a:p>
          <a:p>
            <a:r>
              <a:rPr lang="en-US" dirty="0"/>
              <a:t>2nd Person singular verb adds -</a:t>
            </a:r>
            <a:r>
              <a:rPr lang="en-US" dirty="0" err="1"/>
              <a:t>est</a:t>
            </a:r>
            <a:r>
              <a:rPr lang="en-US" dirty="0"/>
              <a:t>, (you give is thou </a:t>
            </a:r>
            <a:r>
              <a:rPr lang="en-US" dirty="0" err="1"/>
              <a:t>givest</a:t>
            </a:r>
            <a:r>
              <a:rPr lang="en-US" dirty="0"/>
              <a:t>)</a:t>
            </a:r>
          </a:p>
          <a:p>
            <a:r>
              <a:rPr lang="en-US" dirty="0"/>
              <a:t>3rd Person singular verb adds –eth (she gives is she giveth)</a:t>
            </a:r>
          </a:p>
        </p:txBody>
      </p:sp>
      <p:pic>
        <p:nvPicPr>
          <p:cNvPr id="8" name="Picture 7">
            <a:extLst>
              <a:ext uri="{FF2B5EF4-FFF2-40B4-BE49-F238E27FC236}">
                <a16:creationId xmlns:a16="http://schemas.microsoft.com/office/drawing/2014/main" id="{D92FF3EE-CB25-4EF6-8DD2-273C0B543A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14361" y="0"/>
            <a:ext cx="5377639" cy="6858000"/>
          </a:xfrm>
          <a:prstGeom prst="rect">
            <a:avLst/>
          </a:prstGeom>
        </p:spPr>
      </p:pic>
      <p:sp>
        <p:nvSpPr>
          <p:cNvPr id="9" name="TextBox 8">
            <a:extLst>
              <a:ext uri="{FF2B5EF4-FFF2-40B4-BE49-F238E27FC236}">
                <a16:creationId xmlns:a16="http://schemas.microsoft.com/office/drawing/2014/main" id="{895F68C8-4D96-4974-8723-B05E18456D3F}"/>
              </a:ext>
            </a:extLst>
          </p:cNvPr>
          <p:cNvSpPr txBox="1"/>
          <p:nvPr/>
        </p:nvSpPr>
        <p:spPr>
          <a:xfrm>
            <a:off x="3557180" y="7008000"/>
            <a:ext cx="5377639" cy="230832"/>
          </a:xfrm>
          <a:prstGeom prst="rect">
            <a:avLst/>
          </a:prstGeom>
          <a:noFill/>
        </p:spPr>
        <p:txBody>
          <a:bodyPr wrap="square" rtlCol="0">
            <a:spAutoFit/>
          </a:bodyPr>
          <a:lstStyle/>
          <a:p>
            <a:r>
              <a:rPr lang="en-US" sz="900">
                <a:hlinkClick r:id="rId3" tooltip="http://jinxiesworld.com/tag/programmers"/>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3632164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err="1">
                <a:effectLst>
                  <a:outerShdw blurRad="38100" dist="38100" dir="2700000" algn="tl">
                    <a:srgbClr val="000000">
                      <a:alpha val="43137"/>
                    </a:srgbClr>
                  </a:outerShdw>
                </a:effectLst>
                <a:latin typeface="Algerian" panose="04020705040A02060702" pitchFamily="82" charset="0"/>
              </a:rPr>
              <a:t>Sayest</a:t>
            </a:r>
            <a:r>
              <a:rPr lang="en-US" dirty="0">
                <a:effectLst>
                  <a:outerShdw blurRad="38100" dist="38100" dir="2700000" algn="tl">
                    <a:srgbClr val="000000">
                      <a:alpha val="43137"/>
                    </a:srgbClr>
                  </a:outerShdw>
                </a:effectLst>
                <a:latin typeface="Algerian" panose="04020705040A02060702" pitchFamily="82" charset="0"/>
              </a:rPr>
              <a:t> thou what?!</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5322498"/>
          </a:xfrm>
          <a:solidFill>
            <a:schemeClr val="bg1">
              <a:alpha val="42000"/>
            </a:schemeClr>
          </a:solidFill>
        </p:spPr>
        <p:txBody>
          <a:bodyPr>
            <a:normAutofit/>
          </a:bodyPr>
          <a:lstStyle/>
          <a:p>
            <a:r>
              <a:rPr lang="en-US" dirty="0"/>
              <a:t>Verb conjugation also follows a pattern. It’s just a little more complicated than English verb conjugation is now.  Let’s compare verb conjugations in Spanish, Modern English, and Elizabethan English.</a:t>
            </a:r>
          </a:p>
        </p:txBody>
      </p:sp>
      <p:pic>
        <p:nvPicPr>
          <p:cNvPr id="4" name="Picture 3">
            <a:extLst>
              <a:ext uri="{FF2B5EF4-FFF2-40B4-BE49-F238E27FC236}">
                <a16:creationId xmlns:a16="http://schemas.microsoft.com/office/drawing/2014/main" id="{28419F6C-3EE0-43C9-A806-D84F6A5BBC76}"/>
              </a:ext>
            </a:extLst>
          </p:cNvPr>
          <p:cNvPicPr/>
          <p:nvPr/>
        </p:nvPicPr>
        <p:blipFill>
          <a:blip r:embed="rId2">
            <a:extLst>
              <a:ext uri="{28A0092B-C50C-407E-A947-70E740481C1C}">
                <a14:useLocalDpi xmlns:a14="http://schemas.microsoft.com/office/drawing/2010/main" val="0"/>
              </a:ext>
            </a:extLst>
          </a:blip>
          <a:stretch>
            <a:fillRect/>
          </a:stretch>
        </p:blipFill>
        <p:spPr>
          <a:xfrm>
            <a:off x="0" y="2921449"/>
            <a:ext cx="12192000" cy="2401049"/>
          </a:xfrm>
          <a:prstGeom prst="rect">
            <a:avLst/>
          </a:prstGeom>
        </p:spPr>
      </p:pic>
    </p:spTree>
    <p:extLst>
      <p:ext uri="{BB962C8B-B14F-4D97-AF65-F5344CB8AC3E}">
        <p14:creationId xmlns:p14="http://schemas.microsoft.com/office/powerpoint/2010/main" val="3095088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ADAF-7EA0-4446-9077-85B7517F41F5}"/>
              </a:ext>
            </a:extLst>
          </p:cNvPr>
          <p:cNvSpPr>
            <a:spLocks noGrp="1"/>
          </p:cNvSpPr>
          <p:nvPr>
            <p:ph type="ctrTitle"/>
          </p:nvPr>
        </p:nvSpPr>
        <p:spPr/>
        <p:txBody>
          <a:bodyPr/>
          <a:lstStyle/>
          <a:p>
            <a:pPr algn="l"/>
            <a:r>
              <a:rPr lang="en-US" dirty="0"/>
              <a:t>Archaic Words</a:t>
            </a:r>
          </a:p>
        </p:txBody>
      </p:sp>
      <p:sp>
        <p:nvSpPr>
          <p:cNvPr id="11" name="Subtitle 10">
            <a:extLst>
              <a:ext uri="{FF2B5EF4-FFF2-40B4-BE49-F238E27FC236}">
                <a16:creationId xmlns:a16="http://schemas.microsoft.com/office/drawing/2014/main" id="{C001CEF4-A500-4223-BC66-35602D74FF74}"/>
              </a:ext>
            </a:extLst>
          </p:cNvPr>
          <p:cNvSpPr>
            <a:spLocks noGrp="1"/>
          </p:cNvSpPr>
          <p:nvPr>
            <p:ph type="subTitle" idx="1"/>
          </p:nvPr>
        </p:nvSpPr>
        <p:spPr/>
        <p:txBody>
          <a:bodyPr/>
          <a:lstStyle/>
          <a:p>
            <a:endParaRPr lang="en-US"/>
          </a:p>
        </p:txBody>
      </p:sp>
      <p:pic>
        <p:nvPicPr>
          <p:cNvPr id="10" name="Picture 9">
            <a:extLst>
              <a:ext uri="{FF2B5EF4-FFF2-40B4-BE49-F238E27FC236}">
                <a16:creationId xmlns:a16="http://schemas.microsoft.com/office/drawing/2014/main" id="{8DBB34AE-A89F-4627-A9CE-D7CDD10E803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63537" y="2087868"/>
            <a:ext cx="3011683" cy="4053864"/>
          </a:xfrm>
          <a:prstGeom prst="rect">
            <a:avLst/>
          </a:prstGeom>
        </p:spPr>
      </p:pic>
    </p:spTree>
    <p:extLst>
      <p:ext uri="{BB962C8B-B14F-4D97-AF65-F5344CB8AC3E}">
        <p14:creationId xmlns:p14="http://schemas.microsoft.com/office/powerpoint/2010/main" val="1744249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Archaic Words</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327804" y="1535502"/>
            <a:ext cx="11507638" cy="4957373"/>
          </a:xfrm>
          <a:solidFill>
            <a:schemeClr val="bg1">
              <a:alpha val="42000"/>
            </a:schemeClr>
          </a:solidFill>
        </p:spPr>
        <p:txBody>
          <a:bodyPr>
            <a:normAutofit fontScale="92500" lnSpcReduction="10000"/>
          </a:bodyPr>
          <a:lstStyle/>
          <a:p>
            <a:r>
              <a:rPr lang="en-US" dirty="0"/>
              <a:t>Most of us run into problems when we come across </a:t>
            </a:r>
            <a:r>
              <a:rPr lang="en-US" b="1" dirty="0"/>
              <a:t>archaic words </a:t>
            </a:r>
            <a:r>
              <a:rPr lang="en-US" dirty="0"/>
              <a:t>that are no longer used in Modern English. </a:t>
            </a:r>
          </a:p>
          <a:p>
            <a:r>
              <a:rPr lang="en-US" dirty="0"/>
              <a:t> Or worse, when we run across words that are still used today but have much different meanings than when Shakespeare used (or invented!) the words.  </a:t>
            </a:r>
          </a:p>
          <a:p>
            <a:r>
              <a:rPr lang="en-US" dirty="0"/>
              <a:t> This is particularly troublesome, because we think we know what the word means, but the line still doesn't make sense.</a:t>
            </a:r>
          </a:p>
          <a:p>
            <a:r>
              <a:rPr lang="en-US" dirty="0"/>
              <a:t>Although it is frustrating when we come across these unknown words, it is not surprising. </a:t>
            </a:r>
          </a:p>
          <a:p>
            <a:r>
              <a:rPr lang="en-US" dirty="0"/>
              <a:t> Shakespeare's vocabulary included 30,000 words.  Today our vocabularies only run between 6,000 and 15,000 words! </a:t>
            </a:r>
          </a:p>
          <a:p>
            <a:r>
              <a:rPr lang="en-US" dirty="0"/>
              <a:t> Because Shakespeare loved to play with words, he also created new words that we still use today.</a:t>
            </a:r>
          </a:p>
        </p:txBody>
      </p:sp>
    </p:spTree>
    <p:extLst>
      <p:ext uri="{BB962C8B-B14F-4D97-AF65-F5344CB8AC3E}">
        <p14:creationId xmlns:p14="http://schemas.microsoft.com/office/powerpoint/2010/main" val="3032977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Shakespeare’s Vocabulary</a:t>
            </a:r>
          </a:p>
        </p:txBody>
      </p:sp>
      <p:graphicFrame>
        <p:nvGraphicFramePr>
          <p:cNvPr id="4" name="Content Placeholder 3">
            <a:extLst>
              <a:ext uri="{FF2B5EF4-FFF2-40B4-BE49-F238E27FC236}">
                <a16:creationId xmlns:a16="http://schemas.microsoft.com/office/drawing/2014/main" id="{FFB4FAE7-784D-4848-B49B-6F47F68C2CF2}"/>
              </a:ext>
            </a:extLst>
          </p:cNvPr>
          <p:cNvGraphicFramePr>
            <a:graphicFrameLocks noGrp="1"/>
          </p:cNvGraphicFramePr>
          <p:nvPr>
            <p:ph idx="1"/>
            <p:extLst>
              <p:ext uri="{D42A27DB-BD31-4B8C-83A1-F6EECF244321}">
                <p14:modId xmlns:p14="http://schemas.microsoft.com/office/powerpoint/2010/main" val="3777147504"/>
              </p:ext>
            </p:extLst>
          </p:nvPr>
        </p:nvGraphicFramePr>
        <p:xfrm>
          <a:off x="0" y="0"/>
          <a:ext cx="12192000" cy="6857998"/>
        </p:xfrm>
        <a:graphic>
          <a:graphicData uri="http://schemas.openxmlformats.org/drawingml/2006/table">
            <a:tbl>
              <a:tblPr firstRow="1" bandRow="1">
                <a:tableStyleId>{7DF18680-E054-41AD-8BC1-D1AEF772440D}</a:tableStyleId>
              </a:tblPr>
              <a:tblGrid>
                <a:gridCol w="4781863">
                  <a:extLst>
                    <a:ext uri="{9D8B030D-6E8A-4147-A177-3AD203B41FA5}">
                      <a16:colId xmlns:a16="http://schemas.microsoft.com/office/drawing/2014/main" val="3980649322"/>
                    </a:ext>
                  </a:extLst>
                </a:gridCol>
                <a:gridCol w="7410137">
                  <a:extLst>
                    <a:ext uri="{9D8B030D-6E8A-4147-A177-3AD203B41FA5}">
                      <a16:colId xmlns:a16="http://schemas.microsoft.com/office/drawing/2014/main" val="2602827727"/>
                    </a:ext>
                  </a:extLst>
                </a:gridCol>
              </a:tblGrid>
              <a:tr h="596485">
                <a:tc>
                  <a:txBody>
                    <a:bodyPr/>
                    <a:lstStyle/>
                    <a:p>
                      <a:r>
                        <a:rPr lang="en-US" sz="3200" dirty="0"/>
                        <a:t>Words we use today</a:t>
                      </a:r>
                    </a:p>
                  </a:txBody>
                  <a:tcPr/>
                </a:tc>
                <a:tc>
                  <a:txBody>
                    <a:bodyPr/>
                    <a:lstStyle/>
                    <a:p>
                      <a:r>
                        <a:rPr lang="en-US" sz="3200" dirty="0"/>
                        <a:t>Words no longer used</a:t>
                      </a:r>
                    </a:p>
                  </a:txBody>
                  <a:tcPr/>
                </a:tc>
                <a:extLst>
                  <a:ext uri="{0D108BD9-81ED-4DB2-BD59-A6C34878D82A}">
                    <a16:rowId xmlns:a16="http://schemas.microsoft.com/office/drawing/2014/main" val="2876494258"/>
                  </a:ext>
                </a:extLst>
              </a:tr>
              <a:tr h="596485">
                <a:tc>
                  <a:txBody>
                    <a:bodyPr/>
                    <a:lstStyle/>
                    <a:p>
                      <a:r>
                        <a:rPr lang="en-US" sz="3200" dirty="0"/>
                        <a:t>Bandit</a:t>
                      </a:r>
                    </a:p>
                  </a:txBody>
                  <a:tcPr/>
                </a:tc>
                <a:tc>
                  <a:txBody>
                    <a:bodyPr/>
                    <a:lstStyle/>
                    <a:p>
                      <a:r>
                        <a:rPr lang="en-US" sz="3200" dirty="0"/>
                        <a:t>Aye- always</a:t>
                      </a:r>
                    </a:p>
                  </a:txBody>
                  <a:tcPr/>
                </a:tc>
                <a:extLst>
                  <a:ext uri="{0D108BD9-81ED-4DB2-BD59-A6C34878D82A}">
                    <a16:rowId xmlns:a16="http://schemas.microsoft.com/office/drawing/2014/main" val="3450528899"/>
                  </a:ext>
                </a:extLst>
              </a:tr>
              <a:tr h="596485">
                <a:tc>
                  <a:txBody>
                    <a:bodyPr/>
                    <a:lstStyle/>
                    <a:p>
                      <a:r>
                        <a:rPr lang="en-US" sz="3200" dirty="0"/>
                        <a:t>Bump</a:t>
                      </a:r>
                    </a:p>
                  </a:txBody>
                  <a:tcPr/>
                </a:tc>
                <a:tc>
                  <a:txBody>
                    <a:bodyPr/>
                    <a:lstStyle/>
                    <a:p>
                      <a:r>
                        <a:rPr lang="en-US" sz="3200" dirty="0" err="1"/>
                        <a:t>Colours</a:t>
                      </a:r>
                      <a:r>
                        <a:rPr lang="en-US" sz="3200" dirty="0"/>
                        <a:t>- battle flags</a:t>
                      </a:r>
                    </a:p>
                  </a:txBody>
                  <a:tcPr/>
                </a:tc>
                <a:extLst>
                  <a:ext uri="{0D108BD9-81ED-4DB2-BD59-A6C34878D82A}">
                    <a16:rowId xmlns:a16="http://schemas.microsoft.com/office/drawing/2014/main" val="3918498760"/>
                  </a:ext>
                </a:extLst>
              </a:tr>
              <a:tr h="596485">
                <a:tc>
                  <a:txBody>
                    <a:bodyPr/>
                    <a:lstStyle/>
                    <a:p>
                      <a:r>
                        <a:rPr lang="en-US" sz="3200" dirty="0"/>
                        <a:t>Majestic</a:t>
                      </a:r>
                    </a:p>
                  </a:txBody>
                  <a:tcPr/>
                </a:tc>
                <a:tc>
                  <a:txBody>
                    <a:bodyPr/>
                    <a:lstStyle/>
                    <a:p>
                      <a:r>
                        <a:rPr lang="en-US" sz="3200" dirty="0"/>
                        <a:t>Hap-chance</a:t>
                      </a:r>
                    </a:p>
                  </a:txBody>
                  <a:tcPr/>
                </a:tc>
                <a:extLst>
                  <a:ext uri="{0D108BD9-81ED-4DB2-BD59-A6C34878D82A}">
                    <a16:rowId xmlns:a16="http://schemas.microsoft.com/office/drawing/2014/main" val="3365723488"/>
                  </a:ext>
                </a:extLst>
              </a:tr>
              <a:tr h="596485">
                <a:tc>
                  <a:txBody>
                    <a:bodyPr/>
                    <a:lstStyle/>
                    <a:p>
                      <a:r>
                        <a:rPr lang="en-US" sz="3200" dirty="0"/>
                        <a:t>gossip</a:t>
                      </a:r>
                    </a:p>
                  </a:txBody>
                  <a:tcPr/>
                </a:tc>
                <a:tc>
                  <a:txBody>
                    <a:bodyPr/>
                    <a:lstStyle/>
                    <a:p>
                      <a:r>
                        <a:rPr lang="en-US" sz="3200" dirty="0"/>
                        <a:t>Morrow-morning</a:t>
                      </a:r>
                    </a:p>
                  </a:txBody>
                  <a:tcPr/>
                </a:tc>
                <a:extLst>
                  <a:ext uri="{0D108BD9-81ED-4DB2-BD59-A6C34878D82A}">
                    <a16:rowId xmlns:a16="http://schemas.microsoft.com/office/drawing/2014/main" val="3896443337"/>
                  </a:ext>
                </a:extLst>
              </a:tr>
              <a:tr h="596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swag</a:t>
                      </a:r>
                    </a:p>
                  </a:txBody>
                  <a:tcPr/>
                </a:tc>
                <a:tc>
                  <a:txBody>
                    <a:bodyPr/>
                    <a:lstStyle/>
                    <a:p>
                      <a:r>
                        <a:rPr lang="en-US" sz="3200" dirty="0" err="1"/>
                        <a:t>Sith</a:t>
                      </a:r>
                      <a:r>
                        <a:rPr lang="en-US" sz="3200" dirty="0"/>
                        <a:t>- since</a:t>
                      </a:r>
                    </a:p>
                  </a:txBody>
                  <a:tcPr/>
                </a:tc>
                <a:extLst>
                  <a:ext uri="{0D108BD9-81ED-4DB2-BD59-A6C34878D82A}">
                    <a16:rowId xmlns:a16="http://schemas.microsoft.com/office/drawing/2014/main" val="3341510146"/>
                  </a:ext>
                </a:extLst>
              </a:tr>
              <a:tr h="596485">
                <a:tc>
                  <a:txBody>
                    <a:bodyPr/>
                    <a:lstStyle/>
                    <a:p>
                      <a:r>
                        <a:rPr lang="en-US" sz="3200" dirty="0"/>
                        <a:t>monumental</a:t>
                      </a:r>
                    </a:p>
                  </a:txBody>
                  <a:tcPr/>
                </a:tc>
                <a:tc>
                  <a:txBody>
                    <a:bodyPr/>
                    <a:lstStyle/>
                    <a:p>
                      <a:r>
                        <a:rPr lang="en-US" sz="3200" dirty="0"/>
                        <a:t>Swain-a young man/lover</a:t>
                      </a:r>
                    </a:p>
                  </a:txBody>
                  <a:tcPr/>
                </a:tc>
                <a:extLst>
                  <a:ext uri="{0D108BD9-81ED-4DB2-BD59-A6C34878D82A}">
                    <a16:rowId xmlns:a16="http://schemas.microsoft.com/office/drawing/2014/main" val="930456223"/>
                  </a:ext>
                </a:extLst>
              </a:tr>
              <a:tr h="596485">
                <a:tc>
                  <a:txBody>
                    <a:bodyPr/>
                    <a:lstStyle/>
                    <a:p>
                      <a:r>
                        <a:rPr lang="en-US" sz="3200" dirty="0"/>
                        <a:t>courtship</a:t>
                      </a:r>
                    </a:p>
                  </a:txBody>
                  <a:tcPr/>
                </a:tc>
                <a:tc>
                  <a:txBody>
                    <a:bodyPr/>
                    <a:lstStyle/>
                    <a:p>
                      <a:r>
                        <a:rPr lang="en-US" sz="3200" dirty="0"/>
                        <a:t>Wot- know</a:t>
                      </a:r>
                    </a:p>
                  </a:txBody>
                  <a:tcPr/>
                </a:tc>
                <a:extLst>
                  <a:ext uri="{0D108BD9-81ED-4DB2-BD59-A6C34878D82A}">
                    <a16:rowId xmlns:a16="http://schemas.microsoft.com/office/drawing/2014/main" val="1426911475"/>
                  </a:ext>
                </a:extLst>
              </a:tr>
              <a:tr h="596485">
                <a:tc>
                  <a:txBody>
                    <a:bodyPr/>
                    <a:lstStyle/>
                    <a:p>
                      <a:r>
                        <a:rPr lang="en-US" sz="3200" dirty="0"/>
                        <a:t>Cold-blooded</a:t>
                      </a:r>
                    </a:p>
                  </a:txBody>
                  <a:tcPr/>
                </a:tc>
                <a:tc>
                  <a:txBody>
                    <a:bodyPr/>
                    <a:lstStyle/>
                    <a:p>
                      <a:r>
                        <a:rPr lang="en-US" sz="3200" dirty="0"/>
                        <a:t>Withal-as well</a:t>
                      </a:r>
                    </a:p>
                  </a:txBody>
                  <a:tcPr/>
                </a:tc>
                <a:extLst>
                  <a:ext uri="{0D108BD9-81ED-4DB2-BD59-A6C34878D82A}">
                    <a16:rowId xmlns:a16="http://schemas.microsoft.com/office/drawing/2014/main" val="4095624273"/>
                  </a:ext>
                </a:extLst>
              </a:tr>
              <a:tr h="596485">
                <a:tc>
                  <a:txBody>
                    <a:bodyPr/>
                    <a:lstStyle/>
                    <a:p>
                      <a:r>
                        <a:rPr lang="en-US" sz="3200" dirty="0"/>
                        <a:t>Elbow</a:t>
                      </a:r>
                    </a:p>
                  </a:txBody>
                  <a:tcPr/>
                </a:tc>
                <a:tc>
                  <a:txBody>
                    <a:bodyPr/>
                    <a:lstStyle/>
                    <a:p>
                      <a:r>
                        <a:rPr lang="en-US" sz="3200" dirty="0"/>
                        <a:t>Slugabed- someone who sleeps in</a:t>
                      </a:r>
                    </a:p>
                  </a:txBody>
                  <a:tcPr/>
                </a:tc>
                <a:extLst>
                  <a:ext uri="{0D108BD9-81ED-4DB2-BD59-A6C34878D82A}">
                    <a16:rowId xmlns:a16="http://schemas.microsoft.com/office/drawing/2014/main" val="414582810"/>
                  </a:ext>
                </a:extLst>
              </a:tr>
              <a:tr h="893148">
                <a:tc>
                  <a:txBody>
                    <a:bodyPr/>
                    <a:lstStyle/>
                    <a:p>
                      <a:r>
                        <a:rPr lang="en-US" sz="3200" dirty="0"/>
                        <a:t>worthless</a:t>
                      </a:r>
                    </a:p>
                  </a:txBody>
                  <a:tcPr/>
                </a:tc>
                <a:tc>
                  <a:txBody>
                    <a:bodyPr/>
                    <a:lstStyle/>
                    <a:p>
                      <a:r>
                        <a:rPr lang="en-US" sz="3200" dirty="0"/>
                        <a:t>Ye- you (all)</a:t>
                      </a:r>
                    </a:p>
                  </a:txBody>
                  <a:tcPr/>
                </a:tc>
                <a:extLst>
                  <a:ext uri="{0D108BD9-81ED-4DB2-BD59-A6C34878D82A}">
                    <a16:rowId xmlns:a16="http://schemas.microsoft.com/office/drawing/2014/main" val="1598155974"/>
                  </a:ext>
                </a:extLst>
              </a:tr>
            </a:tbl>
          </a:graphicData>
        </a:graphic>
      </p:graphicFrame>
    </p:spTree>
    <p:extLst>
      <p:ext uri="{BB962C8B-B14F-4D97-AF65-F5344CB8AC3E}">
        <p14:creationId xmlns:p14="http://schemas.microsoft.com/office/powerpoint/2010/main" val="2914768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4367463" y="365125"/>
            <a:ext cx="7214937"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Shakespeare’s Language</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2798848" y="1975908"/>
            <a:ext cx="8956005" cy="4641461"/>
          </a:xfrm>
          <a:solidFill>
            <a:schemeClr val="bg1">
              <a:alpha val="42000"/>
            </a:schemeClr>
          </a:solidFill>
        </p:spPr>
        <p:txBody>
          <a:bodyPr>
            <a:normAutofit fontScale="92500" lnSpcReduction="10000"/>
          </a:bodyPr>
          <a:lstStyle/>
          <a:p>
            <a:r>
              <a:rPr lang="en-US" sz="4000" dirty="0">
                <a:effectLst>
                  <a:outerShdw blurRad="38100" dist="38100" dir="2700000" algn="tl">
                    <a:srgbClr val="000000">
                      <a:alpha val="43137"/>
                    </a:srgbClr>
                  </a:outerShdw>
                </a:effectLst>
              </a:rPr>
              <a:t>Again, 3 things to unlock Shakespeare:</a:t>
            </a:r>
          </a:p>
          <a:p>
            <a:r>
              <a:rPr lang="en-US" sz="4000" dirty="0">
                <a:effectLst>
                  <a:outerShdw blurRad="38100" dist="38100" dir="2700000" algn="tl">
                    <a:srgbClr val="000000">
                      <a:alpha val="43137"/>
                    </a:srgbClr>
                  </a:outerShdw>
                </a:effectLst>
              </a:rPr>
              <a:t>Language, Vocabulary, and Meter.</a:t>
            </a:r>
          </a:p>
          <a:p>
            <a:r>
              <a:rPr lang="en-US" sz="4000" dirty="0">
                <a:effectLst>
                  <a:outerShdw blurRad="38100" dist="38100" dir="2700000" algn="tl">
                    <a:srgbClr val="000000">
                      <a:alpha val="43137"/>
                    </a:srgbClr>
                  </a:outerShdw>
                </a:effectLst>
              </a:rPr>
              <a:t>Language= standard and nonstandard syntax</a:t>
            </a:r>
          </a:p>
          <a:p>
            <a:r>
              <a:rPr lang="en-US" sz="4000" dirty="0">
                <a:effectLst>
                  <a:outerShdw blurRad="38100" dist="38100" dir="2700000" algn="tl">
                    <a:srgbClr val="000000">
                      <a:alpha val="43137"/>
                    </a:srgbClr>
                  </a:outerShdw>
                </a:effectLst>
              </a:rPr>
              <a:t>What makes Shakespeare’s language confusing:</a:t>
            </a:r>
          </a:p>
          <a:p>
            <a:pPr lvl="1"/>
            <a:r>
              <a:rPr lang="en-US" sz="3600" dirty="0">
                <a:effectLst>
                  <a:outerShdw blurRad="38100" dist="38100" dir="2700000" algn="tl">
                    <a:srgbClr val="000000">
                      <a:alpha val="43137"/>
                    </a:srgbClr>
                  </a:outerShdw>
                </a:effectLst>
              </a:rPr>
              <a:t>Using non standard syntax (Confusing this is not.)</a:t>
            </a:r>
          </a:p>
          <a:p>
            <a:pPr lvl="1"/>
            <a:r>
              <a:rPr lang="en-US" sz="3600" dirty="0">
                <a:effectLst>
                  <a:outerShdw blurRad="38100" dist="38100" dir="2700000" algn="tl">
                    <a:srgbClr val="000000">
                      <a:alpha val="43137"/>
                    </a:srgbClr>
                  </a:outerShdw>
                </a:effectLst>
              </a:rPr>
              <a:t>Splitting verbs ( I will surely like my new coat.)</a:t>
            </a:r>
          </a:p>
          <a:p>
            <a:pPr lvl="1"/>
            <a:r>
              <a:rPr lang="en-US" sz="3600" dirty="0">
                <a:effectLst>
                  <a:outerShdw blurRad="38100" dist="38100" dir="2700000" algn="tl">
                    <a:srgbClr val="000000">
                      <a:alpha val="43137"/>
                    </a:srgbClr>
                  </a:outerShdw>
                </a:effectLst>
              </a:rPr>
              <a:t>“misplacing” phrases (to the store, I will go.)</a:t>
            </a:r>
          </a:p>
          <a:p>
            <a:pPr lvl="1"/>
            <a:endParaRPr lang="en-US" sz="3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BFE79BAD-6117-45DF-B522-68DC8FA6A68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88129"/>
            <a:ext cx="4271211" cy="6529240"/>
          </a:xfrm>
          <a:prstGeom prst="rect">
            <a:avLst/>
          </a:prstGeom>
        </p:spPr>
      </p:pic>
    </p:spTree>
    <p:extLst>
      <p:ext uri="{BB962C8B-B14F-4D97-AF65-F5344CB8AC3E}">
        <p14:creationId xmlns:p14="http://schemas.microsoft.com/office/powerpoint/2010/main" val="2851776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Archaic meaning</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fontScale="92500"/>
          </a:bodyPr>
          <a:lstStyle/>
          <a:p>
            <a:r>
              <a:rPr lang="en-US" sz="3600" dirty="0">
                <a:effectLst>
                  <a:outerShdw blurRad="38100" dist="38100" dir="2700000" algn="tl">
                    <a:srgbClr val="000000">
                      <a:alpha val="43137"/>
                    </a:srgbClr>
                  </a:outerShdw>
                </a:effectLst>
              </a:rPr>
              <a:t>Some of Shakespeare’s words had meanings that no longer exist today.</a:t>
            </a:r>
          </a:p>
          <a:p>
            <a:r>
              <a:rPr lang="en-US" sz="3600" dirty="0">
                <a:effectLst>
                  <a:outerShdw blurRad="38100" dist="38100" dir="2700000" algn="tl">
                    <a:srgbClr val="000000">
                      <a:alpha val="43137"/>
                    </a:srgbClr>
                  </a:outerShdw>
                </a:effectLst>
              </a:rPr>
              <a:t> that is, we might still use the word, but not in the same context!</a:t>
            </a:r>
          </a:p>
          <a:p>
            <a:r>
              <a:rPr lang="en-US" sz="3600" dirty="0">
                <a:effectLst>
                  <a:outerShdw blurRad="38100" dist="38100" dir="2700000" algn="tl">
                    <a:srgbClr val="000000">
                      <a:alpha val="43137"/>
                    </a:srgbClr>
                  </a:outerShdw>
                </a:effectLst>
              </a:rPr>
              <a:t>Meaning changes over time depending on usage. </a:t>
            </a:r>
          </a:p>
          <a:p>
            <a:r>
              <a:rPr lang="en-US" sz="3600" dirty="0">
                <a:effectLst>
                  <a:outerShdw blurRad="38100" dist="38100" dir="2700000" algn="tl">
                    <a:srgbClr val="000000">
                      <a:alpha val="43137"/>
                    </a:srgbClr>
                  </a:outerShdw>
                </a:effectLst>
              </a:rPr>
              <a:t>For example: Dab. We use it as a verb meaning a particular kind of gesture (He dabbed after scoring a touchdown); however, the word means a spot or splatter or small portion of something (He dabbed the paint onto the canvas).</a:t>
            </a:r>
          </a:p>
          <a:p>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9884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Archaic meaning</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a:bodyPr>
          <a:lstStyle/>
          <a:p>
            <a:r>
              <a:rPr lang="en-US" sz="3600" dirty="0">
                <a:effectLst>
                  <a:outerShdw blurRad="38100" dist="38100" dir="2700000" algn="tl">
                    <a:srgbClr val="000000">
                      <a:alpha val="43137"/>
                    </a:srgbClr>
                  </a:outerShdw>
                </a:effectLst>
              </a:rPr>
              <a:t>Bedroom- </a:t>
            </a:r>
            <a:r>
              <a:rPr lang="en-US" sz="3600" dirty="0"/>
              <a:t>Although your bedroom might be the room you have your bed in, Shakespeare’s was literally the room you have in bed between people.</a:t>
            </a:r>
          </a:p>
          <a:p>
            <a:r>
              <a:rPr lang="en-US" sz="3600" dirty="0">
                <a:effectLst>
                  <a:outerShdw blurRad="38100" dist="38100" dir="2700000" algn="tl">
                    <a:srgbClr val="000000">
                      <a:alpha val="43137"/>
                    </a:srgbClr>
                  </a:outerShdw>
                </a:effectLst>
              </a:rPr>
              <a:t> “Then by your side no bed-room me deny,” he states, “For lying so, Hermia, I do not lie.”</a:t>
            </a:r>
          </a:p>
          <a:p>
            <a:r>
              <a:rPr lang="en-US" sz="3600" dirty="0">
                <a:effectLst>
                  <a:outerShdw blurRad="38100" dist="38100" dir="2700000" algn="tl">
                    <a:srgbClr val="000000">
                      <a:alpha val="43137"/>
                    </a:srgbClr>
                  </a:outerShdw>
                </a:effectLst>
              </a:rPr>
              <a:t>Moonshine- Yes, we know this as alcohol, but Shakespeare meant it in the same way as sunshine- the light produced from the moon. </a:t>
            </a:r>
          </a:p>
        </p:txBody>
      </p:sp>
    </p:spTree>
    <p:extLst>
      <p:ext uri="{BB962C8B-B14F-4D97-AF65-F5344CB8AC3E}">
        <p14:creationId xmlns:p14="http://schemas.microsoft.com/office/powerpoint/2010/main" val="1377669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Archaic meaning</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fontScale="92500" lnSpcReduction="20000"/>
          </a:bodyPr>
          <a:lstStyle/>
          <a:p>
            <a:r>
              <a:rPr lang="en-US" sz="3600" dirty="0">
                <a:effectLst>
                  <a:outerShdw blurRad="38100" dist="38100" dir="2700000" algn="tl">
                    <a:srgbClr val="000000">
                      <a:alpha val="43137"/>
                    </a:srgbClr>
                  </a:outerShdw>
                </a:effectLst>
              </a:rPr>
              <a:t>Housekeeper- We mean someone who keeps the house in order, but Shakespeare in Macbeth means someone who keeps up with the house or in this case, watches and guards it.</a:t>
            </a:r>
          </a:p>
          <a:p>
            <a:r>
              <a:rPr lang="en-US" sz="3600" dirty="0">
                <a:effectLst>
                  <a:outerShdw blurRad="38100" dist="38100" dir="2700000" algn="tl">
                    <a:srgbClr val="000000">
                      <a:alpha val="43137"/>
                    </a:srgbClr>
                  </a:outerShdw>
                </a:effectLst>
              </a:rPr>
              <a:t>Anatomy- In Romeo and Juliet, the word is referring to a dead body. HOWEVER, in The Comedy of Errors, he uses to refer to a person who is emaciated, or super skinny. Either way, we use it today to describe the structure of the body</a:t>
            </a:r>
          </a:p>
          <a:p>
            <a:r>
              <a:rPr lang="en-US" sz="3600" dirty="0">
                <a:effectLst>
                  <a:outerShdw blurRad="38100" dist="38100" dir="2700000" algn="tl">
                    <a:srgbClr val="000000">
                      <a:alpha val="43137"/>
                    </a:srgbClr>
                  </a:outerShdw>
                </a:effectLst>
              </a:rPr>
              <a:t>Proficient- We use this word as an adjective, but Shakespeare used it as a noun, meaning an extremely skilled person. </a:t>
            </a:r>
          </a:p>
          <a:p>
            <a:r>
              <a:rPr lang="en-US" dirty="0"/>
              <a:t>“I am so good a proficient in one quarter of an hour that I can drink with any tinker in his own language.” </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8741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rPr>
              <a:t>REMEMBER-</a:t>
            </a:r>
            <a:endParaRPr lang="en-US"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fontScale="92500" lnSpcReduction="10000"/>
          </a:bodyPr>
          <a:lstStyle/>
          <a:p>
            <a:r>
              <a:rPr lang="en-US" sz="3600" dirty="0">
                <a:effectLst>
                  <a:outerShdw blurRad="38100" dist="38100" dir="2700000" algn="tl">
                    <a:srgbClr val="000000">
                      <a:alpha val="43137"/>
                    </a:srgbClr>
                  </a:outerShdw>
                </a:effectLst>
              </a:rPr>
              <a:t>I won’t expect you know these kinds of words.</a:t>
            </a:r>
          </a:p>
          <a:p>
            <a:r>
              <a:rPr lang="en-US" sz="3600" dirty="0">
                <a:effectLst>
                  <a:outerShdw blurRad="38100" dist="38100" dir="2700000" algn="tl">
                    <a:srgbClr val="000000">
                      <a:alpha val="43137"/>
                    </a:srgbClr>
                  </a:outerShdw>
                </a:effectLst>
              </a:rPr>
              <a:t> There will ALWAYS be a glossary on quizzes/tests that ask you to translate with archaic word or archaic meaning. </a:t>
            </a:r>
          </a:p>
          <a:p>
            <a:r>
              <a:rPr lang="en-US" sz="3600" dirty="0">
                <a:effectLst>
                  <a:outerShdw blurRad="38100" dist="38100" dir="2700000" algn="tl">
                    <a:srgbClr val="000000">
                      <a:alpha val="43137"/>
                    </a:srgbClr>
                  </a:outerShdw>
                </a:effectLst>
              </a:rPr>
              <a:t>My hope is that you will “get used to” seeing thou and thee that you won’t have to go back to your </a:t>
            </a:r>
            <a:r>
              <a:rPr lang="en-US" sz="3600" i="1" dirty="0">
                <a:effectLst>
                  <a:outerShdw blurRad="38100" dist="38100" dir="2700000" algn="tl">
                    <a:srgbClr val="000000">
                      <a:alpha val="43137"/>
                    </a:srgbClr>
                  </a:outerShdw>
                </a:effectLst>
              </a:rPr>
              <a:t>handbook</a:t>
            </a:r>
            <a:r>
              <a:rPr lang="en-US" sz="3600" dirty="0">
                <a:effectLst>
                  <a:outerShdw blurRad="38100" dist="38100" dir="2700000" algn="tl">
                    <a:srgbClr val="000000">
                      <a:alpha val="43137"/>
                    </a:srgbClr>
                  </a:outerShdw>
                </a:effectLst>
              </a:rPr>
              <a:t> every time. </a:t>
            </a:r>
          </a:p>
          <a:p>
            <a:r>
              <a:rPr lang="en-US" sz="3600" dirty="0">
                <a:effectLst>
                  <a:outerShdw blurRad="38100" dist="38100" dir="2700000" algn="tl">
                    <a:srgbClr val="000000">
                      <a:alpha val="43137"/>
                    </a:srgbClr>
                  </a:outerShdw>
                </a:effectLst>
              </a:rPr>
              <a:t>However, use today’s notes and handouts as much as you need to assist you. </a:t>
            </a:r>
          </a:p>
          <a:p>
            <a:r>
              <a:rPr lang="en-US" sz="3600" dirty="0">
                <a:effectLst>
                  <a:outerShdw blurRad="38100" dist="38100" dir="2700000" algn="tl">
                    <a:srgbClr val="000000">
                      <a:alpha val="43137"/>
                    </a:srgbClr>
                  </a:outerShdw>
                </a:effectLst>
              </a:rPr>
              <a:t>Need more help? Check out my website under Unit 3, Resources for Shakespeare</a:t>
            </a:r>
          </a:p>
          <a:p>
            <a:pPr marL="0" indent="0">
              <a:buNone/>
            </a:pP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4319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Assignment:</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a:bodyPr>
          <a:lstStyle/>
          <a:p>
            <a:r>
              <a:rPr lang="en-US" sz="3600" dirty="0">
                <a:effectLst>
                  <a:outerShdw blurRad="38100" dist="38100" dir="2700000" algn="tl">
                    <a:srgbClr val="000000">
                      <a:alpha val="43137"/>
                    </a:srgbClr>
                  </a:outerShdw>
                </a:effectLst>
              </a:rPr>
              <a:t>Use the glossary on the next to last page to translate Elizabethan English into Modern English</a:t>
            </a:r>
          </a:p>
          <a:p>
            <a:r>
              <a:rPr lang="en-US" sz="3600" dirty="0">
                <a:effectLst>
                  <a:outerShdw blurRad="38100" dist="38100" dir="2700000" algn="tl">
                    <a:srgbClr val="000000">
                      <a:alpha val="43137"/>
                    </a:srgbClr>
                  </a:outerShdw>
                </a:effectLst>
              </a:rPr>
              <a:t>Then translate the Modern English into Elizabethan English. </a:t>
            </a:r>
          </a:p>
          <a:p>
            <a:r>
              <a:rPr lang="en-US" sz="3600" dirty="0">
                <a:effectLst>
                  <a:outerShdw blurRad="38100" dist="38100" dir="2700000" algn="tl">
                    <a:srgbClr val="000000">
                      <a:alpha val="43137"/>
                    </a:srgbClr>
                  </a:outerShdw>
                </a:effectLst>
              </a:rPr>
              <a:t>Have fun!</a:t>
            </a:r>
          </a:p>
          <a:p>
            <a:pPr marL="0" indent="0">
              <a:buNone/>
            </a:pP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4824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930F20-507F-4E7B-99F5-DB3EB9CE22B8}"/>
              </a:ext>
            </a:extLst>
          </p:cNvPr>
          <p:cNvSpPr>
            <a:spLocks noGrp="1"/>
          </p:cNvSpPr>
          <p:nvPr>
            <p:ph idx="1"/>
          </p:nvPr>
        </p:nvSpPr>
        <p:spPr>
          <a:xfrm>
            <a:off x="396815" y="414068"/>
            <a:ext cx="10956985" cy="5762895"/>
          </a:xfrm>
          <a:solidFill>
            <a:schemeClr val="bg1">
              <a:alpha val="62000"/>
            </a:schemeClr>
          </a:solidFill>
        </p:spPr>
        <p:txBody>
          <a:bodyPr numCol="1">
            <a:normAutofit lnSpcReduction="10000"/>
          </a:bodyPr>
          <a:lstStyle/>
          <a:p>
            <a:r>
              <a:rPr lang="en-US" sz="3600" dirty="0"/>
              <a:t>Extra words that got cut-off in the packet:</a:t>
            </a:r>
          </a:p>
          <a:p>
            <a:r>
              <a:rPr lang="en-US" sz="3600" dirty="0"/>
              <a:t>Post-Haste- with great speed or immediacy.</a:t>
            </a:r>
          </a:p>
          <a:p>
            <a:r>
              <a:rPr lang="en-US" sz="3600" dirty="0"/>
              <a:t>Yon=yonder= at some distance in the direction indicated (over there)</a:t>
            </a:r>
          </a:p>
          <a:p>
            <a:r>
              <a:rPr lang="en-US" sz="3600" dirty="0"/>
              <a:t>Wench- a young girl, child, or servant. Over time the word came to mean </a:t>
            </a:r>
            <a:r>
              <a:rPr lang="en-US" sz="3600" u="sng" dirty="0"/>
              <a:t>a prostitute</a:t>
            </a:r>
            <a:r>
              <a:rPr lang="en-US" sz="3600" dirty="0"/>
              <a:t>. Although typically is used to describe women, if used to describe a man, it would indicate someone who spends time with a prostitute. It is most commonly viewed as an insult, regardless of gender.</a:t>
            </a:r>
          </a:p>
          <a:p>
            <a:r>
              <a:rPr lang="en-US" sz="3600" dirty="0"/>
              <a:t>Wroth-anger</a:t>
            </a:r>
          </a:p>
        </p:txBody>
      </p:sp>
    </p:spTree>
    <p:extLst>
      <p:ext uri="{BB962C8B-B14F-4D97-AF65-F5344CB8AC3E}">
        <p14:creationId xmlns:p14="http://schemas.microsoft.com/office/powerpoint/2010/main" val="1029131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6445-A715-40F5-A82C-A1333064869B}"/>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85C1AF30-AB0C-4B47-A757-006129F335ED}"/>
              </a:ext>
            </a:extLst>
          </p:cNvPr>
          <p:cNvSpPr>
            <a:spLocks noGrp="1"/>
          </p:cNvSpPr>
          <p:nvPr>
            <p:ph idx="1"/>
          </p:nvPr>
        </p:nvSpPr>
        <p:spPr/>
        <p:txBody>
          <a:bodyPr/>
          <a:lstStyle/>
          <a:p>
            <a:r>
              <a:rPr lang="en-US" dirty="0"/>
              <a:t>http://shakespearestudyguide.com/Shake2/Allusions.html</a:t>
            </a:r>
          </a:p>
        </p:txBody>
      </p:sp>
    </p:spTree>
    <p:extLst>
      <p:ext uri="{BB962C8B-B14F-4D97-AF65-F5344CB8AC3E}">
        <p14:creationId xmlns:p14="http://schemas.microsoft.com/office/powerpoint/2010/main" val="3580099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Shakespeare’s Vocabulary</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6041189" cy="4641461"/>
          </a:xfrm>
          <a:solidFill>
            <a:schemeClr val="bg1">
              <a:alpha val="42000"/>
            </a:schemeClr>
          </a:solidFill>
        </p:spPr>
        <p:txBody>
          <a:bodyPr>
            <a:normAutofit fontScale="70000" lnSpcReduction="20000"/>
          </a:bodyPr>
          <a:lstStyle/>
          <a:p>
            <a:r>
              <a:rPr lang="en-US" sz="3600" dirty="0"/>
              <a:t>One of the primary obstacles between Shakespeare’s plays and modern audiences is his vocabulary. </a:t>
            </a:r>
          </a:p>
          <a:p>
            <a:r>
              <a:rPr lang="en-US" sz="3600" dirty="0"/>
              <a:t>When he was writing, English was on the cusp of becoming Modern English and leaving Middle English behind.</a:t>
            </a:r>
          </a:p>
          <a:p>
            <a:r>
              <a:rPr lang="en-US" sz="3600" dirty="0"/>
              <a:t>There were no dictionaries, grammar texts were not produced until 1700, and Shakespeare had the equivalent of a high school education. </a:t>
            </a:r>
          </a:p>
          <a:p>
            <a:r>
              <a:rPr lang="en-US" sz="3600" dirty="0"/>
              <a:t> What Shakespeare did with language is amazing, but we have to understand where it comes from to make sense of it.</a:t>
            </a:r>
          </a:p>
        </p:txBody>
      </p:sp>
      <p:pic>
        <p:nvPicPr>
          <p:cNvPr id="5" name="Picture 4">
            <a:extLst>
              <a:ext uri="{FF2B5EF4-FFF2-40B4-BE49-F238E27FC236}">
                <a16:creationId xmlns:a16="http://schemas.microsoft.com/office/drawing/2014/main" id="{C4896AB4-0C49-4FAA-9D85-E799FBBBC7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48756" y="2406316"/>
            <a:ext cx="5191371" cy="3239415"/>
          </a:xfrm>
          <a:prstGeom prst="rect">
            <a:avLst/>
          </a:prstGeom>
        </p:spPr>
      </p:pic>
      <p:sp>
        <p:nvSpPr>
          <p:cNvPr id="7" name="&quot;Not Allowed&quot; Symbol 6">
            <a:extLst>
              <a:ext uri="{FF2B5EF4-FFF2-40B4-BE49-F238E27FC236}">
                <a16:creationId xmlns:a16="http://schemas.microsoft.com/office/drawing/2014/main" id="{CB357ABD-7395-4937-A31E-36936D213A30}"/>
              </a:ext>
            </a:extLst>
          </p:cNvPr>
          <p:cNvSpPr/>
          <p:nvPr/>
        </p:nvSpPr>
        <p:spPr>
          <a:xfrm>
            <a:off x="7048756" y="1613686"/>
            <a:ext cx="4780547" cy="4252912"/>
          </a:xfrm>
          <a:prstGeom prst="noSmoking">
            <a:avLst/>
          </a:prstGeom>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26842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460D-1F89-4A25-8E16-A2F0E02841A4}"/>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D48E26B9-6E41-47C9-9CFE-A7BA8B66BF5C}"/>
              </a:ext>
            </a:extLst>
          </p:cNvPr>
          <p:cNvGraphicFramePr>
            <a:graphicFrameLocks noGrp="1"/>
          </p:cNvGraphicFramePr>
          <p:nvPr>
            <p:ph idx="1"/>
            <p:extLst>
              <p:ext uri="{D42A27DB-BD31-4B8C-83A1-F6EECF244321}">
                <p14:modId xmlns:p14="http://schemas.microsoft.com/office/powerpoint/2010/main" val="3030073165"/>
              </p:ext>
            </p:extLst>
          </p:nvPr>
        </p:nvGraphicFramePr>
        <p:xfrm>
          <a:off x="0" y="0"/>
          <a:ext cx="12192000" cy="7212714"/>
        </p:xfrm>
        <a:graphic>
          <a:graphicData uri="http://schemas.openxmlformats.org/drawingml/2006/table">
            <a:tbl>
              <a:tblPr firstRow="1" bandRow="1">
                <a:tableStyleId>{5C22544A-7EE6-4342-B048-85BDC9FD1C3A}</a:tableStyleId>
              </a:tblPr>
              <a:tblGrid>
                <a:gridCol w="2881223">
                  <a:extLst>
                    <a:ext uri="{9D8B030D-6E8A-4147-A177-3AD203B41FA5}">
                      <a16:colId xmlns:a16="http://schemas.microsoft.com/office/drawing/2014/main" val="1579682128"/>
                    </a:ext>
                  </a:extLst>
                </a:gridCol>
                <a:gridCol w="2087592">
                  <a:extLst>
                    <a:ext uri="{9D8B030D-6E8A-4147-A177-3AD203B41FA5}">
                      <a16:colId xmlns:a16="http://schemas.microsoft.com/office/drawing/2014/main" val="1646294234"/>
                    </a:ext>
                  </a:extLst>
                </a:gridCol>
                <a:gridCol w="7223185">
                  <a:extLst>
                    <a:ext uri="{9D8B030D-6E8A-4147-A177-3AD203B41FA5}">
                      <a16:colId xmlns:a16="http://schemas.microsoft.com/office/drawing/2014/main" val="4118410105"/>
                    </a:ext>
                  </a:extLst>
                </a:gridCol>
              </a:tblGrid>
              <a:tr h="502897">
                <a:tc>
                  <a:txBody>
                    <a:bodyPr/>
                    <a:lstStyle/>
                    <a:p>
                      <a:r>
                        <a:rPr lang="en-US" dirty="0"/>
                        <a:t>ERA</a:t>
                      </a:r>
                    </a:p>
                  </a:txBody>
                  <a:tcPr/>
                </a:tc>
                <a:tc>
                  <a:txBody>
                    <a:bodyPr/>
                    <a:lstStyle/>
                    <a:p>
                      <a:r>
                        <a:rPr lang="en-US" dirty="0"/>
                        <a:t>~Time Period</a:t>
                      </a:r>
                    </a:p>
                  </a:txBody>
                  <a:tcPr/>
                </a:tc>
                <a:tc>
                  <a:txBody>
                    <a:bodyPr/>
                    <a:lstStyle/>
                    <a:p>
                      <a:r>
                        <a:rPr lang="en-US" dirty="0"/>
                        <a:t>EXAMPLE: The Lord’s Prayer</a:t>
                      </a:r>
                    </a:p>
                  </a:txBody>
                  <a:tcPr/>
                </a:tc>
                <a:extLst>
                  <a:ext uri="{0D108BD9-81ED-4DB2-BD59-A6C34878D82A}">
                    <a16:rowId xmlns:a16="http://schemas.microsoft.com/office/drawing/2014/main" val="3587103666"/>
                  </a:ext>
                </a:extLst>
              </a:tr>
              <a:tr h="1565525">
                <a:tc>
                  <a:txBody>
                    <a:bodyPr/>
                    <a:lstStyle/>
                    <a:p>
                      <a:r>
                        <a:rPr lang="en-US" sz="4000" b="0" i="0" kern="1200" dirty="0">
                          <a:solidFill>
                            <a:schemeClr val="dk1"/>
                          </a:solidFill>
                          <a:effectLst/>
                          <a:latin typeface="+mn-lt"/>
                          <a:ea typeface="+mn-ea"/>
                          <a:cs typeface="+mn-cs"/>
                        </a:rPr>
                        <a:t>Old English</a:t>
                      </a:r>
                      <a:endParaRPr lang="en-US" sz="4000" dirty="0"/>
                    </a:p>
                  </a:txBody>
                  <a:tcPr/>
                </a:tc>
                <a:tc>
                  <a:txBody>
                    <a:bodyPr/>
                    <a:lstStyle/>
                    <a:p>
                      <a:r>
                        <a:rPr lang="en-US" sz="4000" b="0" i="0" kern="1200" dirty="0">
                          <a:solidFill>
                            <a:schemeClr val="dk1"/>
                          </a:solidFill>
                          <a:effectLst/>
                          <a:latin typeface="+mn-lt"/>
                          <a:ea typeface="+mn-ea"/>
                          <a:cs typeface="+mn-cs"/>
                        </a:rPr>
                        <a:t>450–1066</a:t>
                      </a:r>
                      <a:endParaRPr lang="en-US" sz="4000" dirty="0"/>
                    </a:p>
                  </a:txBody>
                  <a:tcPr/>
                </a:tc>
                <a:tc>
                  <a:txBody>
                    <a:bodyPr/>
                    <a:lstStyle/>
                    <a:p>
                      <a:r>
                        <a:rPr lang="en-US" sz="2800" dirty="0" err="1">
                          <a:effectLst/>
                        </a:rPr>
                        <a:t>Fæder</a:t>
                      </a:r>
                      <a:r>
                        <a:rPr lang="en-US" sz="2800" dirty="0">
                          <a:effectLst/>
                        </a:rPr>
                        <a:t> </a:t>
                      </a:r>
                      <a:r>
                        <a:rPr lang="en-US" sz="2800" dirty="0" err="1">
                          <a:effectLst/>
                        </a:rPr>
                        <a:t>ure</a:t>
                      </a:r>
                      <a:r>
                        <a:rPr lang="en-US" sz="2800" dirty="0">
                          <a:effectLst/>
                        </a:rPr>
                        <a:t> </a:t>
                      </a:r>
                      <a:r>
                        <a:rPr lang="en-US" sz="2800" dirty="0" err="1">
                          <a:effectLst/>
                        </a:rPr>
                        <a:t>þu</a:t>
                      </a:r>
                      <a:r>
                        <a:rPr lang="en-US" sz="2800" dirty="0">
                          <a:effectLst/>
                        </a:rPr>
                        <a:t> </a:t>
                      </a:r>
                      <a:r>
                        <a:rPr lang="en-US" sz="2800" dirty="0" err="1">
                          <a:effectLst/>
                        </a:rPr>
                        <a:t>þe</a:t>
                      </a:r>
                      <a:r>
                        <a:rPr lang="en-US" sz="2800" dirty="0">
                          <a:effectLst/>
                        </a:rPr>
                        <a:t> </a:t>
                      </a:r>
                      <a:r>
                        <a:rPr lang="en-US" sz="2800" dirty="0" err="1">
                          <a:effectLst/>
                        </a:rPr>
                        <a:t>eart</a:t>
                      </a:r>
                      <a:r>
                        <a:rPr lang="en-US" sz="2800" dirty="0">
                          <a:effectLst/>
                        </a:rPr>
                        <a:t> on </a:t>
                      </a:r>
                      <a:r>
                        <a:rPr lang="en-US" sz="2800" dirty="0" err="1">
                          <a:effectLst/>
                        </a:rPr>
                        <a:t>heofonum</a:t>
                      </a:r>
                      <a:r>
                        <a:rPr lang="en-US" sz="2800" dirty="0">
                          <a:effectLst/>
                        </a:rPr>
                        <a:t>; Si </a:t>
                      </a:r>
                      <a:r>
                        <a:rPr lang="en-US" sz="2800" dirty="0" err="1">
                          <a:effectLst/>
                        </a:rPr>
                        <a:t>þin</a:t>
                      </a:r>
                      <a:r>
                        <a:rPr lang="en-US" sz="2800" dirty="0">
                          <a:effectLst/>
                        </a:rPr>
                        <a:t> </a:t>
                      </a:r>
                      <a:r>
                        <a:rPr lang="en-US" sz="2800" dirty="0" err="1">
                          <a:effectLst/>
                        </a:rPr>
                        <a:t>nama</a:t>
                      </a:r>
                      <a:r>
                        <a:rPr lang="en-US" sz="2800" dirty="0">
                          <a:effectLst/>
                        </a:rPr>
                        <a:t> </a:t>
                      </a:r>
                      <a:r>
                        <a:rPr lang="en-US" sz="2800" dirty="0" err="1">
                          <a:effectLst/>
                        </a:rPr>
                        <a:t>gehalgod</a:t>
                      </a:r>
                      <a:r>
                        <a:rPr lang="en-US" sz="2800" dirty="0">
                          <a:effectLst/>
                        </a:rPr>
                        <a:t> to </a:t>
                      </a:r>
                      <a:r>
                        <a:rPr lang="en-US" sz="2800" dirty="0" err="1">
                          <a:effectLst/>
                        </a:rPr>
                        <a:t>becume</a:t>
                      </a:r>
                      <a:r>
                        <a:rPr lang="en-US" sz="2800" dirty="0">
                          <a:effectLst/>
                        </a:rPr>
                        <a:t> </a:t>
                      </a:r>
                      <a:r>
                        <a:rPr lang="en-US" sz="2800" dirty="0" err="1">
                          <a:effectLst/>
                        </a:rPr>
                        <a:t>þin</a:t>
                      </a:r>
                      <a:r>
                        <a:rPr lang="en-US" sz="2800" dirty="0">
                          <a:effectLst/>
                        </a:rPr>
                        <a:t> rice </a:t>
                      </a:r>
                      <a:r>
                        <a:rPr lang="en-US" sz="2800" dirty="0" err="1">
                          <a:effectLst/>
                        </a:rPr>
                        <a:t>gewurþe</a:t>
                      </a:r>
                      <a:r>
                        <a:rPr lang="en-US" sz="2800" dirty="0">
                          <a:effectLst/>
                        </a:rPr>
                        <a:t> </a:t>
                      </a:r>
                      <a:r>
                        <a:rPr lang="en-US" sz="2800" dirty="0" err="1">
                          <a:effectLst/>
                        </a:rPr>
                        <a:t>ðin</a:t>
                      </a:r>
                      <a:r>
                        <a:rPr lang="en-US" sz="2800" dirty="0">
                          <a:effectLst/>
                        </a:rPr>
                        <a:t> </a:t>
                      </a:r>
                      <a:r>
                        <a:rPr lang="en-US" sz="2800" dirty="0" err="1">
                          <a:effectLst/>
                        </a:rPr>
                        <a:t>willa</a:t>
                      </a:r>
                      <a:r>
                        <a:rPr lang="en-US" sz="2800" dirty="0">
                          <a:effectLst/>
                        </a:rPr>
                        <a:t> on </a:t>
                      </a:r>
                      <a:r>
                        <a:rPr lang="en-US" sz="2800" dirty="0" err="1">
                          <a:effectLst/>
                        </a:rPr>
                        <a:t>eorðan</a:t>
                      </a:r>
                      <a:r>
                        <a:rPr lang="en-US" sz="2800" dirty="0">
                          <a:effectLst/>
                        </a:rPr>
                        <a:t> </a:t>
                      </a:r>
                      <a:r>
                        <a:rPr lang="en-US" sz="2800" dirty="0" err="1">
                          <a:effectLst/>
                        </a:rPr>
                        <a:t>swa</a:t>
                      </a:r>
                      <a:r>
                        <a:rPr lang="en-US" sz="2800" dirty="0">
                          <a:effectLst/>
                        </a:rPr>
                        <a:t> </a:t>
                      </a:r>
                      <a:r>
                        <a:rPr lang="en-US" sz="2800" dirty="0" err="1">
                          <a:effectLst/>
                        </a:rPr>
                        <a:t>swa</a:t>
                      </a:r>
                      <a:r>
                        <a:rPr lang="en-US" sz="2800" dirty="0">
                          <a:effectLst/>
                        </a:rPr>
                        <a:t> on </a:t>
                      </a:r>
                      <a:r>
                        <a:rPr lang="en-US" sz="2800" dirty="0" err="1">
                          <a:effectLst/>
                        </a:rPr>
                        <a:t>heofonum</a:t>
                      </a:r>
                      <a:r>
                        <a:rPr lang="en-US" sz="2800" dirty="0">
                          <a:effectLst/>
                        </a:rPr>
                        <a:t>.</a:t>
                      </a:r>
                    </a:p>
                  </a:txBody>
                  <a:tcPr marL="28575" marR="28575" marT="28575" marB="28575"/>
                </a:tc>
                <a:extLst>
                  <a:ext uri="{0D108BD9-81ED-4DB2-BD59-A6C34878D82A}">
                    <a16:rowId xmlns:a16="http://schemas.microsoft.com/office/drawing/2014/main" val="3591767022"/>
                  </a:ext>
                </a:extLst>
              </a:tr>
              <a:tr h="1612026">
                <a:tc>
                  <a:txBody>
                    <a:bodyPr/>
                    <a:lstStyle/>
                    <a:p>
                      <a:r>
                        <a:rPr lang="en-US" sz="4000" b="0" i="0" kern="1200" dirty="0">
                          <a:solidFill>
                            <a:schemeClr val="dk1"/>
                          </a:solidFill>
                          <a:effectLst/>
                          <a:latin typeface="+mn-lt"/>
                          <a:ea typeface="+mn-ea"/>
                          <a:cs typeface="+mn-cs"/>
                        </a:rPr>
                        <a:t>Middle English</a:t>
                      </a:r>
                      <a:endParaRPr lang="en-US" sz="4000" dirty="0"/>
                    </a:p>
                  </a:txBody>
                  <a:tcPr/>
                </a:tc>
                <a:tc>
                  <a:txBody>
                    <a:bodyPr/>
                    <a:lstStyle/>
                    <a:p>
                      <a:r>
                        <a:rPr lang="en-US" sz="4000" b="0" i="0" kern="1200" dirty="0">
                          <a:solidFill>
                            <a:schemeClr val="dk1"/>
                          </a:solidFill>
                          <a:effectLst/>
                          <a:latin typeface="+mn-lt"/>
                          <a:ea typeface="+mn-ea"/>
                          <a:cs typeface="+mn-cs"/>
                        </a:rPr>
                        <a:t>1066–1450</a:t>
                      </a:r>
                      <a:endParaRPr lang="en-US" sz="4000" dirty="0"/>
                    </a:p>
                  </a:txBody>
                  <a:tcPr/>
                </a:tc>
                <a:tc>
                  <a:txBody>
                    <a:bodyPr/>
                    <a:lstStyle/>
                    <a:p>
                      <a:r>
                        <a:rPr lang="en-US" sz="2800" b="0" i="0" kern="1200" dirty="0">
                          <a:solidFill>
                            <a:schemeClr val="dk1"/>
                          </a:solidFill>
                          <a:effectLst/>
                          <a:latin typeface="+mn-lt"/>
                          <a:ea typeface="+mn-ea"/>
                          <a:cs typeface="+mn-cs"/>
                        </a:rPr>
                        <a:t>Oure </a:t>
                      </a:r>
                      <a:r>
                        <a:rPr lang="en-US" sz="2800" b="0" i="0" kern="1200" dirty="0" err="1">
                          <a:solidFill>
                            <a:schemeClr val="dk1"/>
                          </a:solidFill>
                          <a:effectLst/>
                          <a:latin typeface="+mn-lt"/>
                          <a:ea typeface="+mn-ea"/>
                          <a:cs typeface="+mn-cs"/>
                        </a:rPr>
                        <a:t>fadir</a:t>
                      </a:r>
                      <a:r>
                        <a:rPr lang="en-US" sz="2800" b="0" i="0" kern="1200" dirty="0">
                          <a:solidFill>
                            <a:schemeClr val="dk1"/>
                          </a:solidFill>
                          <a:effectLst/>
                          <a:latin typeface="+mn-lt"/>
                          <a:ea typeface="+mn-ea"/>
                          <a:cs typeface="+mn-cs"/>
                        </a:rPr>
                        <a:t> that art in </a:t>
                      </a:r>
                      <a:r>
                        <a:rPr lang="en-US" sz="2800" b="0" i="0" kern="1200" dirty="0" err="1">
                          <a:solidFill>
                            <a:schemeClr val="dk1"/>
                          </a:solidFill>
                          <a:effectLst/>
                          <a:latin typeface="+mn-lt"/>
                          <a:ea typeface="+mn-ea"/>
                          <a:cs typeface="+mn-cs"/>
                        </a:rPr>
                        <a:t>heuenes</a:t>
                      </a:r>
                      <a:r>
                        <a:rPr lang="en-US" sz="2800" b="0" i="0" kern="1200" dirty="0">
                          <a:solidFill>
                            <a:schemeClr val="dk1"/>
                          </a:solidFill>
                          <a:effectLst/>
                          <a:latin typeface="+mn-lt"/>
                          <a:ea typeface="+mn-ea"/>
                          <a:cs typeface="+mn-cs"/>
                        </a:rPr>
                        <a:t>, </a:t>
                      </a:r>
                      <a:r>
                        <a:rPr lang="en-US" sz="2800" b="0" i="0" kern="1200" dirty="0" err="1">
                          <a:solidFill>
                            <a:schemeClr val="dk1"/>
                          </a:solidFill>
                          <a:effectLst/>
                          <a:latin typeface="+mn-lt"/>
                          <a:ea typeface="+mn-ea"/>
                          <a:cs typeface="+mn-cs"/>
                        </a:rPr>
                        <a:t>halewid</a:t>
                      </a:r>
                      <a:r>
                        <a:rPr lang="en-US" sz="2800" b="0" i="0" kern="1200" dirty="0">
                          <a:solidFill>
                            <a:schemeClr val="dk1"/>
                          </a:solidFill>
                          <a:effectLst/>
                          <a:latin typeface="+mn-lt"/>
                          <a:ea typeface="+mn-ea"/>
                          <a:cs typeface="+mn-cs"/>
                        </a:rPr>
                        <a:t> be </a:t>
                      </a:r>
                      <a:r>
                        <a:rPr lang="en-US" sz="2800" b="0" i="0" kern="1200" dirty="0" err="1">
                          <a:solidFill>
                            <a:schemeClr val="dk1"/>
                          </a:solidFill>
                          <a:effectLst/>
                          <a:latin typeface="+mn-lt"/>
                          <a:ea typeface="+mn-ea"/>
                          <a:cs typeface="+mn-cs"/>
                        </a:rPr>
                        <a:t>thi</a:t>
                      </a:r>
                      <a:r>
                        <a:rPr lang="en-US" sz="2800" b="0" i="0" kern="1200" dirty="0">
                          <a:solidFill>
                            <a:schemeClr val="dk1"/>
                          </a:solidFill>
                          <a:effectLst/>
                          <a:latin typeface="+mn-lt"/>
                          <a:ea typeface="+mn-ea"/>
                          <a:cs typeface="+mn-cs"/>
                        </a:rPr>
                        <a:t> name; </a:t>
                      </a:r>
                      <a:r>
                        <a:rPr lang="en-US" sz="2800" b="0" i="0" kern="1200" dirty="0" err="1">
                          <a:solidFill>
                            <a:schemeClr val="dk1"/>
                          </a:solidFill>
                          <a:effectLst/>
                          <a:latin typeface="+mn-lt"/>
                          <a:ea typeface="+mn-ea"/>
                          <a:cs typeface="+mn-cs"/>
                        </a:rPr>
                        <a:t>thi</a:t>
                      </a:r>
                      <a:r>
                        <a:rPr lang="en-US" sz="2800" b="0" i="0" kern="1200" dirty="0">
                          <a:solidFill>
                            <a:schemeClr val="dk1"/>
                          </a:solidFill>
                          <a:effectLst/>
                          <a:latin typeface="+mn-lt"/>
                          <a:ea typeface="+mn-ea"/>
                          <a:cs typeface="+mn-cs"/>
                        </a:rPr>
                        <a:t> </a:t>
                      </a:r>
                      <a:r>
                        <a:rPr lang="en-US" sz="2800" b="0" i="0" kern="1200" dirty="0" err="1">
                          <a:solidFill>
                            <a:schemeClr val="dk1"/>
                          </a:solidFill>
                          <a:effectLst/>
                          <a:latin typeface="+mn-lt"/>
                          <a:ea typeface="+mn-ea"/>
                          <a:cs typeface="+mn-cs"/>
                        </a:rPr>
                        <a:t>kyndoom</a:t>
                      </a:r>
                      <a:r>
                        <a:rPr lang="en-US" sz="2800" b="0" i="0" kern="1200" dirty="0">
                          <a:solidFill>
                            <a:schemeClr val="dk1"/>
                          </a:solidFill>
                          <a:effectLst/>
                          <a:latin typeface="+mn-lt"/>
                          <a:ea typeface="+mn-ea"/>
                          <a:cs typeface="+mn-cs"/>
                        </a:rPr>
                        <a:t> come to; be </a:t>
                      </a:r>
                      <a:r>
                        <a:rPr lang="en-US" sz="2800" b="0" i="0" kern="1200" dirty="0" err="1">
                          <a:solidFill>
                            <a:schemeClr val="dk1"/>
                          </a:solidFill>
                          <a:effectLst/>
                          <a:latin typeface="+mn-lt"/>
                          <a:ea typeface="+mn-ea"/>
                          <a:cs typeface="+mn-cs"/>
                        </a:rPr>
                        <a:t>thi</a:t>
                      </a:r>
                      <a:r>
                        <a:rPr lang="en-US" sz="2800" b="0" i="0" kern="1200" dirty="0">
                          <a:solidFill>
                            <a:schemeClr val="dk1"/>
                          </a:solidFill>
                          <a:effectLst/>
                          <a:latin typeface="+mn-lt"/>
                          <a:ea typeface="+mn-ea"/>
                          <a:cs typeface="+mn-cs"/>
                        </a:rPr>
                        <a:t> </a:t>
                      </a:r>
                      <a:r>
                        <a:rPr lang="en-US" sz="2800" b="0" i="0" kern="1200" dirty="0" err="1">
                          <a:solidFill>
                            <a:schemeClr val="dk1"/>
                          </a:solidFill>
                          <a:effectLst/>
                          <a:latin typeface="+mn-lt"/>
                          <a:ea typeface="+mn-ea"/>
                          <a:cs typeface="+mn-cs"/>
                        </a:rPr>
                        <a:t>wille</a:t>
                      </a:r>
                      <a:r>
                        <a:rPr lang="en-US" sz="2800" b="0" i="0" kern="1200" dirty="0">
                          <a:solidFill>
                            <a:schemeClr val="dk1"/>
                          </a:solidFill>
                          <a:effectLst/>
                          <a:latin typeface="+mn-lt"/>
                          <a:ea typeface="+mn-ea"/>
                          <a:cs typeface="+mn-cs"/>
                        </a:rPr>
                        <a:t> don in </a:t>
                      </a:r>
                      <a:r>
                        <a:rPr lang="en-US" sz="2800" b="0" i="0" kern="1200" dirty="0" err="1">
                          <a:solidFill>
                            <a:schemeClr val="dk1"/>
                          </a:solidFill>
                          <a:effectLst/>
                          <a:latin typeface="+mn-lt"/>
                          <a:ea typeface="+mn-ea"/>
                          <a:cs typeface="+mn-cs"/>
                        </a:rPr>
                        <a:t>erthe</a:t>
                      </a:r>
                      <a:r>
                        <a:rPr lang="en-US" sz="2800" b="0" i="0" kern="1200" dirty="0">
                          <a:solidFill>
                            <a:schemeClr val="dk1"/>
                          </a:solidFill>
                          <a:effectLst/>
                          <a:latin typeface="+mn-lt"/>
                          <a:ea typeface="+mn-ea"/>
                          <a:cs typeface="+mn-cs"/>
                        </a:rPr>
                        <a:t> as in </a:t>
                      </a:r>
                      <a:r>
                        <a:rPr lang="en-US" sz="2800" b="0" i="0" kern="1200" dirty="0" err="1">
                          <a:solidFill>
                            <a:schemeClr val="dk1"/>
                          </a:solidFill>
                          <a:effectLst/>
                          <a:latin typeface="+mn-lt"/>
                          <a:ea typeface="+mn-ea"/>
                          <a:cs typeface="+mn-cs"/>
                        </a:rPr>
                        <a:t>heuene</a:t>
                      </a:r>
                      <a:r>
                        <a:rPr lang="en-US" sz="2800" b="0" i="0" kern="1200" dirty="0">
                          <a:solidFill>
                            <a:schemeClr val="dk1"/>
                          </a:solidFill>
                          <a:effectLst/>
                          <a:latin typeface="+mn-lt"/>
                          <a:ea typeface="+mn-ea"/>
                          <a:cs typeface="+mn-cs"/>
                        </a:rPr>
                        <a:t>.</a:t>
                      </a:r>
                      <a:endParaRPr lang="en-US" sz="2800" dirty="0"/>
                    </a:p>
                  </a:txBody>
                  <a:tcPr/>
                </a:tc>
                <a:extLst>
                  <a:ext uri="{0D108BD9-81ED-4DB2-BD59-A6C34878D82A}">
                    <a16:rowId xmlns:a16="http://schemas.microsoft.com/office/drawing/2014/main" val="310174344"/>
                  </a:ext>
                </a:extLst>
              </a:tr>
              <a:tr h="1565525">
                <a:tc>
                  <a:txBody>
                    <a:bodyPr/>
                    <a:lstStyle/>
                    <a:p>
                      <a:r>
                        <a:rPr lang="en-US" sz="4000" b="0" i="0" kern="1200" dirty="0">
                          <a:solidFill>
                            <a:schemeClr val="dk1"/>
                          </a:solidFill>
                          <a:effectLst/>
                          <a:latin typeface="+mn-lt"/>
                          <a:ea typeface="+mn-ea"/>
                          <a:cs typeface="+mn-cs"/>
                        </a:rPr>
                        <a:t>Early Modern English</a:t>
                      </a:r>
                      <a:endParaRPr lang="en-US" sz="4000" dirty="0"/>
                    </a:p>
                  </a:txBody>
                  <a:tcPr/>
                </a:tc>
                <a:tc>
                  <a:txBody>
                    <a:bodyPr/>
                    <a:lstStyle/>
                    <a:p>
                      <a:r>
                        <a:rPr lang="en-US" sz="4000" b="0" i="0" kern="1200" dirty="0">
                          <a:solidFill>
                            <a:schemeClr val="dk1"/>
                          </a:solidFill>
                          <a:effectLst/>
                          <a:latin typeface="+mn-lt"/>
                          <a:ea typeface="+mn-ea"/>
                          <a:cs typeface="+mn-cs"/>
                        </a:rPr>
                        <a:t>1450–1690</a:t>
                      </a:r>
                      <a:endParaRPr lang="en-US" sz="4000" dirty="0"/>
                    </a:p>
                  </a:txBody>
                  <a:tcPr/>
                </a:tc>
                <a:tc>
                  <a:txBody>
                    <a:bodyPr/>
                    <a:lstStyle/>
                    <a:p>
                      <a:r>
                        <a:rPr lang="en-US" sz="2800" dirty="0">
                          <a:effectLst/>
                        </a:rPr>
                        <a:t>Our father which art in </a:t>
                      </a:r>
                      <a:r>
                        <a:rPr lang="en-US" sz="2800" dirty="0" err="1">
                          <a:effectLst/>
                        </a:rPr>
                        <a:t>heauen</a:t>
                      </a:r>
                      <a:r>
                        <a:rPr lang="en-US" sz="2800" dirty="0">
                          <a:effectLst/>
                        </a:rPr>
                        <a:t>, hallowed be thy name. Thy </a:t>
                      </a:r>
                      <a:r>
                        <a:rPr lang="en-US" sz="2800" dirty="0" err="1">
                          <a:effectLst/>
                        </a:rPr>
                        <a:t>kingdome</a:t>
                      </a:r>
                      <a:r>
                        <a:rPr lang="en-US" sz="2800" dirty="0">
                          <a:effectLst/>
                        </a:rPr>
                        <a:t> come. Thy will be done, in earth, as it is in </a:t>
                      </a:r>
                      <a:r>
                        <a:rPr lang="en-US" sz="2800" dirty="0" err="1">
                          <a:effectLst/>
                        </a:rPr>
                        <a:t>heauen</a:t>
                      </a:r>
                      <a:r>
                        <a:rPr lang="en-US" sz="2800" dirty="0">
                          <a:effectLst/>
                        </a:rPr>
                        <a:t>.</a:t>
                      </a:r>
                    </a:p>
                  </a:txBody>
                  <a:tcPr marL="28575" marR="28575" marT="28575" marB="28575"/>
                </a:tc>
                <a:extLst>
                  <a:ext uri="{0D108BD9-81ED-4DB2-BD59-A6C34878D82A}">
                    <a16:rowId xmlns:a16="http://schemas.microsoft.com/office/drawing/2014/main" val="2990110102"/>
                  </a:ext>
                </a:extLst>
              </a:tr>
              <a:tr h="1612026">
                <a:tc>
                  <a:txBody>
                    <a:bodyPr/>
                    <a:lstStyle/>
                    <a:p>
                      <a:r>
                        <a:rPr lang="en-US" sz="4000" b="0" i="0" kern="1200" dirty="0">
                          <a:solidFill>
                            <a:schemeClr val="dk1"/>
                          </a:solidFill>
                          <a:effectLst/>
                          <a:latin typeface="+mn-lt"/>
                          <a:ea typeface="+mn-ea"/>
                          <a:cs typeface="+mn-cs"/>
                        </a:rPr>
                        <a:t>Modern English</a:t>
                      </a:r>
                      <a:endParaRPr lang="en-US" sz="4000" dirty="0"/>
                    </a:p>
                  </a:txBody>
                  <a:tcPr/>
                </a:tc>
                <a:tc>
                  <a:txBody>
                    <a:bodyPr/>
                    <a:lstStyle/>
                    <a:p>
                      <a:r>
                        <a:rPr lang="en-US" sz="4000" b="0" i="0" kern="1200" dirty="0">
                          <a:solidFill>
                            <a:schemeClr val="dk1"/>
                          </a:solidFill>
                          <a:effectLst/>
                          <a:latin typeface="+mn-lt"/>
                          <a:ea typeface="+mn-ea"/>
                          <a:cs typeface="+mn-cs"/>
                        </a:rPr>
                        <a:t>1690–Present</a:t>
                      </a:r>
                      <a:endParaRPr lang="en-US" sz="4000" dirty="0"/>
                    </a:p>
                  </a:txBody>
                  <a:tcPr/>
                </a:tc>
                <a:tc>
                  <a:txBody>
                    <a:bodyPr/>
                    <a:lstStyle/>
                    <a:p>
                      <a:r>
                        <a:rPr lang="en-US" sz="2800" b="0" i="0" kern="1200" dirty="0">
                          <a:solidFill>
                            <a:schemeClr val="dk1"/>
                          </a:solidFill>
                          <a:effectLst/>
                          <a:latin typeface="+mn-lt"/>
                          <a:ea typeface="+mn-ea"/>
                          <a:cs typeface="+mn-cs"/>
                        </a:rPr>
                        <a:t>Our Father, who art in heaven, Hallowed be thy Name. Thy kingdom come. Thy will be done, On earth as it is in heaven.</a:t>
                      </a:r>
                      <a:endParaRPr lang="en-US" sz="2800" dirty="0"/>
                    </a:p>
                  </a:txBody>
                  <a:tcPr/>
                </a:tc>
                <a:extLst>
                  <a:ext uri="{0D108BD9-81ED-4DB2-BD59-A6C34878D82A}">
                    <a16:rowId xmlns:a16="http://schemas.microsoft.com/office/drawing/2014/main" val="971493514"/>
                  </a:ext>
                </a:extLst>
              </a:tr>
            </a:tbl>
          </a:graphicData>
        </a:graphic>
      </p:graphicFrame>
    </p:spTree>
    <p:extLst>
      <p:ext uri="{BB962C8B-B14F-4D97-AF65-F5344CB8AC3E}">
        <p14:creationId xmlns:p14="http://schemas.microsoft.com/office/powerpoint/2010/main" val="4149514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Shakespeare’s Vocabulary</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4321744" y="1690688"/>
            <a:ext cx="7203440" cy="4641461"/>
          </a:xfrm>
          <a:solidFill>
            <a:schemeClr val="bg1">
              <a:alpha val="42000"/>
            </a:schemeClr>
          </a:solidFill>
        </p:spPr>
        <p:txBody>
          <a:bodyPr>
            <a:normAutofit fontScale="92500" lnSpcReduction="20000"/>
          </a:bodyPr>
          <a:lstStyle/>
          <a:p>
            <a:r>
              <a:rPr lang="en-US" sz="3600" dirty="0"/>
              <a:t>Because of two bodies of literature – Shakespeare’s works and the King James Bible, newly translated in 1605 – this moment in English’s development was captured in time, and is thus referred to as </a:t>
            </a:r>
            <a:r>
              <a:rPr lang="en-US" sz="3600" b="1" dirty="0"/>
              <a:t>Elizabethan English</a:t>
            </a:r>
            <a:r>
              <a:rPr lang="en-US" sz="3600" dirty="0"/>
              <a:t>, after Queen Elizabeth I. </a:t>
            </a:r>
          </a:p>
          <a:p>
            <a:r>
              <a:rPr lang="en-US" sz="3600" dirty="0"/>
              <a:t>Why not Jacobean English, after King James I? </a:t>
            </a:r>
          </a:p>
          <a:p>
            <a:r>
              <a:rPr lang="en-US" sz="3600" dirty="0"/>
              <a:t>I have no idea. However, with practice, insight, and these awesome handouts, this obstacle can easily be minimized.</a:t>
            </a:r>
          </a:p>
        </p:txBody>
      </p:sp>
      <p:pic>
        <p:nvPicPr>
          <p:cNvPr id="5" name="Picture 4">
            <a:extLst>
              <a:ext uri="{FF2B5EF4-FFF2-40B4-BE49-F238E27FC236}">
                <a16:creationId xmlns:a16="http://schemas.microsoft.com/office/drawing/2014/main" id="{CD49648A-35DA-4115-BF9E-27B80D2B74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9495" y="2033337"/>
            <a:ext cx="3550920" cy="37378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83483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Shakespeare’s Vocabulary</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10922000" cy="4641461"/>
          </a:xfrm>
          <a:solidFill>
            <a:schemeClr val="bg1">
              <a:alpha val="42000"/>
            </a:schemeClr>
          </a:solidFill>
        </p:spPr>
        <p:txBody>
          <a:bodyPr>
            <a:normAutofit fontScale="85000" lnSpcReduction="20000"/>
          </a:bodyPr>
          <a:lstStyle/>
          <a:p>
            <a:r>
              <a:rPr lang="en-US" sz="3600" dirty="0"/>
              <a:t>How Shakespeare’s Vocabulary makes it difficult to understand and outline of what we’re covering today:</a:t>
            </a:r>
          </a:p>
          <a:p>
            <a:r>
              <a:rPr lang="en-US" sz="3600" dirty="0"/>
              <a:t>Figurative Language</a:t>
            </a:r>
          </a:p>
          <a:p>
            <a:r>
              <a:rPr lang="en-US" sz="3600" dirty="0"/>
              <a:t>Allusions</a:t>
            </a:r>
          </a:p>
          <a:p>
            <a:r>
              <a:rPr lang="en-US" sz="3600" dirty="0"/>
              <a:t>Contractions</a:t>
            </a:r>
          </a:p>
          <a:p>
            <a:r>
              <a:rPr lang="en-US" sz="3600" dirty="0"/>
              <a:t>Thee and Thou</a:t>
            </a:r>
          </a:p>
          <a:p>
            <a:r>
              <a:rPr lang="en-US" sz="3600" dirty="0"/>
              <a:t>Conjugation of verbs</a:t>
            </a:r>
          </a:p>
          <a:p>
            <a:r>
              <a:rPr lang="en-US" sz="3600" dirty="0"/>
              <a:t>Archaic words-no longer used in Modern English</a:t>
            </a:r>
          </a:p>
          <a:p>
            <a:r>
              <a:rPr lang="en-US" sz="3600" dirty="0"/>
              <a:t>Archaic meanings-Modern English words with different meaning then</a:t>
            </a:r>
          </a:p>
        </p:txBody>
      </p:sp>
    </p:spTree>
    <p:extLst>
      <p:ext uri="{BB962C8B-B14F-4D97-AF65-F5344CB8AC3E}">
        <p14:creationId xmlns:p14="http://schemas.microsoft.com/office/powerpoint/2010/main" val="470135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830C-9F7E-44A6-A5C0-7C60CA6625CC}"/>
              </a:ext>
            </a:extLst>
          </p:cNvPr>
          <p:cNvSpPr>
            <a:spLocks noGrp="1"/>
          </p:cNvSpPr>
          <p:nvPr>
            <p:ph type="title"/>
          </p:nvPr>
        </p:nvSpPr>
        <p:spPr>
          <a:xfrm>
            <a:off x="660399" y="365125"/>
            <a:ext cx="10922001" cy="1325563"/>
          </a:xfrm>
          <a:solidFill>
            <a:schemeClr val="bg1">
              <a:alpha val="42000"/>
            </a:schemeClr>
          </a:solidFill>
        </p:spPr>
        <p:txBody>
          <a:bodyPr/>
          <a:lstStyle/>
          <a:p>
            <a:pPr algn="ctr"/>
            <a:r>
              <a:rPr lang="en-US" dirty="0">
                <a:effectLst>
                  <a:outerShdw blurRad="38100" dist="38100" dir="2700000" algn="tl">
                    <a:srgbClr val="000000">
                      <a:alpha val="43137"/>
                    </a:srgbClr>
                  </a:outerShdw>
                </a:effectLst>
                <a:latin typeface="Algerian" panose="04020705040A02060702" pitchFamily="82" charset="0"/>
              </a:rPr>
              <a:t>Figurative Language</a:t>
            </a:r>
          </a:p>
        </p:txBody>
      </p:sp>
      <p:sp>
        <p:nvSpPr>
          <p:cNvPr id="3" name="Content Placeholder 2">
            <a:extLst>
              <a:ext uri="{FF2B5EF4-FFF2-40B4-BE49-F238E27FC236}">
                <a16:creationId xmlns:a16="http://schemas.microsoft.com/office/drawing/2014/main" id="{2C321326-C817-48B6-BD77-869719D23820}"/>
              </a:ext>
            </a:extLst>
          </p:cNvPr>
          <p:cNvSpPr>
            <a:spLocks noGrp="1"/>
          </p:cNvSpPr>
          <p:nvPr>
            <p:ph idx="1"/>
          </p:nvPr>
        </p:nvSpPr>
        <p:spPr>
          <a:xfrm>
            <a:off x="660400" y="1535502"/>
            <a:ext cx="8062495" cy="4641461"/>
          </a:xfrm>
          <a:solidFill>
            <a:schemeClr val="bg1">
              <a:alpha val="42000"/>
            </a:schemeClr>
          </a:solidFill>
        </p:spPr>
        <p:txBody>
          <a:bodyPr>
            <a:normAutofit lnSpcReduction="10000"/>
          </a:bodyPr>
          <a:lstStyle/>
          <a:p>
            <a:r>
              <a:rPr lang="en-US" sz="3600" dirty="0">
                <a:effectLst>
                  <a:outerShdw blurRad="38100" dist="38100" dir="2700000" algn="tl">
                    <a:srgbClr val="000000">
                      <a:alpha val="43137"/>
                    </a:srgbClr>
                  </a:outerShdw>
                </a:effectLst>
              </a:rPr>
              <a:t>The Cheat Sheet is a guide to help you so that if you come across something unfamiliar, you may be able to determine what Shakespeare is doing.</a:t>
            </a:r>
          </a:p>
          <a:p>
            <a:r>
              <a:rPr lang="en-US" sz="3600" dirty="0">
                <a:effectLst>
                  <a:outerShdw blurRad="38100" dist="38100" dir="2700000" algn="tl">
                    <a:srgbClr val="000000">
                      <a:alpha val="43137"/>
                    </a:srgbClr>
                  </a:outerShdw>
                </a:effectLst>
              </a:rPr>
              <a:t>Figurative Language adds another layer of understanding to the text.</a:t>
            </a:r>
          </a:p>
          <a:p>
            <a:r>
              <a:rPr lang="en-US" dirty="0"/>
              <a:t> Act 1, scene 4, when </a:t>
            </a:r>
            <a:r>
              <a:rPr lang="en-US" b="1" dirty="0"/>
              <a:t>Romeo</a:t>
            </a:r>
            <a:r>
              <a:rPr lang="en-US" dirty="0"/>
              <a:t> says that love "pricks like thorn." RJ</a:t>
            </a:r>
          </a:p>
          <a:p>
            <a:r>
              <a:rPr lang="en-US" dirty="0"/>
              <a:t>“Your eyes are lode-stars and your tongue's sweet air...” </a:t>
            </a:r>
            <a:r>
              <a:rPr lang="en-US" i="1" dirty="0"/>
              <a:t>MND Act 1 Scene 1</a:t>
            </a:r>
            <a:endParaRPr lang="en-US" sz="3600" dirty="0">
              <a:effectLst>
                <a:outerShdw blurRad="38100" dist="38100" dir="2700000" algn="tl">
                  <a:srgbClr val="000000">
                    <a:alpha val="43137"/>
                  </a:srgbClr>
                </a:outerShdw>
              </a:effectLst>
            </a:endParaRPr>
          </a:p>
          <a:p>
            <a:pPr marL="0" indent="0">
              <a:buNone/>
            </a:pPr>
            <a:endParaRPr lang="en-US" sz="3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DB8209A-2885-4C30-A73A-E3A9C58A897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67274" y="2141091"/>
            <a:ext cx="3108158" cy="3108158"/>
          </a:xfrm>
          <a:prstGeom prst="rect">
            <a:avLst/>
          </a:prstGeom>
        </p:spPr>
      </p:pic>
    </p:spTree>
    <p:extLst>
      <p:ext uri="{BB962C8B-B14F-4D97-AF65-F5344CB8AC3E}">
        <p14:creationId xmlns:p14="http://schemas.microsoft.com/office/powerpoint/2010/main" val="2754997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661</TotalTime>
  <Words>2558</Words>
  <Application>Microsoft Office PowerPoint</Application>
  <PresentationFormat>Widescreen</PresentationFormat>
  <Paragraphs>284</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Algerian</vt:lpstr>
      <vt:lpstr>Arial</vt:lpstr>
      <vt:lpstr>Calibri</vt:lpstr>
      <vt:lpstr>Calibri Light</vt:lpstr>
      <vt:lpstr>Helvetica</vt:lpstr>
      <vt:lpstr>Office Theme</vt:lpstr>
      <vt:lpstr>Unlocking Shakespeare: Vocabulary</vt:lpstr>
      <vt:lpstr>Today’s</vt:lpstr>
      <vt:lpstr>Assignment</vt:lpstr>
      <vt:lpstr>Shakespeare’s Language</vt:lpstr>
      <vt:lpstr>Shakespeare’s Vocabulary</vt:lpstr>
      <vt:lpstr>PowerPoint Presentation</vt:lpstr>
      <vt:lpstr>Shakespeare’s Vocabulary</vt:lpstr>
      <vt:lpstr>Shakespeare’s Vocabulary</vt:lpstr>
      <vt:lpstr>Figurative Language</vt:lpstr>
      <vt:lpstr>Allusions</vt:lpstr>
      <vt:lpstr>Allusions</vt:lpstr>
      <vt:lpstr>Allusions</vt:lpstr>
      <vt:lpstr>Direct Reference</vt:lpstr>
      <vt:lpstr>Direct Reference</vt:lpstr>
      <vt:lpstr>Example:</vt:lpstr>
      <vt:lpstr>Contractions </vt:lpstr>
      <vt:lpstr>The Same; just shortened</vt:lpstr>
      <vt:lpstr>The Same; just shortened</vt:lpstr>
      <vt:lpstr>The Same; just shortened</vt:lpstr>
      <vt:lpstr>The Same; Just shortened</vt:lpstr>
      <vt:lpstr>The Same; just shortened</vt:lpstr>
      <vt:lpstr>The Same; Just shortened</vt:lpstr>
      <vt:lpstr>Shakespeare’s Vocabulary</vt:lpstr>
      <vt:lpstr>PowerPoint Presentation</vt:lpstr>
      <vt:lpstr>Hey, you!</vt:lpstr>
      <vt:lpstr>Hey, you!</vt:lpstr>
      <vt:lpstr>Hey, you!</vt:lpstr>
      <vt:lpstr>Hey, you!</vt:lpstr>
      <vt:lpstr>Hey, you!</vt:lpstr>
      <vt:lpstr>Hey, you!</vt:lpstr>
      <vt:lpstr>Hey, you!</vt:lpstr>
      <vt:lpstr>Hey, you!</vt:lpstr>
      <vt:lpstr>Hey, you!</vt:lpstr>
      <vt:lpstr>Shakespeare’s Vocabulary</vt:lpstr>
      <vt:lpstr>Sayest thou what?!</vt:lpstr>
      <vt:lpstr>Sayest thou what?!</vt:lpstr>
      <vt:lpstr>Archaic Words</vt:lpstr>
      <vt:lpstr>Archaic Words</vt:lpstr>
      <vt:lpstr>Shakespeare’s Vocabulary</vt:lpstr>
      <vt:lpstr>Archaic meaning</vt:lpstr>
      <vt:lpstr>Archaic meaning</vt:lpstr>
      <vt:lpstr>Archaic meaning</vt:lpstr>
      <vt:lpstr>REMEMBER-</vt:lpstr>
      <vt:lpstr>Assignment:</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Shakespeare: Vocabulary</dc:title>
  <dc:creator>Bugica, Kaylin M</dc:creator>
  <cp:lastModifiedBy>Bugica, Kaylin M</cp:lastModifiedBy>
  <cp:revision>11</cp:revision>
  <dcterms:created xsi:type="dcterms:W3CDTF">2019-01-17T16:34:07Z</dcterms:created>
  <dcterms:modified xsi:type="dcterms:W3CDTF">2019-01-18T18:39:53Z</dcterms:modified>
</cp:coreProperties>
</file>