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5" r:id="rId2"/>
    <p:sldId id="298" r:id="rId3"/>
    <p:sldId id="295" r:id="rId4"/>
    <p:sldId id="284" r:id="rId5"/>
    <p:sldId id="299" r:id="rId6"/>
    <p:sldId id="283" r:id="rId7"/>
    <p:sldId id="287" r:id="rId8"/>
    <p:sldId id="308" r:id="rId9"/>
    <p:sldId id="281" r:id="rId10"/>
    <p:sldId id="270" r:id="rId11"/>
    <p:sldId id="271" r:id="rId12"/>
    <p:sldId id="303" r:id="rId13"/>
    <p:sldId id="309" r:id="rId14"/>
    <p:sldId id="282" r:id="rId15"/>
    <p:sldId id="305" r:id="rId16"/>
    <p:sldId id="300" r:id="rId17"/>
    <p:sldId id="311" r:id="rId18"/>
    <p:sldId id="301" r:id="rId19"/>
    <p:sldId id="312" r:id="rId20"/>
    <p:sldId id="314" r:id="rId21"/>
    <p:sldId id="294" r:id="rId22"/>
    <p:sldId id="306" r:id="rId23"/>
    <p:sldId id="307" r:id="rId24"/>
    <p:sldId id="315" r:id="rId25"/>
    <p:sldId id="296" r:id="rId26"/>
    <p:sldId id="313" r:id="rId27"/>
    <p:sldId id="302" r:id="rId28"/>
    <p:sldId id="316" r:id="rId29"/>
    <p:sldId id="297" r:id="rId30"/>
    <p:sldId id="317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67" autoAdjust="0"/>
    <p:restoredTop sz="87897" autoAdjust="0"/>
  </p:normalViewPr>
  <p:slideViewPr>
    <p:cSldViewPr snapToGrid="0">
      <p:cViewPr varScale="1">
        <p:scale>
          <a:sx n="56" d="100"/>
          <a:sy n="56" d="100"/>
        </p:scale>
        <p:origin x="90" y="9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6DF2-5EA0-434F-A686-73D25E01A34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66683-25F7-4868-AC6D-1F5EEA59C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9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8310F-3F7A-4A9C-892D-242CD6C380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90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Lindsely</a:t>
            </a:r>
            <a:r>
              <a:rPr lang="en-US" dirty="0"/>
              <a:t> </a:t>
            </a:r>
            <a:r>
              <a:rPr lang="en-US" dirty="0" err="1"/>
              <a:t>stirling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Waltz in ¾ time</a:t>
            </a:r>
          </a:p>
          <a:p>
            <a:pPr marL="228600" indent="-228600">
              <a:buAutoNum type="arabicPeriod"/>
            </a:pPr>
            <a:r>
              <a:rPr lang="en-US" dirty="0" err="1"/>
              <a:t>Pokemon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Native American</a:t>
            </a:r>
          </a:p>
          <a:p>
            <a:pPr marL="228600" indent="-228600">
              <a:buAutoNum type="arabicPeriod"/>
            </a:pPr>
            <a:r>
              <a:rPr lang="en-US" dirty="0"/>
              <a:t>Bollywood</a:t>
            </a:r>
          </a:p>
          <a:p>
            <a:pPr marL="228600" indent="-228600">
              <a:buAutoNum type="arabicPeriod"/>
            </a:pPr>
            <a:r>
              <a:rPr lang="en-US" dirty="0"/>
              <a:t>dubstep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66683-25F7-4868-AC6D-1F5EEA59C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8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2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8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0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7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5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2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61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49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59DA8-5C79-4F1F-BC1D-07AD538BBD92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5065-FEE6-4132-A68F-9A64DF87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35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klucario.deviantart.com/art/Ash-and-Pokemon-All-18912704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okemon3d.net/wiki/index.php?title=File:Phanpy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ulbapedia.bulbagarden.net/wiki/User:Smoochu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Uxie_(Explorers_of_Time,_Darkness,_and_Sky)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Blastoise_(Pok%C3%A9mon)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ulbapedia.bulbagarden.net/wiki/Unown_(Pok%C3%A9mon)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Chikorita_(Pok%C3%A9mon)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Slowpoke_(Pok%C3%A9mon)#In_events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h.wikipedia.org/wiki/Datoteka:Bulbasaur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Meloetta_(Pok%C3%A9mon)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bulbapedia.bulbagarden.net/wiki/Meloetta_(Pok%C3%A9mon)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ulbapedia.bulbagarden.net/wiki/Combee_(Pok%C3%A9mon)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xdj94.deviantart.com/art/Pokemon-Pikachu-HD-AI-CS6-31914427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Magikarp_(Pok%C3%A9mon)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ulbapedia.bulbagarden.net/wiki/Gyarados_(Pok%C3%A9mon)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creativecommons.org/licenses/by-nc-sa/3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y-spirit.deviantart.com/art/Cheers-401690536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mini.org/wiki/Team_Rocket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Clefairy_(Pok%C3%A9mon)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Luvdisc_(Pok%C3%A9mon)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Sudowoodo_(Pok%C3%A9mon)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ulbapedia.bulbagarden.net/wiki/Lunatone_(Pok%C3%A9mon)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kepunktest1.wikidot.com/character:cress-beoulv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doescher.com/wp-content/uploads/2013/08/ShakespeareStarWars_EducatorsGuide.pdf" TargetMode="External"/><Relationship Id="rId2" Type="http://schemas.openxmlformats.org/officeDocument/2006/relationships/hyperlink" Target="https://www.bl.uk/shakespeare/articles/prose-and-verse-in-shakespeares-play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kemon3d.net/wiki/index.php?title=File%3ACyndaquil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pokemon3d.net/wiki/index.php?title=File:Cyndaquil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ulbapedia.bulbagarden.net/wiki/User:Bluepika!!!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ulbapedia.bulbagarden.net/wiki/Koga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okemon3d.net/wiki/index.php?title=File:Rapidash.png" TargetMode="External"/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hyperlink" Target="http://bulbapedia.bulbagarden.net/wiki/Samurott_(Pok%C3%A9mon)" TargetMode="External"/><Relationship Id="rId2" Type="http://schemas.openxmlformats.org/officeDocument/2006/relationships/hyperlink" Target="http://pokemon3d.net/wiki/index.php?title=File:Phanpy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gengargrin.deviantart.com/art/Gengar-the-shadow-Pokemon-27951974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kemon3d.net/wiki/index.php?title=File:Rapidash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watch?v=jvipPYFebWc" TargetMode="External"/><Relationship Id="rId7" Type="http://schemas.openxmlformats.org/officeDocument/2006/relationships/hyperlink" Target="https://www.youtube.com/watch?v=o4cqG0o2BN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Pnj_ChMZMic" TargetMode="External"/><Relationship Id="rId5" Type="http://schemas.openxmlformats.org/officeDocument/2006/relationships/hyperlink" Target="https://www.youtube.com/watch?v=9UglUjiJifA" TargetMode="External"/><Relationship Id="rId4" Type="http://schemas.openxmlformats.org/officeDocument/2006/relationships/hyperlink" Target="https://www.youtube.com/watch?v=mmCnQDUSO4I" TargetMode="External"/><Relationship Id="rId9" Type="http://schemas.openxmlformats.org/officeDocument/2006/relationships/hyperlink" Target="http://crochetcantar.blogspot.com/2014/12/volvemos-hoenn-patron-mudkip-amigurumi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SGhAhZYcg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ulbapedia.bulbagarden.net/wiki/pawniard_(Pok%C3%A9mon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Unlocking Shakespeare: Meter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sz="2800" dirty="0">
                <a:latin typeface="Baskerville Old Face" panose="02020602080505020303" pitchFamily="18" charset="0"/>
              </a:rPr>
              <a:t>‘</a:t>
            </a:r>
            <a:r>
              <a:rPr lang="en-US" sz="2800" dirty="0" err="1">
                <a:latin typeface="Baskerville Old Face" panose="02020602080505020303" pitchFamily="18" charset="0"/>
              </a:rPr>
              <a:t>Gotta</a:t>
            </a:r>
            <a:r>
              <a:rPr lang="en-US" sz="2800" dirty="0">
                <a:latin typeface="Baskerville Old Face" panose="02020602080505020303" pitchFamily="18" charset="0"/>
              </a:rPr>
              <a:t> Scan ‘</a:t>
            </a:r>
            <a:r>
              <a:rPr lang="en-US" sz="2800" dirty="0" err="1">
                <a:latin typeface="Baskerville Old Face" panose="02020602080505020303" pitchFamily="18" charset="0"/>
              </a:rPr>
              <a:t>em</a:t>
            </a:r>
            <a:r>
              <a:rPr lang="en-US" sz="2800" dirty="0">
                <a:latin typeface="Baskerville Old Face" panose="02020602080505020303" pitchFamily="18" charset="0"/>
              </a:rPr>
              <a:t> all!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94B957-7AE2-4DAF-B82F-48C745BE5A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26"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617213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79562" y="1825625"/>
            <a:ext cx="1097423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syllable</a:t>
            </a:r>
            <a:r>
              <a:rPr lang="en-US" sz="3200" dirty="0"/>
              <a:t> (n): smallest single sound unit of a word.  </a:t>
            </a:r>
          </a:p>
          <a:p>
            <a:r>
              <a:rPr lang="en-US" sz="3200" dirty="0"/>
              <a:t> There are two types: stressed (or emphasized), and unstressed.  </a:t>
            </a:r>
          </a:p>
          <a:p>
            <a:r>
              <a:rPr lang="en-US" sz="3200" dirty="0"/>
              <a:t>Words that have more than one syllable (multi-syllabic words) will have one primary, or most heavily, stressed syllable.  </a:t>
            </a:r>
          </a:p>
          <a:p>
            <a:r>
              <a:rPr lang="en-US" sz="3200" dirty="0"/>
              <a:t>For example, the word “dinosaur” has three syllables; the first is the most-heavily stressed, the second is unstressed, and third is stressed a little bit.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Foot= type of syllable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AA8D1-BC77-4ED5-BA9B-60525B15E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299642" y="365125"/>
            <a:ext cx="2724337" cy="260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17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710120" y="1485157"/>
            <a:ext cx="8287966" cy="4351338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  A multi-syllabic word may have one or more secondary, or less emphasized, stressed syllables.  </a:t>
            </a:r>
          </a:p>
          <a:p>
            <a:r>
              <a:rPr lang="en-US" sz="3600" dirty="0"/>
              <a:t>For example, the word “elevator” has four syllables; the first syllable is the primary stressed syllable, and the third syllable is a secondary stressed syllable (stressed, but not as heavily as the first syllable). </a:t>
            </a:r>
          </a:p>
          <a:p>
            <a:r>
              <a:rPr lang="en-US" sz="3600" dirty="0"/>
              <a:t> Syllables two and four are unstressed.</a:t>
            </a:r>
          </a:p>
          <a:p>
            <a:endParaRPr lang="en-US" sz="36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Syl</a:t>
            </a:r>
            <a:r>
              <a:rPr lang="en-US" dirty="0"/>
              <a:t>-la-</a:t>
            </a:r>
            <a:r>
              <a:rPr lang="en-US" dirty="0" err="1"/>
              <a:t>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4B214-9184-46B0-A230-8CD8A8722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182582" y="2033080"/>
            <a:ext cx="4708187" cy="47081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35C041-B0E1-474E-8AFE-E82344292BF2}"/>
              </a:ext>
            </a:extLst>
          </p:cNvPr>
          <p:cNvSpPr txBox="1"/>
          <p:nvPr/>
        </p:nvSpPr>
        <p:spPr>
          <a:xfrm>
            <a:off x="8229600" y="6813628"/>
            <a:ext cx="46611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ulbapedia.bulbagarden.net/wiki/User:Smoochu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633302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A6C2E4-11CE-4948-B295-71E52CA98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255411" y="0"/>
            <a:ext cx="571836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57582E-9623-4D35-8448-065975AC4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950" y="365125"/>
            <a:ext cx="5890849" cy="1325563"/>
          </a:xfrm>
        </p:spPr>
        <p:txBody>
          <a:bodyPr/>
          <a:lstStyle/>
          <a:p>
            <a:r>
              <a:rPr lang="en-US" dirty="0"/>
              <a:t>Let’s practice syllables: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26BC2-5149-4B44-8F71-0EFF2E47E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6322" y="1825625"/>
            <a:ext cx="5507477" cy="4351338"/>
          </a:xfrm>
        </p:spPr>
        <p:txBody>
          <a:bodyPr>
            <a:normAutofit/>
          </a:bodyPr>
          <a:lstStyle/>
          <a:p>
            <a:r>
              <a:rPr lang="en-US" dirty="0"/>
              <a:t>Hickory, dickory, dock,</a:t>
            </a:r>
          </a:p>
          <a:p>
            <a:r>
              <a:rPr lang="en-US" dirty="0"/>
              <a:t>The mice ran up the clock.</a:t>
            </a:r>
          </a:p>
          <a:p>
            <a:r>
              <a:rPr lang="en-US" dirty="0"/>
              <a:t>The clock struck one,</a:t>
            </a:r>
          </a:p>
          <a:p>
            <a:r>
              <a:rPr lang="en-US" dirty="0"/>
              <a:t>The mice ran down.</a:t>
            </a:r>
          </a:p>
          <a:p>
            <a:r>
              <a:rPr lang="en-US" dirty="0"/>
              <a:t>Hickory, dickory, dock.</a:t>
            </a:r>
          </a:p>
          <a:p>
            <a:endParaRPr lang="en-US" dirty="0"/>
          </a:p>
          <a:p>
            <a:r>
              <a:rPr lang="en-US" dirty="0"/>
              <a:t>How many syllables per line?</a:t>
            </a:r>
          </a:p>
          <a:p>
            <a:r>
              <a:rPr lang="en-US" dirty="0"/>
              <a:t>Where there different rhythms?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45973C-375E-41BE-ACA7-96E4E97BE320}"/>
              </a:ext>
            </a:extLst>
          </p:cNvPr>
          <p:cNvSpPr txBox="1"/>
          <p:nvPr/>
        </p:nvSpPr>
        <p:spPr>
          <a:xfrm>
            <a:off x="-255411" y="6858000"/>
            <a:ext cx="57183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ulbapedia.bulbagarden.net/wiki/Uxie_(Explorers_of_Time,_Darkness,_and_Sky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9968114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3C20-8B98-4D4C-8B42-E4B26B196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 = # of times that foot is repeated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6F746-BC99-4AD2-B317-AC9809BA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notice a pattern in feet (stresses and </a:t>
            </a:r>
            <a:r>
              <a:rPr lang="en-US" dirty="0" err="1"/>
              <a:t>unstresses</a:t>
            </a:r>
            <a:r>
              <a:rPr lang="en-US" dirty="0"/>
              <a:t>) then you are noticing the meter!</a:t>
            </a:r>
          </a:p>
          <a:p>
            <a:r>
              <a:rPr lang="en-US" dirty="0"/>
              <a:t>To find the meter, we do something called scansion or “scanning” a poem.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62F80A-129A-44CB-B362-CE742993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06238" y="3307094"/>
            <a:ext cx="4083543" cy="35509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15A0FD0-C938-446E-B272-DB802B7A0A18}"/>
              </a:ext>
            </a:extLst>
          </p:cNvPr>
          <p:cNvSpPr txBox="1"/>
          <p:nvPr/>
        </p:nvSpPr>
        <p:spPr>
          <a:xfrm>
            <a:off x="3706238" y="6826989"/>
            <a:ext cx="40835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ulbapedia.bulbagarden.net/wiki/Blastoise_(Pok%C3%A9mo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79347586"/>
      </p:ext>
    </p:extLst>
  </p:cSld>
  <p:clrMapOvr>
    <a:masterClrMapping/>
  </p:clrMapOvr>
  <p:transition spd="slow"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dirty="0"/>
              <a:t>Scansion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We can show which syllable is </a:t>
            </a:r>
            <a:r>
              <a:rPr lang="en-US" sz="1800" b="1"/>
              <a:t>stressed</a:t>
            </a:r>
            <a:r>
              <a:rPr lang="en-US" sz="1800"/>
              <a:t> in a word by writing a short diagonal mark over it ( </a:t>
            </a:r>
            <a:r>
              <a:rPr lang="en-US" sz="1800" b="1"/>
              <a:t>/</a:t>
            </a:r>
            <a:r>
              <a:rPr lang="en-US" sz="1800"/>
              <a:t> ).</a:t>
            </a:r>
          </a:p>
          <a:p>
            <a:r>
              <a:rPr lang="en-US" sz="1800"/>
              <a:t>We can indicate an </a:t>
            </a:r>
            <a:r>
              <a:rPr lang="en-US" sz="1800" b="1"/>
              <a:t>unstressed</a:t>
            </a:r>
            <a:r>
              <a:rPr lang="en-US" sz="1800"/>
              <a:t> syllable by writing a small scoop mark over it ( </a:t>
            </a:r>
            <a:r>
              <a:rPr lang="en-US" sz="1800" b="1"/>
              <a:t>U</a:t>
            </a:r>
            <a:r>
              <a:rPr lang="en-US" sz="1800"/>
              <a:t> ).</a:t>
            </a:r>
          </a:p>
          <a:p>
            <a:r>
              <a:rPr lang="en-US" sz="1800"/>
              <a:t>The syllable pattern for the word “Dinosaur” would look like this:  </a:t>
            </a:r>
            <a:r>
              <a:rPr lang="en-US" sz="1800" b="1" i="1"/>
              <a:t>/</a:t>
            </a:r>
            <a:r>
              <a:rPr lang="en-US" sz="1800"/>
              <a:t>   U   U</a:t>
            </a:r>
          </a:p>
          <a:p>
            <a:r>
              <a:rPr lang="en-US" sz="1800" b="1"/>
              <a:t>scansion</a:t>
            </a:r>
            <a:r>
              <a:rPr lang="en-US" sz="1800"/>
              <a:t> [or </a:t>
            </a:r>
            <a:r>
              <a:rPr lang="en-US" sz="1800" b="1"/>
              <a:t>scan</a:t>
            </a:r>
            <a:r>
              <a:rPr lang="en-US" sz="1800"/>
              <a:t>](v): finding the syllable patterns (feet and meter) in a poem or in a line of poetry  (n): the syllable patterns in a poem or a line of poetry</a:t>
            </a:r>
          </a:p>
          <a:p>
            <a:endParaRPr lang="en-US" sz="18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CD12D-D549-4B5C-805F-19B668B00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3769" b="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240387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7582E-9623-4D35-8448-065975AC4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practice scansion: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26BC2-5149-4B44-8F71-0EFF2E47E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Hickory, dickory, dock,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mice ran up the clock.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clock struck one,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mice ran down.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Hickory, dickory, dock.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BC7B9C-0F30-487F-AAC0-2EF6944F0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8296" y="2084303"/>
            <a:ext cx="4408572" cy="440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18692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764A-E56A-4FD6-AD60-5312427D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back to Shakespeare: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8D42-5A8A-44D4-A11D-873CCBE4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Shakespeare wrote in iambic pentameter, which is a line of poetry with a very specific syllabic pattern. </a:t>
            </a:r>
          </a:p>
          <a:p>
            <a:pPr marL="0" indent="0">
              <a:buNone/>
            </a:pPr>
            <a:r>
              <a:rPr lang="en-US" dirty="0"/>
              <a:t>An “iamb” has two syllables—the first is unstressed (or soft) and the second is stressed (or emphasized). </a:t>
            </a:r>
          </a:p>
          <a:p>
            <a:pPr marL="0" indent="0">
              <a:buNone/>
            </a:pPr>
            <a:r>
              <a:rPr lang="en-US" dirty="0"/>
              <a:t>An iamb sounds like da-DUM, as in the following words:</a:t>
            </a:r>
          </a:p>
          <a:p>
            <a:pPr marL="0" indent="0">
              <a:buNone/>
            </a:pPr>
            <a:r>
              <a:rPr lang="en-US" dirty="0"/>
              <a:t> Result (re-SULT)</a:t>
            </a:r>
          </a:p>
          <a:p>
            <a:pPr marL="0" indent="0">
              <a:buNone/>
            </a:pPr>
            <a:r>
              <a:rPr lang="en-US" dirty="0"/>
              <a:t> Enjoy (</a:t>
            </a:r>
            <a:r>
              <a:rPr lang="en-US" dirty="0" err="1"/>
              <a:t>en</a:t>
            </a:r>
            <a:r>
              <a:rPr lang="en-US" dirty="0"/>
              <a:t>-JOY) </a:t>
            </a:r>
          </a:p>
          <a:p>
            <a:pPr marL="0" indent="0">
              <a:buNone/>
            </a:pPr>
            <a:r>
              <a:rPr lang="en-US" dirty="0"/>
              <a:t>Below (be-LOW) </a:t>
            </a:r>
          </a:p>
          <a:p>
            <a:pPr marL="0" indent="0">
              <a:buNone/>
            </a:pPr>
            <a:r>
              <a:rPr lang="en-US" dirty="0"/>
              <a:t>Belief (be-LIEF)</a:t>
            </a:r>
          </a:p>
          <a:p>
            <a:pPr marL="0" indent="0">
              <a:buNone/>
            </a:pPr>
            <a:r>
              <a:rPr lang="en-US" dirty="0"/>
              <a:t> Pursue (</a:t>
            </a:r>
            <a:r>
              <a:rPr lang="en-US" dirty="0" err="1"/>
              <a:t>pur</a:t>
            </a:r>
            <a:r>
              <a:rPr lang="en-US" dirty="0"/>
              <a:t>-SUE)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0C31FD-78E0-444B-8993-EE829E929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46232" y="3429000"/>
            <a:ext cx="3797968" cy="37979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5BC68-DFC2-4AC6-A5AC-0F6793268562}"/>
              </a:ext>
            </a:extLst>
          </p:cNvPr>
          <p:cNvSpPr txBox="1"/>
          <p:nvPr/>
        </p:nvSpPr>
        <p:spPr>
          <a:xfrm>
            <a:off x="6946232" y="7195167"/>
            <a:ext cx="37979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ulbapedia.bulbagarden.net/wiki/Slowpoke_(Pok%C3%A9mon)#In_events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5688939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764A-E56A-4FD6-AD60-5312427D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back to Shakespeare: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8D42-5A8A-44D4-A11D-873CCBE48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“Pentameter” means there should be five iambs in a line, so iambic pentameter is a line of ten syllables:</a:t>
            </a:r>
          </a:p>
          <a:p>
            <a:pPr marL="0" indent="0">
              <a:buNone/>
            </a:pPr>
            <a:r>
              <a:rPr lang="en-US" dirty="0"/>
              <a:t> da-DUM </a:t>
            </a:r>
            <a:r>
              <a:rPr lang="en-US" dirty="0" err="1"/>
              <a:t>da-DUM</a:t>
            </a:r>
            <a:r>
              <a:rPr lang="en-US" dirty="0"/>
              <a:t> </a:t>
            </a:r>
            <a:r>
              <a:rPr lang="en-US" dirty="0" err="1"/>
              <a:t>da-DUM</a:t>
            </a:r>
            <a:r>
              <a:rPr lang="en-US" dirty="0"/>
              <a:t> </a:t>
            </a:r>
            <a:r>
              <a:rPr lang="en-US" dirty="0" err="1"/>
              <a:t>da-DUM</a:t>
            </a:r>
            <a:r>
              <a:rPr lang="en-US" dirty="0"/>
              <a:t> </a:t>
            </a:r>
            <a:r>
              <a:rPr lang="en-US" dirty="0" err="1"/>
              <a:t>da-DUM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Here’s a classic line, with the unstressed part of each iamb in regular text and the stressed part of each iamb in bold: </a:t>
            </a:r>
          </a:p>
          <a:p>
            <a:pPr marL="0" indent="0">
              <a:buNone/>
            </a:pPr>
            <a:r>
              <a:rPr lang="en-US" dirty="0"/>
              <a:t>“I’d </a:t>
            </a:r>
            <a:r>
              <a:rPr lang="en-US" b="1" dirty="0"/>
              <a:t>rat</a:t>
            </a:r>
            <a:r>
              <a:rPr lang="en-US" dirty="0"/>
              <a:t>her </a:t>
            </a:r>
            <a:r>
              <a:rPr lang="en-US" b="1" dirty="0"/>
              <a:t>be</a:t>
            </a:r>
            <a:r>
              <a:rPr lang="en-US" dirty="0"/>
              <a:t> a </a:t>
            </a:r>
            <a:r>
              <a:rPr lang="en-US" b="1" dirty="0"/>
              <a:t>ham</a:t>
            </a:r>
            <a:r>
              <a:rPr lang="en-US" dirty="0"/>
              <a:t>mer </a:t>
            </a:r>
            <a:r>
              <a:rPr lang="en-US" b="1" dirty="0"/>
              <a:t>than</a:t>
            </a:r>
            <a:r>
              <a:rPr lang="en-US" dirty="0"/>
              <a:t> a </a:t>
            </a:r>
            <a:r>
              <a:rPr lang="en-US" b="1" dirty="0"/>
              <a:t>nail</a:t>
            </a:r>
            <a:r>
              <a:rPr lang="en-US" dirty="0"/>
              <a:t>.”  </a:t>
            </a:r>
          </a:p>
          <a:p>
            <a:pPr marL="0" indent="0">
              <a:buNone/>
            </a:pPr>
            <a:r>
              <a:rPr lang="en-US" dirty="0"/>
              <a:t>So, in other words, the five iambs in this line are (1) I’d RATH- (2) </a:t>
            </a:r>
            <a:r>
              <a:rPr lang="en-US" dirty="0" err="1"/>
              <a:t>er</a:t>
            </a:r>
            <a:r>
              <a:rPr lang="en-US" dirty="0"/>
              <a:t> BE (3) a HAM- (4) </a:t>
            </a:r>
            <a:r>
              <a:rPr lang="en-US" dirty="0" err="1"/>
              <a:t>mer</a:t>
            </a:r>
            <a:r>
              <a:rPr lang="en-US" dirty="0"/>
              <a:t> THAN (5) a NAIL. </a:t>
            </a:r>
          </a:p>
          <a:p>
            <a:pPr marL="0" indent="0">
              <a:buNone/>
            </a:pPr>
            <a:r>
              <a:rPr lang="en-US" dirty="0"/>
              <a:t>There are a lot of other feet and a lot of other meter, but we’ll cover these more in poetry since Shakespeare prefers Iambic Pentameter.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319B4-88A6-43F6-8328-BD51B8A4F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04560" y="136525"/>
            <a:ext cx="1593619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1257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16AD-F107-4DC4-8B2D-A7F15C30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if you can hear the rhythm below (don’t worry about meaning! Scan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ABFA-858A-4C67-8324-61CFC68B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ROMEO: But soft! What light through yonder window breaks?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It is the East, and Juliet is the sun!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Arise, fair sun, and kill the envious moon,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Who is already sick and pale with grief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That thou her maid art far more fair than she.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709DB8-31A7-46B0-AD65-7C873A2EF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4798" y="1825625"/>
            <a:ext cx="4788569" cy="47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4336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70B58-077E-4058-8C98-E517AA7FA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WHY…WHY…No seriously…. WHYYYYY….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4E498-C33A-4DC0-A46D-1F8AA4605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Shakespeare uses iambic pentameter for most of his characters most of the time, but it also has an element of class to it.</a:t>
            </a:r>
          </a:p>
          <a:p>
            <a:r>
              <a:rPr lang="en-US" dirty="0"/>
              <a:t> In other words, most of Shakespeare’s characters speak in iambic pentameter, but some speak in prose (normal speech) when Shakespeare wanted to set them apart as lower class.</a:t>
            </a:r>
          </a:p>
          <a:p>
            <a:r>
              <a:rPr lang="en-US" dirty="0"/>
              <a:t>The Nurse in Romeo and Juliet is a prime example.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5B109-7487-4F8A-8EC5-C15D89397213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bulbapedia.bulbagarden.net/wiki/Meloetta_(Pok%C3%A9mo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56BCA2-047F-48AB-8B93-C3DA3E1DF8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79197" y="3580735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23116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01BA8D-DFDD-4449-A1A9-595B91FC3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FB5424-7921-4C49-8A85-762D99294E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Questions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87A58-3C49-43B4-8838-2A4158160C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what form does Shakespeare write?</a:t>
            </a:r>
          </a:p>
          <a:p>
            <a:r>
              <a:rPr lang="en-US" dirty="0"/>
              <a:t>Why does Shakespeare’s Meter, matter?</a:t>
            </a:r>
          </a:p>
          <a:p>
            <a:r>
              <a:rPr lang="en-US" dirty="0"/>
              <a:t>Where and why does Shakespeare change from prose to verse or change his meter?</a:t>
            </a:r>
          </a:p>
          <a:p>
            <a:r>
              <a:rPr lang="en-US" dirty="0"/>
              <a:t>What is the difference between a foot and meter in poetry?</a:t>
            </a:r>
          </a:p>
          <a:p>
            <a:r>
              <a:rPr lang="en-US" dirty="0"/>
              <a:t>How do we determine the meter in poetry?</a:t>
            </a:r>
          </a:p>
          <a:p>
            <a:r>
              <a:rPr lang="en-US" dirty="0"/>
              <a:t>What is Scansion?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FC912-881A-49B4-B0E3-206DA241B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FF092C-730B-4301-9578-5A84363FE0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Examine Prose vs. Verse</a:t>
            </a:r>
          </a:p>
          <a:p>
            <a:r>
              <a:rPr lang="en-US" dirty="0"/>
              <a:t>Look at different types of verses</a:t>
            </a:r>
          </a:p>
          <a:p>
            <a:r>
              <a:rPr lang="en-US" dirty="0"/>
              <a:t>Understand how syllables naturally create sound patterns</a:t>
            </a:r>
          </a:p>
          <a:p>
            <a:r>
              <a:rPr lang="en-US" dirty="0"/>
              <a:t>To define foot and meter</a:t>
            </a:r>
          </a:p>
          <a:p>
            <a:r>
              <a:rPr lang="en-US" dirty="0"/>
              <a:t>To examine scansion</a:t>
            </a:r>
          </a:p>
          <a:p>
            <a:r>
              <a:rPr lang="en-US" dirty="0"/>
              <a:t>To understand WHY Shakespeare uses Iambic Pentameter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278E6-4513-4A38-8961-AD963EA92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02185" y="262647"/>
            <a:ext cx="2554442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554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5B6-D6C4-4B8E-9D74-10B09F86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4B0-FA3D-4FFD-A431-A34792C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294" y="2141537"/>
            <a:ext cx="696338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BENVOLIO</a:t>
            </a:r>
          </a:p>
          <a:p>
            <a:pPr marL="0" indent="0">
              <a:buNone/>
            </a:pPr>
            <a:r>
              <a:rPr lang="en-US" dirty="0"/>
              <a:t>Here were the servants of your adversary,</a:t>
            </a:r>
          </a:p>
          <a:p>
            <a:pPr marL="0" indent="0">
              <a:buNone/>
            </a:pPr>
            <a:r>
              <a:rPr lang="en-US" dirty="0"/>
              <a:t>And yours, close fighting ere I did approach:</a:t>
            </a:r>
          </a:p>
          <a:p>
            <a:pPr marL="0" indent="0">
              <a:buNone/>
            </a:pPr>
            <a:r>
              <a:rPr lang="en-US" dirty="0"/>
              <a:t>I drew to part them: in the instant came</a:t>
            </a:r>
          </a:p>
          <a:p>
            <a:pPr marL="0" indent="0">
              <a:buNone/>
            </a:pPr>
            <a:r>
              <a:rPr lang="en-US" dirty="0"/>
              <a:t>The fiery Tybalt, with his sword prepared,</a:t>
            </a:r>
          </a:p>
          <a:p>
            <a:pPr marL="0" indent="0">
              <a:buNone/>
            </a:pPr>
            <a:r>
              <a:rPr lang="en-US" dirty="0"/>
              <a:t>Which, as he breathed defiance to my ears,</a:t>
            </a:r>
          </a:p>
          <a:p>
            <a:pPr marL="0" indent="0">
              <a:buNone/>
            </a:pPr>
            <a:r>
              <a:rPr lang="en-US" dirty="0"/>
              <a:t>He swung about his head and cut the winds,</a:t>
            </a:r>
          </a:p>
          <a:p>
            <a:pPr marL="0" indent="0">
              <a:buNone/>
            </a:pPr>
            <a:r>
              <a:rPr lang="en-US" dirty="0"/>
              <a:t>Who nothing hurt withal </a:t>
            </a:r>
            <a:r>
              <a:rPr lang="en-US" dirty="0" err="1"/>
              <a:t>hiss'd</a:t>
            </a:r>
            <a:r>
              <a:rPr lang="en-US" dirty="0"/>
              <a:t> him in scorn:</a:t>
            </a:r>
          </a:p>
          <a:p>
            <a:pPr marL="0" indent="0">
              <a:buNone/>
            </a:pPr>
            <a:r>
              <a:rPr lang="en-US" dirty="0"/>
              <a:t>While we were interchanging thrusts and blows,</a:t>
            </a:r>
          </a:p>
          <a:p>
            <a:pPr marL="0" indent="0">
              <a:buNone/>
            </a:pPr>
            <a:r>
              <a:rPr lang="en-US" dirty="0"/>
              <a:t>Came more and more and fought on part and part,</a:t>
            </a:r>
          </a:p>
          <a:p>
            <a:pPr marL="0" indent="0">
              <a:buNone/>
            </a:pPr>
            <a:r>
              <a:rPr lang="en-US" dirty="0"/>
              <a:t>Till the prince came, who parted either part.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245E1-F5DC-4235-AD2A-197543A73B39}"/>
              </a:ext>
            </a:extLst>
          </p:cNvPr>
          <p:cNvSpPr txBox="1"/>
          <p:nvPr/>
        </p:nvSpPr>
        <p:spPr>
          <a:xfrm>
            <a:off x="175098" y="2723745"/>
            <a:ext cx="4048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Nurse</a:t>
            </a:r>
          </a:p>
          <a:p>
            <a:r>
              <a:rPr lang="en-US" sz="2000" dirty="0"/>
              <a:t>Marry, bachelor, Her mother is the lady of the house, And a good lady, and a wise and virtuous I nursed her daughter, that you </a:t>
            </a:r>
            <a:r>
              <a:rPr lang="en-US" sz="2000" dirty="0" err="1"/>
              <a:t>talk'd</a:t>
            </a:r>
            <a:r>
              <a:rPr lang="en-US" sz="2000" dirty="0"/>
              <a:t> withal; I tell you, he that can lay hold of her shall have the chinks.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0CCF9-EAA8-4B10-8818-3FC26A6BEE0C}"/>
              </a:ext>
            </a:extLst>
          </p:cNvPr>
          <p:cNvSpPr/>
          <p:nvPr/>
        </p:nvSpPr>
        <p:spPr>
          <a:xfrm>
            <a:off x="369207" y="1218207"/>
            <a:ext cx="339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Lower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D5592-5916-408B-9E8D-10BC1E9A5E73}"/>
              </a:ext>
            </a:extLst>
          </p:cNvPr>
          <p:cNvSpPr/>
          <p:nvPr/>
        </p:nvSpPr>
        <p:spPr>
          <a:xfrm>
            <a:off x="8290817" y="1218207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Upper class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290AF9-17A8-44A2-BBE5-71940882F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73782" y="4558893"/>
            <a:ext cx="2161799" cy="2161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9B3663-2815-4FF2-9ECB-371643C98D9F}"/>
              </a:ext>
            </a:extLst>
          </p:cNvPr>
          <p:cNvSpPr txBox="1"/>
          <p:nvPr/>
        </p:nvSpPr>
        <p:spPr>
          <a:xfrm>
            <a:off x="1873783" y="6794334"/>
            <a:ext cx="1495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ulbapedia.bulbagarden.net/wiki/Magikarp_(Pok%C3%A9mo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31004F-389C-4FCD-BD27-2519BB3DD4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883442" y="0"/>
            <a:ext cx="2629670" cy="26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6162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13296-04D7-4BE3-8AC4-1B08ABF23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Verse or Prose for Whom?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EC565-E64E-4869-9027-53E27FE3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93568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play’s genre was one of the factors that influenced the use of prose or verse in Shakespeare’s drama, but so too were the characters and the situations they found themselves in. </a:t>
            </a:r>
          </a:p>
          <a:p>
            <a:r>
              <a:rPr lang="en-US" dirty="0"/>
              <a:t>Prose was regarded as suitable for comic or low status characters, while verse was retained for those of high status. </a:t>
            </a:r>
          </a:p>
          <a:p>
            <a:r>
              <a:rPr lang="en-US" dirty="0"/>
              <a:t>Rhymed Verse was often used for lovers.</a:t>
            </a:r>
          </a:p>
          <a:p>
            <a:r>
              <a:rPr lang="en-US" dirty="0"/>
              <a:t>Shakespeare often plays with this convention to make more of a statement with his writing (having lowly character speak in verse to “stick it to the man” kind of thing. Shocking stuff for the 17</a:t>
            </a:r>
            <a:r>
              <a:rPr lang="en-US" baseline="30000" dirty="0"/>
              <a:t>th</a:t>
            </a:r>
            <a:r>
              <a:rPr lang="en-US" dirty="0"/>
              <a:t> century!)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6B488-7A7B-4AE6-9DC8-9F587CE66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84692" y="1690688"/>
            <a:ext cx="3737813" cy="446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9734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03B0-A43C-4F29-8CEC-2B160825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 the politician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9BAA-877D-4A6C-BF87-F24A15E8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2821" y="1944415"/>
            <a:ext cx="7956884" cy="454846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Shakespeare began changing the prose and verse to fit the situation, rather than following the rules of the “upper class”. </a:t>
            </a:r>
          </a:p>
          <a:p>
            <a:r>
              <a:rPr lang="en-US" dirty="0"/>
              <a:t>After all, Shakespeare as a writer was considered lower class.</a:t>
            </a:r>
          </a:p>
          <a:p>
            <a:r>
              <a:rPr lang="en-US" dirty="0"/>
              <a:t> In his comedy, </a:t>
            </a:r>
            <a:r>
              <a:rPr lang="en-US" i="1" dirty="0"/>
              <a:t>Much Ado About Nothing, </a:t>
            </a:r>
            <a:r>
              <a:rPr lang="en-US" dirty="0"/>
              <a:t>the two central characters, Beatrice and Benedick HATE each other’s guts.</a:t>
            </a:r>
          </a:p>
          <a:p>
            <a:r>
              <a:rPr lang="en-US" dirty="0"/>
              <a:t>The play starts off with Beatrice bad-talking Benedick before he even appears on stage. (It’s amazing!)</a:t>
            </a:r>
          </a:p>
          <a:p>
            <a:r>
              <a:rPr lang="en-US" dirty="0"/>
              <a:t>Despite being upper class, Shakespeare uses prose in their conversation; not because they are lower people, but because of the comedy that ensues between their hate-ship turned courtship.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C792D-ADD1-4206-AD0C-BC0D00CA1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8078" y="1325062"/>
            <a:ext cx="3989874" cy="521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118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03B0-A43C-4F29-8CEC-2B160825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 the politician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C9BAA-877D-4A6C-BF87-F24A15E8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503"/>
            <a:ext cx="10515600" cy="4548460"/>
          </a:xfrm>
        </p:spPr>
        <p:txBody>
          <a:bodyPr>
            <a:normAutofit/>
          </a:bodyPr>
          <a:lstStyle/>
          <a:p>
            <a:r>
              <a:rPr lang="en-US" dirty="0"/>
              <a:t>In Midsummer Night’s Dream, Shakespeare has both the Royal Court and the Fairy Court speak in verse.</a:t>
            </a:r>
          </a:p>
          <a:p>
            <a:r>
              <a:rPr lang="en-US" dirty="0"/>
              <a:t>Although we would think of Fairies as lesser beings, he holds them equal (if not above) their human counter parts. </a:t>
            </a:r>
          </a:p>
          <a:p>
            <a:r>
              <a:rPr lang="en-US" dirty="0"/>
              <a:t>This sets the stage for us to view the confusion between Fairies and royals.</a:t>
            </a:r>
          </a:p>
          <a:p>
            <a:r>
              <a:rPr lang="en-US" dirty="0"/>
              <a:t>This also allows us to distinguish between Upper class (the lovers) and the lower class (the clowns/the actors)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EBF8A-25B2-49BB-A842-9D699F186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37884" y="4768515"/>
            <a:ext cx="2004396" cy="2004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00B283-4403-47BA-8B73-714DF92E285C}"/>
              </a:ext>
            </a:extLst>
          </p:cNvPr>
          <p:cNvSpPr txBox="1"/>
          <p:nvPr/>
        </p:nvSpPr>
        <p:spPr>
          <a:xfrm>
            <a:off x="8337884" y="6883833"/>
            <a:ext cx="2004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bulbapedia.bulbagarden.net/wiki/Clefairy_(Pok%C3%A9mon)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59923582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B1B5-349B-49F4-AFE3-55CB905BC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0E6A-6782-4414-8FC1-1640B5B2D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Shakespeare also gives his characters Iambic pentameter and rhyme to indicate interpersonal relationships.</a:t>
            </a:r>
          </a:p>
          <a:p>
            <a:r>
              <a:rPr lang="en-US" dirty="0"/>
              <a:t>That is, he made lovers speak in rhyming couplets because…couplet…couple…lovers…to couple….</a:t>
            </a:r>
          </a:p>
          <a:p>
            <a:r>
              <a:rPr lang="en-US" dirty="0"/>
              <a:t>You  get it…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3BD73-A849-4AE2-A71B-ED66CF266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36505" y="4430962"/>
            <a:ext cx="1880938" cy="18809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23803-2C7E-4298-A6EE-6339F7B3F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8191501" y="4430962"/>
            <a:ext cx="2085473" cy="188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4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EC62C-8723-48A0-B090-C5B495D9E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064" y="345741"/>
            <a:ext cx="2855494" cy="6379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Here, Romeo and Juliet meet for the first time (right after falling in love at first sight).</a:t>
            </a:r>
          </a:p>
          <a:p>
            <a:pPr marL="0" indent="0">
              <a:buNone/>
            </a:pPr>
            <a:r>
              <a:rPr lang="en-US" dirty="0"/>
              <a:t>This is a SUPER romantic moment, so it is rhyming…</a:t>
            </a:r>
          </a:p>
          <a:p>
            <a:pPr marL="0" indent="0">
              <a:buNone/>
            </a:pPr>
            <a:r>
              <a:rPr lang="en-US" dirty="0"/>
              <a:t>It ends with Romeo kissing the girl.</a:t>
            </a:r>
          </a:p>
        </p:txBody>
      </p:sp>
      <p:pic>
        <p:nvPicPr>
          <p:cNvPr id="4" name="Picture 4" descr="Image result for shakespeare romeo and juliet pilgrim">
            <a:extLst>
              <a:ext uri="{FF2B5EF4-FFF2-40B4-BE49-F238E27FC236}">
                <a16:creationId xmlns:a16="http://schemas.microsoft.com/office/drawing/2014/main" id="{DCF50C65-F976-4997-8142-A3177EE9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07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63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085A-5421-42D1-8AEB-1F3DDACD7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 Shakespeare…why?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9FFBF-63A3-46A0-B4B6-BFF9D1C65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Shakespeare also sometimes breaks the rules of iambic pentameter.</a:t>
            </a:r>
          </a:p>
          <a:p>
            <a:r>
              <a:rPr lang="en-US" dirty="0"/>
              <a:t> The most famous Shakespearean line of all actually has eleven syllables: “To be or not to be, that is the question.” </a:t>
            </a:r>
          </a:p>
          <a:p>
            <a:r>
              <a:rPr lang="en-US" dirty="0"/>
              <a:t>That last “-ion” is known as a weak ending, and is common in Shakespeare. </a:t>
            </a:r>
          </a:p>
          <a:p>
            <a:r>
              <a:rPr lang="en-US" dirty="0"/>
              <a:t>It’s also common that he will slip two unstressed syllables into a space where there should be just one, or he’ll leave out a syllable entirely.</a:t>
            </a:r>
          </a:p>
          <a:p>
            <a:r>
              <a:rPr lang="en-US" dirty="0"/>
              <a:t> As much as we associate Shakespeare with iambic pentameter, he broke the rule almost as much as he observed it.</a:t>
            </a:r>
          </a:p>
          <a:p>
            <a:r>
              <a:rPr lang="en-US" dirty="0"/>
              <a:t>But why?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FDB56-CA8E-426F-8D22-AD2C6ED43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1789" y="5061284"/>
            <a:ext cx="1796716" cy="17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821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616AD-F107-4DC4-8B2D-A7F15C307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Scansion for meaning: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FABFA-858A-4C67-8324-61CFC68BB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ROMEO: But soft! What light through yonder window breaks?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It is the East, and Juliet is the sun!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Arise, fair sun, and kill the envious moon,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Who is already sick and pale with grief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That thou her maid art far more fair than she.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6F8EB0-CBFD-4636-91F0-8CF0FA3AE53E}"/>
              </a:ext>
            </a:extLst>
          </p:cNvPr>
          <p:cNvSpPr/>
          <p:nvPr/>
        </p:nvSpPr>
        <p:spPr>
          <a:xfrm>
            <a:off x="8742619" y="532963"/>
            <a:ext cx="34493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 stands out and why?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CC37BA-C61B-4068-8CDC-E7A7FC8B0B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6058" y="3381545"/>
            <a:ext cx="3267741" cy="32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1928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3F82-850A-48BA-ABEC-0D028F02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most important thing about iambic pentameter….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772D-A476-43D1-87CD-2B85E8499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final—and maybe most important—thing to say about iambic pentameter is that it’s one of those things you should know about and then not be too worried about. </a:t>
            </a:r>
          </a:p>
          <a:p>
            <a:r>
              <a:rPr lang="en-US" dirty="0"/>
              <a:t>If the whole idea of meter and stressed and unstressed syllables leaves you feeling stressed, just read Shakespeare’s lines out loud and forget about the meter. </a:t>
            </a:r>
          </a:p>
          <a:p>
            <a:r>
              <a:rPr lang="en-US" dirty="0"/>
              <a:t>Pay attention to the punctuation, and let it guide your pauses. </a:t>
            </a:r>
          </a:p>
          <a:p>
            <a:r>
              <a:rPr lang="en-US" dirty="0"/>
              <a:t>Whatever you do, don’t feel that you have to pause at the end of each line of Shakespeare.</a:t>
            </a:r>
          </a:p>
          <a:p>
            <a:r>
              <a:rPr lang="en-US" dirty="0"/>
              <a:t> Unless there is a comma, a period or some other punctuation—or some other break in the meaning—each line should follow immediately after the preceding line</a:t>
            </a:r>
          </a:p>
        </p:txBody>
      </p:sp>
    </p:spTree>
    <p:extLst>
      <p:ext uri="{BB962C8B-B14F-4D97-AF65-F5344CB8AC3E}">
        <p14:creationId xmlns:p14="http://schemas.microsoft.com/office/powerpoint/2010/main" val="3113827793"/>
      </p:ext>
    </p:extLst>
  </p:cSld>
  <p:clrMapOvr>
    <a:masterClrMapping/>
  </p:clrMapOvr>
  <p:transition spd="slow">
    <p:comb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6368-2EDC-49FD-BB34-CA48EB93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F11A-5329-47CF-B60C-5E8D445F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5"/>
            <a:ext cx="10515600" cy="4824818"/>
          </a:xfrm>
        </p:spPr>
        <p:txBody>
          <a:bodyPr>
            <a:normAutofit/>
          </a:bodyPr>
          <a:lstStyle/>
          <a:p>
            <a:r>
              <a:rPr lang="en-US" dirty="0"/>
              <a:t>People of Shakespeare’s time wrote stories in poetic forms because it was highly stylized art, and was considered MAD SKILLED.</a:t>
            </a:r>
          </a:p>
          <a:p>
            <a:r>
              <a:rPr lang="en-US" dirty="0"/>
              <a:t>Shakespeare wrote in Iambic Pentameter for most of his verse writing.</a:t>
            </a:r>
          </a:p>
          <a:p>
            <a:r>
              <a:rPr lang="en-US" dirty="0"/>
              <a:t>Iamb= foot = the syllables in the sentence. Iambs are unstressed, stress- “the heartbeat”</a:t>
            </a:r>
          </a:p>
          <a:p>
            <a:r>
              <a:rPr lang="en-US" dirty="0"/>
              <a:t>Pentameter= how many feet per line= 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28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2AD81-8CE0-47B7-BC25-E9FE1CC3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get Confused…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D84C9-BCD5-48F5-91C8-90A0711E3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We’ll go over this again (and more complex!) when we get to poetry.</a:t>
            </a:r>
          </a:p>
          <a:p>
            <a:r>
              <a:rPr lang="en-US" dirty="0"/>
              <a:t>For now, the most important thing you have to know is:</a:t>
            </a:r>
          </a:p>
          <a:p>
            <a:r>
              <a:rPr lang="en-US" dirty="0"/>
              <a:t>Shakespeare wrote in verse (metered lines) and in prose (normal lines).</a:t>
            </a:r>
          </a:p>
          <a:p>
            <a:r>
              <a:rPr lang="en-US" dirty="0"/>
              <a:t>When he wrote in verse, he wrote in iambic pentameter (EYE-AM-BIC, PENT-TAM-IT-TUR)</a:t>
            </a:r>
          </a:p>
          <a:p>
            <a:r>
              <a:rPr lang="en-US" dirty="0"/>
              <a:t>Shakespeare uses the meter to</a:t>
            </a:r>
          </a:p>
          <a:p>
            <a:pPr lvl="1"/>
            <a:r>
              <a:rPr lang="en-US" dirty="0"/>
              <a:t>SHOW different classes</a:t>
            </a:r>
          </a:p>
          <a:p>
            <a:pPr lvl="1"/>
            <a:r>
              <a:rPr lang="en-US" dirty="0"/>
              <a:t>Emphasis character’s attraction</a:t>
            </a:r>
          </a:p>
          <a:p>
            <a:pPr lvl="1"/>
            <a:r>
              <a:rPr lang="en-US" dirty="0"/>
              <a:t>CHALLENGE the system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10FEC-DC62-4AD4-911D-FBCD31754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5004" y="4001022"/>
            <a:ext cx="4340257" cy="2856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5EACAA-32CA-4212-A8A1-ED3ACC17F4EC}"/>
              </a:ext>
            </a:extLst>
          </p:cNvPr>
          <p:cNvSpPr txBox="1"/>
          <p:nvPr/>
        </p:nvSpPr>
        <p:spPr>
          <a:xfrm>
            <a:off x="6965004" y="7020400"/>
            <a:ext cx="43402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pokepunktest1.wikidot.com/character:cress-beoulv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3167821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6368-2EDC-49FD-BB34-CA48EB93E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9F11A-5329-47CF-B60C-5E8D445F2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145"/>
            <a:ext cx="10515600" cy="48248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writing in Iambic Pentameter, Shakespeare:</a:t>
            </a:r>
          </a:p>
          <a:p>
            <a:pPr lvl="1"/>
            <a:r>
              <a:rPr lang="en-US" dirty="0"/>
              <a:t>shows off his writing skills and keeps up the trend</a:t>
            </a:r>
          </a:p>
          <a:p>
            <a:pPr lvl="1"/>
            <a:r>
              <a:rPr lang="en-US" dirty="0"/>
              <a:t>Denotes differences in upper and lower class (prose)</a:t>
            </a:r>
          </a:p>
          <a:p>
            <a:pPr lvl="1"/>
            <a:r>
              <a:rPr lang="en-US" dirty="0"/>
              <a:t>Demonstrates relationships between characters (lovers with rhyme)</a:t>
            </a:r>
          </a:p>
          <a:p>
            <a:pPr lvl="1"/>
            <a:r>
              <a:rPr lang="en-US" dirty="0"/>
              <a:t>Attacks societal standards/traditions by giving the “wrong” writing to a class of people.</a:t>
            </a:r>
          </a:p>
          <a:p>
            <a:r>
              <a:rPr lang="en-US" dirty="0"/>
              <a:t>Shakespeare breaks the meter to:</a:t>
            </a:r>
          </a:p>
          <a:p>
            <a:pPr lvl="1"/>
            <a:r>
              <a:rPr lang="en-US" dirty="0"/>
              <a:t>Indicate something more important</a:t>
            </a:r>
          </a:p>
          <a:p>
            <a:pPr lvl="1"/>
            <a:r>
              <a:rPr lang="en-US" dirty="0"/>
              <a:t>To play on words/meanings</a:t>
            </a:r>
          </a:p>
          <a:p>
            <a:pPr lvl="1"/>
            <a:r>
              <a:rPr lang="en-US" dirty="0"/>
              <a:t>To make sexual jokes</a:t>
            </a:r>
          </a:p>
          <a:p>
            <a:r>
              <a:rPr lang="en-US" dirty="0"/>
              <a:t>  U     /       U         /     U     /         U         /         U           /</a:t>
            </a:r>
          </a:p>
          <a:p>
            <a:r>
              <a:rPr lang="en-US" dirty="0"/>
              <a:t>So NOW you KNOW the FACTS of </a:t>
            </a:r>
            <a:r>
              <a:rPr lang="en-US" dirty="0" err="1"/>
              <a:t>SHAKESpeare’s</a:t>
            </a:r>
            <a:r>
              <a:rPr lang="en-US" dirty="0"/>
              <a:t> VERSE</a:t>
            </a:r>
          </a:p>
        </p:txBody>
      </p:sp>
    </p:spTree>
    <p:extLst>
      <p:ext uri="{BB962C8B-B14F-4D97-AF65-F5344CB8AC3E}">
        <p14:creationId xmlns:p14="http://schemas.microsoft.com/office/powerpoint/2010/main" val="2402602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8E62-C788-477B-90CB-E6C78978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2D12C-1E63-405C-8E6E-30B9DEE30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https://www.bl.uk/shakespeare/articles/prose-and-verse-in-shakespeares-plays</a:t>
            </a:r>
            <a:endParaRPr lang="en-US" dirty="0"/>
          </a:p>
          <a:p>
            <a:r>
              <a:rPr lang="en-US" dirty="0">
                <a:hlinkClick r:id="rId3"/>
              </a:rPr>
              <a:t>http://www.iandoescher.com/wp-content/uploads/2013/08/ShakespeareStarWars_EducatorsGuide.pdf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842645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5B6-D6C4-4B8E-9D74-10B09F86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Shakespeare: Prose Vs.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4B0-FA3D-4FFD-A431-A34792CE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Shakespeare’s drama is written using both prose and verse. </a:t>
            </a:r>
          </a:p>
          <a:p>
            <a:r>
              <a:rPr lang="en-US" dirty="0"/>
              <a:t>On the page, the prose runs continuously from margin to margin, </a:t>
            </a:r>
          </a:p>
          <a:p>
            <a:r>
              <a:rPr lang="en-US" dirty="0"/>
              <a:t>Verse is set out in narrower blocks, neatly aligned on the left (where lines all begin with capital letters), but forming a slightly ragged right-hand edge.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F8A3E-6859-4697-9EC2-BBF7FE12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79756" y="4120804"/>
            <a:ext cx="3605087" cy="2737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7EB2EE-6B87-4E01-8FE1-D84020EAA0A8}"/>
              </a:ext>
            </a:extLst>
          </p:cNvPr>
          <p:cNvSpPr txBox="1"/>
          <p:nvPr/>
        </p:nvSpPr>
        <p:spPr>
          <a:xfrm>
            <a:off x="1579756" y="7022038"/>
            <a:ext cx="36050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pokemon3d.net/wiki/index.php?title=File%3ACyndaquil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62766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5B6-D6C4-4B8E-9D74-10B09F86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Shakespeare: Prose Vs.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4B0-FA3D-4FFD-A431-A34792CE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294" y="2141537"/>
            <a:ext cx="6963383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BENVOLIO</a:t>
            </a:r>
          </a:p>
          <a:p>
            <a:pPr marL="0" indent="0">
              <a:buNone/>
            </a:pPr>
            <a:r>
              <a:rPr lang="en-US" dirty="0"/>
              <a:t>Here were the servants of your adversary,</a:t>
            </a:r>
          </a:p>
          <a:p>
            <a:pPr marL="0" indent="0">
              <a:buNone/>
            </a:pPr>
            <a:r>
              <a:rPr lang="en-US" dirty="0"/>
              <a:t>And yours, close fighting ere I did approach:</a:t>
            </a:r>
          </a:p>
          <a:p>
            <a:pPr marL="0" indent="0">
              <a:buNone/>
            </a:pPr>
            <a:r>
              <a:rPr lang="en-US" dirty="0"/>
              <a:t>I drew to part them: in the instant came</a:t>
            </a:r>
          </a:p>
          <a:p>
            <a:pPr marL="0" indent="0">
              <a:buNone/>
            </a:pPr>
            <a:r>
              <a:rPr lang="en-US" dirty="0"/>
              <a:t>The fiery Tybalt, with his sword prepared,</a:t>
            </a:r>
          </a:p>
          <a:p>
            <a:pPr marL="0" indent="0">
              <a:buNone/>
            </a:pPr>
            <a:r>
              <a:rPr lang="en-US" dirty="0"/>
              <a:t>Which, as he breathed defiance to my ears,</a:t>
            </a:r>
          </a:p>
          <a:p>
            <a:pPr marL="0" indent="0">
              <a:buNone/>
            </a:pPr>
            <a:r>
              <a:rPr lang="en-US" dirty="0"/>
              <a:t>He swung about his head and cut the winds,</a:t>
            </a:r>
          </a:p>
          <a:p>
            <a:pPr marL="0" indent="0">
              <a:buNone/>
            </a:pPr>
            <a:r>
              <a:rPr lang="en-US" dirty="0"/>
              <a:t>Who nothing hurt withal </a:t>
            </a:r>
            <a:r>
              <a:rPr lang="en-US" dirty="0" err="1"/>
              <a:t>hiss'd</a:t>
            </a:r>
            <a:r>
              <a:rPr lang="en-US" dirty="0"/>
              <a:t> him in scorn:</a:t>
            </a:r>
          </a:p>
          <a:p>
            <a:pPr marL="0" indent="0">
              <a:buNone/>
            </a:pPr>
            <a:r>
              <a:rPr lang="en-US" dirty="0"/>
              <a:t>While we were interchanging thrusts and blows,</a:t>
            </a:r>
          </a:p>
          <a:p>
            <a:pPr marL="0" indent="0">
              <a:buNone/>
            </a:pPr>
            <a:r>
              <a:rPr lang="en-US" dirty="0"/>
              <a:t>Came more and more and fought on part and part,</a:t>
            </a:r>
          </a:p>
          <a:p>
            <a:pPr marL="0" indent="0">
              <a:buNone/>
            </a:pPr>
            <a:r>
              <a:rPr lang="en-US" dirty="0"/>
              <a:t>Till the prince came, who parted either part.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245E1-F5DC-4235-AD2A-197543A73B39}"/>
              </a:ext>
            </a:extLst>
          </p:cNvPr>
          <p:cNvSpPr txBox="1"/>
          <p:nvPr/>
        </p:nvSpPr>
        <p:spPr>
          <a:xfrm>
            <a:off x="175098" y="2723745"/>
            <a:ext cx="40485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Nurse</a:t>
            </a:r>
          </a:p>
          <a:p>
            <a:r>
              <a:rPr lang="en-US" sz="2000" dirty="0"/>
              <a:t>Marry, bachelor, Her mother is the lady of the house, And a good lady, and a wise and virtuous I nursed her daughter, that you </a:t>
            </a:r>
            <a:r>
              <a:rPr lang="en-US" sz="2000" dirty="0" err="1"/>
              <a:t>talk'd</a:t>
            </a:r>
            <a:r>
              <a:rPr lang="en-US" sz="2000" dirty="0"/>
              <a:t> withal; I tell you, he that can lay hold of her shall have the chinks.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B0CCF9-EAA8-4B10-8818-3FC26A6BEE0C}"/>
              </a:ext>
            </a:extLst>
          </p:cNvPr>
          <p:cNvSpPr/>
          <p:nvPr/>
        </p:nvSpPr>
        <p:spPr>
          <a:xfrm>
            <a:off x="369207" y="1218207"/>
            <a:ext cx="3397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Lower class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4D5592-5916-408B-9E8D-10BC1E9A5E73}"/>
              </a:ext>
            </a:extLst>
          </p:cNvPr>
          <p:cNvSpPr/>
          <p:nvPr/>
        </p:nvSpPr>
        <p:spPr>
          <a:xfrm>
            <a:off x="6711907" y="1229023"/>
            <a:ext cx="3425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Upper class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9CEFC-AD27-4781-836D-832BB6F70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38181" y="4786007"/>
            <a:ext cx="1270540" cy="1948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41D5BE-55C5-49D3-95E4-D3653EDECCA9}"/>
              </a:ext>
            </a:extLst>
          </p:cNvPr>
          <p:cNvSpPr txBox="1"/>
          <p:nvPr/>
        </p:nvSpPr>
        <p:spPr>
          <a:xfrm>
            <a:off x="2038181" y="6884517"/>
            <a:ext cx="126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bulbapedia.bulbagarden.net/wiki/User:Bluepika!!!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305111-C89E-4826-9DA4-447113A707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407403" y="571579"/>
            <a:ext cx="1554374" cy="2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1195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5B6-D6C4-4B8E-9D74-10B09F86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Shakespeare: Prose Vs. 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4B0-FA3D-4FFD-A431-A34792CE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Although we would probably expect a modern play to be written in prose, the practice of English dramatists before Shakespeare was to write in rhyming verse. </a:t>
            </a:r>
          </a:p>
          <a:p>
            <a:r>
              <a:rPr lang="en-US" dirty="0"/>
              <a:t>Poetry was regarded as the chief literary form. Only the elite could write this way.</a:t>
            </a:r>
          </a:p>
          <a:p>
            <a:r>
              <a:rPr lang="en-US" dirty="0"/>
              <a:t>Poetry was like the CGI of today- you just expected to see it, and you know when it’s done well, and when it’s not!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91C18-39EF-4D78-9FEA-7FB8BD9BFF24}"/>
              </a:ext>
            </a:extLst>
          </p:cNvPr>
          <p:cNvSpPr txBox="1"/>
          <p:nvPr/>
        </p:nvSpPr>
        <p:spPr>
          <a:xfrm>
            <a:off x="2512386" y="6858000"/>
            <a:ext cx="71672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://pokemon3d.net/wiki/index.php?title=File:Phanpy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7A6A4-E4D6-4917-9DEE-78C9E21D74DE}"/>
              </a:ext>
            </a:extLst>
          </p:cNvPr>
          <p:cNvSpPr txBox="1"/>
          <p:nvPr/>
        </p:nvSpPr>
        <p:spPr>
          <a:xfrm>
            <a:off x="3143212" y="7158000"/>
            <a:ext cx="6505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engargrin.deviantart.com/art/Gengar-the-shadow-Pokemon-27951974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47E357-8850-498B-9198-59550F5FEE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4641932"/>
            <a:ext cx="2216068" cy="221606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5A2C687-DACD-47F5-A236-57ACAFD2FF29}"/>
              </a:ext>
            </a:extLst>
          </p:cNvPr>
          <p:cNvSpPr txBox="1"/>
          <p:nvPr/>
        </p:nvSpPr>
        <p:spPr>
          <a:xfrm>
            <a:off x="4624275" y="7086487"/>
            <a:ext cx="47434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pokemon3d.net/wiki/index.php?title=File:Rapidash.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598434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5D5B6-D6C4-4B8E-9D74-10B09F86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Verses: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5D4B0-FA3D-4FFD-A431-A34792CE3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Shakespeare wrote in Blank Verse and rhyming verse.</a:t>
            </a:r>
          </a:p>
          <a:p>
            <a:r>
              <a:rPr lang="en-US" dirty="0"/>
              <a:t>Blank verse- unrhymed iambic pentameter.</a:t>
            </a:r>
          </a:p>
          <a:p>
            <a:r>
              <a:rPr lang="en-US" dirty="0"/>
              <a:t>Rhyming- he primarily wrote in Iambic petameter.</a:t>
            </a:r>
          </a:p>
          <a:p>
            <a:r>
              <a:rPr lang="en-US" dirty="0"/>
              <a:t>But what does this mean?</a:t>
            </a:r>
          </a:p>
          <a:p>
            <a:r>
              <a:rPr lang="en-US" dirty="0"/>
              <a:t>And why does it matter?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26511-4E96-490B-ACE0-A2F11D86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8550" y="1133767"/>
            <a:ext cx="47434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890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C83F9-8CA5-4E9A-A08D-0B96E326F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7DEFF-AB54-42BE-978E-AB083E618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Listen to the songs</a:t>
            </a:r>
          </a:p>
          <a:p>
            <a:r>
              <a:rPr lang="en-US" dirty="0"/>
              <a:t>See if you can tap out the beat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3"/>
              </a:rPr>
              <a:t>https://www.youtube.com/watch?v=jvipPYFebWc</a:t>
            </a:r>
            <a:r>
              <a:rPr lang="en-US" dirty="0"/>
              <a:t> </a:t>
            </a:r>
            <a:endParaRPr lang="en-US" dirty="0">
              <a:hlinkClick r:id="rId4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4"/>
              </a:rPr>
              <a:t>https://www.youtube.com/watch?v=mmCnQDUSO4I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https://www.youtube.com/watch?v=JuYeHPFR3f0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5"/>
              </a:rPr>
              <a:t>https://www.youtube.com/watch?v=9UglUjiJifA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6"/>
              </a:rPr>
              <a:t>https://www.youtube.com/watch?v=Pnj_ChMZMic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hlinkClick r:id="rId7"/>
              </a:rPr>
              <a:t>https://www.youtube.com/watch?v=o4cqG0o2BNQ</a:t>
            </a: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B8F5D7-90BB-499B-9CA4-7F1785BB30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133658" y="2505299"/>
            <a:ext cx="47139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44265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B3AC7-3AE3-4736-A30E-4A920C1F6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Describing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B222B-843C-495F-B889-CD31B9BBA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43"/>
            <a:ext cx="10515600" cy="4693220"/>
          </a:xfrm>
        </p:spPr>
        <p:txBody>
          <a:bodyPr/>
          <a:lstStyle/>
          <a:p>
            <a:r>
              <a:rPr lang="en-US" dirty="0"/>
              <a:t>Anyone music </a:t>
            </a:r>
            <a:r>
              <a:rPr lang="en-US" dirty="0" err="1"/>
              <a:t>savy</a:t>
            </a:r>
            <a:r>
              <a:rPr lang="en-US" dirty="0"/>
              <a:t>? What determines the rhythm of a song?</a:t>
            </a:r>
          </a:p>
          <a:p>
            <a:r>
              <a:rPr lang="en-US" dirty="0"/>
              <a:t>The Time </a:t>
            </a:r>
            <a:r>
              <a:rPr lang="en-US" dirty="0" err="1"/>
              <a:t>Singature</a:t>
            </a:r>
            <a:r>
              <a:rPr lang="en-US" dirty="0"/>
              <a:t>!</a:t>
            </a:r>
          </a:p>
          <a:p>
            <a:r>
              <a:rPr lang="en-US" dirty="0">
                <a:hlinkClick r:id="rId2"/>
              </a:rPr>
              <a:t>https://www.youtube.com/watch?v=hSGhAhZYcgg</a:t>
            </a:r>
            <a:r>
              <a:rPr lang="en-US" dirty="0"/>
              <a:t> </a:t>
            </a:r>
          </a:p>
          <a:p>
            <a:r>
              <a:rPr lang="en-US" dirty="0"/>
              <a:t>For rhythm in poetry, we derive it from the </a:t>
            </a:r>
            <a:r>
              <a:rPr lang="en-US" i="1" dirty="0"/>
              <a:t>scansion</a:t>
            </a:r>
            <a:r>
              <a:rPr lang="en-US" dirty="0"/>
              <a:t> of a poem, its feet and meter.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E27FC-4206-4409-B61B-F84707375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963404" y="3830353"/>
            <a:ext cx="3174603" cy="317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217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2193</Words>
  <Application>Microsoft Office PowerPoint</Application>
  <PresentationFormat>Widescreen</PresentationFormat>
  <Paragraphs>235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Baskerville Old Face</vt:lpstr>
      <vt:lpstr>Bodoni MT Black</vt:lpstr>
      <vt:lpstr>Calibri</vt:lpstr>
      <vt:lpstr>Calibri Light</vt:lpstr>
      <vt:lpstr>Office Theme</vt:lpstr>
      <vt:lpstr>Unlocking Shakespeare: Meter</vt:lpstr>
      <vt:lpstr>Today’s</vt:lpstr>
      <vt:lpstr>If you get Confused…</vt:lpstr>
      <vt:lpstr>Shakespeare: Prose Vs. Verse</vt:lpstr>
      <vt:lpstr>Shakespeare: Prose Vs. Verse</vt:lpstr>
      <vt:lpstr>Shakespeare: Prose Vs. Verse</vt:lpstr>
      <vt:lpstr>Types of Verses:</vt:lpstr>
      <vt:lpstr>Rhythm Exercise</vt:lpstr>
      <vt:lpstr>Describing Poetry</vt:lpstr>
      <vt:lpstr>Foot= type of syllable</vt:lpstr>
      <vt:lpstr>Syl-la-ble</vt:lpstr>
      <vt:lpstr>Let’s practice syllables:</vt:lpstr>
      <vt:lpstr>Meter = # of times that foot is repeated</vt:lpstr>
      <vt:lpstr>Scansion</vt:lpstr>
      <vt:lpstr>Let’s practice scansion:</vt:lpstr>
      <vt:lpstr>Coming back to Shakespeare:</vt:lpstr>
      <vt:lpstr>Coming back to Shakespeare:</vt:lpstr>
      <vt:lpstr>See if you can hear the rhythm below (don’t worry about meaning! Scan it!</vt:lpstr>
      <vt:lpstr>WHY…WHY…No seriously…. WHYYYYY….</vt:lpstr>
      <vt:lpstr>Why?</vt:lpstr>
      <vt:lpstr>Verse or Prose for Whom?</vt:lpstr>
      <vt:lpstr>Shakespeare the politician </vt:lpstr>
      <vt:lpstr>Shakespeare the politician </vt:lpstr>
      <vt:lpstr>Why?</vt:lpstr>
      <vt:lpstr>PowerPoint Presentation</vt:lpstr>
      <vt:lpstr>Oh Shakespeare…why?</vt:lpstr>
      <vt:lpstr>Scansion for meaning:</vt:lpstr>
      <vt:lpstr>The most important thing about iambic pentameter….</vt:lpstr>
      <vt:lpstr>IN Summary:</vt:lpstr>
      <vt:lpstr>IN Summary: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Shakespeare: Meter</dc:title>
  <dc:creator>Bugica, Kaylin M</dc:creator>
  <cp:lastModifiedBy>Bugica, Kaylin M</cp:lastModifiedBy>
  <cp:revision>4</cp:revision>
  <dcterms:created xsi:type="dcterms:W3CDTF">2019-01-24T20:45:31Z</dcterms:created>
  <dcterms:modified xsi:type="dcterms:W3CDTF">2019-01-30T13:14:58Z</dcterms:modified>
</cp:coreProperties>
</file>