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2" r:id="rId4"/>
    <p:sldId id="273" r:id="rId5"/>
    <p:sldId id="274" r:id="rId6"/>
    <p:sldId id="275" r:id="rId7"/>
    <p:sldId id="270" r:id="rId8"/>
    <p:sldId id="271" r:id="rId9"/>
    <p:sldId id="278" r:id="rId10"/>
    <p:sldId id="262" r:id="rId11"/>
    <p:sldId id="263" r:id="rId12"/>
    <p:sldId id="264" r:id="rId13"/>
    <p:sldId id="276" r:id="rId14"/>
    <p:sldId id="265" r:id="rId15"/>
    <p:sldId id="277" r:id="rId16"/>
    <p:sldId id="280"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CED9EE-DD12-45E8-A5C1-15C580615C8D}"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310761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ED9EE-DD12-45E8-A5C1-15C580615C8D}"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276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ED9EE-DD12-45E8-A5C1-15C580615C8D}"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53384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ED9EE-DD12-45E8-A5C1-15C580615C8D}"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25922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CED9EE-DD12-45E8-A5C1-15C580615C8D}"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181646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CED9EE-DD12-45E8-A5C1-15C580615C8D}"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369394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CED9EE-DD12-45E8-A5C1-15C580615C8D}"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377383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CED9EE-DD12-45E8-A5C1-15C580615C8D}"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174735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ED9EE-DD12-45E8-A5C1-15C580615C8D}"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373920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CED9EE-DD12-45E8-A5C1-15C580615C8D}"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224163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CED9EE-DD12-45E8-A5C1-15C580615C8D}"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67D0B-509E-4508-8886-CC9ED6071C0B}" type="slidenum">
              <a:rPr lang="en-US" smtClean="0"/>
              <a:t>‹#›</a:t>
            </a:fld>
            <a:endParaRPr lang="en-US"/>
          </a:p>
        </p:txBody>
      </p:sp>
    </p:spTree>
    <p:extLst>
      <p:ext uri="{BB962C8B-B14F-4D97-AF65-F5344CB8AC3E}">
        <p14:creationId xmlns:p14="http://schemas.microsoft.com/office/powerpoint/2010/main" val="287940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ED9EE-DD12-45E8-A5C1-15C580615C8D}" type="datetimeFigureOut">
              <a:rPr lang="en-US" smtClean="0"/>
              <a:t>10/2/2018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67D0B-509E-4508-8886-CC9ED6071C0B}" type="slidenum">
              <a:rPr lang="en-US" smtClean="0"/>
              <a:t>‹#›</a:t>
            </a:fld>
            <a:endParaRPr lang="en-US"/>
          </a:p>
        </p:txBody>
      </p:sp>
    </p:spTree>
    <p:extLst>
      <p:ext uri="{BB962C8B-B14F-4D97-AF65-F5344CB8AC3E}">
        <p14:creationId xmlns:p14="http://schemas.microsoft.com/office/powerpoint/2010/main" val="3683798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XVl5A7YH_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 rideau rou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n-US" dirty="0" smtClean="0"/>
              <a:t>From Script to Stage (ENG1)</a:t>
            </a:r>
            <a:endParaRPr lang="en-US" dirty="0"/>
          </a:p>
        </p:txBody>
      </p:sp>
      <p:sp>
        <p:nvSpPr>
          <p:cNvPr id="3" name="Subtitle 2"/>
          <p:cNvSpPr>
            <a:spLocks noGrp="1"/>
          </p:cNvSpPr>
          <p:nvPr>
            <p:ph type="subTitle" idx="1"/>
          </p:nvPr>
        </p:nvSpPr>
        <p:spPr/>
        <p:txBody>
          <a:bodyPr/>
          <a:lstStyle/>
          <a:p>
            <a:r>
              <a:rPr lang="en-US" dirty="0" smtClean="0"/>
              <a:t>Wednesday, Oct 3</a:t>
            </a:r>
            <a:r>
              <a:rPr lang="en-US" baseline="30000" dirty="0" smtClean="0"/>
              <a:t>rd</a:t>
            </a:r>
            <a:r>
              <a:rPr lang="en-US" dirty="0" smtClean="0"/>
              <a:t> </a:t>
            </a:r>
            <a:endParaRPr lang="en-US" dirty="0"/>
          </a:p>
        </p:txBody>
      </p:sp>
    </p:spTree>
    <p:extLst>
      <p:ext uri="{BB962C8B-B14F-4D97-AF65-F5344CB8AC3E}">
        <p14:creationId xmlns:p14="http://schemas.microsoft.com/office/powerpoint/2010/main" val="2520988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 rideau rou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n-US" dirty="0" smtClean="0"/>
              <a:t>From Script to Stage</a:t>
            </a:r>
            <a:endParaRPr lang="en-US" dirty="0"/>
          </a:p>
        </p:txBody>
      </p:sp>
      <p:sp>
        <p:nvSpPr>
          <p:cNvPr id="3" name="Subtitle 2"/>
          <p:cNvSpPr>
            <a:spLocks noGrp="1"/>
          </p:cNvSpPr>
          <p:nvPr>
            <p:ph type="subTitle" idx="1"/>
          </p:nvPr>
        </p:nvSpPr>
        <p:spPr/>
        <p:txBody>
          <a:bodyPr/>
          <a:lstStyle/>
          <a:p>
            <a:r>
              <a:rPr lang="en-US" dirty="0" smtClean="0"/>
              <a:t>Wednesday, Oct 3</a:t>
            </a:r>
            <a:r>
              <a:rPr lang="en-US" baseline="30000" dirty="0" smtClean="0"/>
              <a:t>rd</a:t>
            </a:r>
            <a:r>
              <a:rPr lang="en-US" dirty="0" smtClean="0"/>
              <a:t> </a:t>
            </a:r>
            <a:endParaRPr lang="en-US" dirty="0"/>
          </a:p>
        </p:txBody>
      </p:sp>
    </p:spTree>
    <p:extLst>
      <p:ext uri="{BB962C8B-B14F-4D97-AF65-F5344CB8AC3E}">
        <p14:creationId xmlns:p14="http://schemas.microsoft.com/office/powerpoint/2010/main" val="3028395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 and focus Questions:</a:t>
            </a:r>
            <a:endParaRPr lang="en-US" dirty="0"/>
          </a:p>
        </p:txBody>
      </p:sp>
      <p:sp>
        <p:nvSpPr>
          <p:cNvPr id="3" name="Content Placeholder 2"/>
          <p:cNvSpPr>
            <a:spLocks noGrp="1"/>
          </p:cNvSpPr>
          <p:nvPr>
            <p:ph idx="1"/>
          </p:nvPr>
        </p:nvSpPr>
        <p:spPr/>
        <p:txBody>
          <a:bodyPr/>
          <a:lstStyle/>
          <a:p>
            <a:r>
              <a:rPr lang="en-US" dirty="0" smtClean="0"/>
              <a:t>Review the Stage directions</a:t>
            </a:r>
          </a:p>
          <a:p>
            <a:r>
              <a:rPr lang="en-US" dirty="0" smtClean="0"/>
              <a:t>Create a “set”</a:t>
            </a:r>
          </a:p>
          <a:p>
            <a:r>
              <a:rPr lang="en-US" dirty="0" smtClean="0"/>
              <a:t>Observe the difference between script, play, and film</a:t>
            </a:r>
          </a:p>
          <a:p>
            <a:endParaRPr lang="en-US" dirty="0"/>
          </a:p>
          <a:p>
            <a:r>
              <a:rPr lang="en-US" dirty="0" smtClean="0"/>
              <a:t>How is a play different from a short story?</a:t>
            </a:r>
          </a:p>
          <a:p>
            <a:r>
              <a:rPr lang="en-US" dirty="0" smtClean="0"/>
              <a:t>What is the difference between different viewings of the play?</a:t>
            </a:r>
            <a:endParaRPr lang="en-US" dirty="0"/>
          </a:p>
        </p:txBody>
      </p:sp>
    </p:spTree>
    <p:extLst>
      <p:ext uri="{BB962C8B-B14F-4D97-AF65-F5344CB8AC3E}">
        <p14:creationId xmlns:p14="http://schemas.microsoft.com/office/powerpoint/2010/main" val="2181430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 the opening lines of the play…</a:t>
            </a:r>
            <a:endParaRPr lang="en-US" dirty="0"/>
          </a:p>
        </p:txBody>
      </p:sp>
      <p:sp>
        <p:nvSpPr>
          <p:cNvPr id="3" name="Content Placeholder 2"/>
          <p:cNvSpPr>
            <a:spLocks noGrp="1"/>
          </p:cNvSpPr>
          <p:nvPr>
            <p:ph idx="1"/>
          </p:nvPr>
        </p:nvSpPr>
        <p:spPr/>
        <p:txBody>
          <a:bodyPr>
            <a:normAutofit/>
          </a:bodyPr>
          <a:lstStyle/>
          <a:p>
            <a:r>
              <a:rPr lang="en-US" dirty="0" smtClean="0"/>
              <a:t>We get a long list of Stage directions.</a:t>
            </a:r>
          </a:p>
          <a:p>
            <a:r>
              <a:rPr lang="en-US" dirty="0" smtClean="0"/>
              <a:t>That’s because this play only takes place in this setting</a:t>
            </a:r>
          </a:p>
          <a:p>
            <a:r>
              <a:rPr lang="en-US" dirty="0" smtClean="0"/>
              <a:t>This is important for your characters.</a:t>
            </a:r>
          </a:p>
          <a:p>
            <a:r>
              <a:rPr lang="en-US" dirty="0" smtClean="0"/>
              <a:t>As it is hard to imagine what that might look like, let’s recreate it!</a:t>
            </a:r>
            <a:endParaRPr lang="en-US" dirty="0"/>
          </a:p>
        </p:txBody>
      </p:sp>
    </p:spTree>
    <p:extLst>
      <p:ext uri="{BB962C8B-B14F-4D97-AF65-F5344CB8AC3E}">
        <p14:creationId xmlns:p14="http://schemas.microsoft.com/office/powerpoint/2010/main" val="23711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2" y="374073"/>
            <a:ext cx="10921538" cy="6018414"/>
          </a:xfrm>
        </p:spPr>
        <p:txBody>
          <a:bodyPr>
            <a:normAutofit fontScale="85000" lnSpcReduction="20000"/>
          </a:bodyPr>
          <a:lstStyle/>
          <a:p>
            <a:r>
              <a:rPr lang="en-US" b="1" dirty="0"/>
              <a:t>Who</a:t>
            </a:r>
            <a:r>
              <a:rPr lang="en-US" dirty="0"/>
              <a:t>: In groups of 4-6 people, or solo. No smaller, no greater. </a:t>
            </a:r>
          </a:p>
          <a:p>
            <a:r>
              <a:rPr lang="en-US" b="1" dirty="0"/>
              <a:t>What:</a:t>
            </a:r>
            <a:r>
              <a:rPr lang="en-US" dirty="0"/>
              <a:t>   1. Create a set for “A Raisin in the Sun”</a:t>
            </a:r>
          </a:p>
          <a:p>
            <a:r>
              <a:rPr lang="en-US" dirty="0" smtClean="0"/>
              <a:t>                2</a:t>
            </a:r>
            <a:r>
              <a:rPr lang="en-US" dirty="0"/>
              <a:t>. Write a rationale piece that includes </a:t>
            </a:r>
            <a:r>
              <a:rPr lang="en-US" dirty="0" smtClean="0"/>
              <a:t>text support to explain why they 		drew what where, and as to WHY </a:t>
            </a:r>
            <a:r>
              <a:rPr lang="en-US" dirty="0"/>
              <a:t>they think the setting plays a </a:t>
            </a:r>
            <a:r>
              <a:rPr lang="en-US" dirty="0" smtClean="0"/>
              <a:t>huge 		role </a:t>
            </a:r>
            <a:r>
              <a:rPr lang="en-US" dirty="0"/>
              <a:t>on these </a:t>
            </a:r>
            <a:r>
              <a:rPr lang="en-US" dirty="0" smtClean="0"/>
              <a:t>characters (or characters in general).</a:t>
            </a:r>
            <a:endParaRPr lang="en-US" dirty="0"/>
          </a:p>
          <a:p>
            <a:r>
              <a:rPr lang="en-US" dirty="0" smtClean="0"/>
              <a:t>                3</a:t>
            </a:r>
            <a:r>
              <a:rPr lang="en-US" dirty="0"/>
              <a:t>. Display in room </a:t>
            </a:r>
          </a:p>
          <a:p>
            <a:r>
              <a:rPr lang="en-US" b="1" dirty="0"/>
              <a:t>Why</a:t>
            </a:r>
            <a:r>
              <a:rPr lang="en-US" dirty="0"/>
              <a:t>: Imagining a scene as it plays out in a script can be difficult. By recreating the set, students may get a better understanding of where this story takes place, and why setting is so important to these characters. Providing a rationale will enable their teacher to understand their thought process (show your work!) and allow students to cite strong and thorough textual evidence (RL 9-10.1). </a:t>
            </a:r>
          </a:p>
          <a:p>
            <a:r>
              <a:rPr lang="en-US" b="1" dirty="0"/>
              <a:t>When</a:t>
            </a:r>
            <a:r>
              <a:rPr lang="en-US" dirty="0"/>
              <a:t>: Today only, in class</a:t>
            </a:r>
          </a:p>
          <a:p>
            <a:r>
              <a:rPr lang="en-US" b="1" dirty="0"/>
              <a:t>Where</a:t>
            </a:r>
            <a:r>
              <a:rPr lang="en-US" dirty="0"/>
              <a:t>: On large sheets of paper (8.5 x 11 for solo), and written response on notebook paper.</a:t>
            </a:r>
          </a:p>
          <a:p>
            <a:r>
              <a:rPr lang="en-US" b="1" dirty="0"/>
              <a:t>How/details</a:t>
            </a:r>
            <a:r>
              <a:rPr lang="en-US" dirty="0"/>
              <a:t>: Students should use the stage directions at the beginning of Act 1, Scene </a:t>
            </a:r>
            <a:r>
              <a:rPr lang="en-US" dirty="0" err="1"/>
              <a:t>i</a:t>
            </a:r>
            <a:r>
              <a:rPr lang="en-US" dirty="0"/>
              <a:t>, in order to help them illustrate their stage set-up. In addition, when they write their rationale, they should use direct quotations with page numbers to indicate </a:t>
            </a:r>
            <a:r>
              <a:rPr lang="en-US" u="sng" dirty="0"/>
              <a:t>WHY</a:t>
            </a:r>
            <a:r>
              <a:rPr lang="en-US" dirty="0"/>
              <a:t> they chose the room to look the way it does. </a:t>
            </a:r>
            <a:r>
              <a:rPr lang="en-US" dirty="0" smtClean="0"/>
              <a:t>Be sure to add color.</a:t>
            </a:r>
            <a:endParaRPr lang="en-US" dirty="0"/>
          </a:p>
          <a:p>
            <a:r>
              <a:rPr lang="en-US" b="1" dirty="0"/>
              <a:t>How Much</a:t>
            </a:r>
            <a:r>
              <a:rPr lang="en-US" dirty="0"/>
              <a:t>: This is worth ~2 quiz grades (180 points)</a:t>
            </a:r>
          </a:p>
          <a:p>
            <a:endParaRPr lang="en-US" dirty="0"/>
          </a:p>
        </p:txBody>
      </p:sp>
    </p:spTree>
    <p:extLst>
      <p:ext uri="{BB962C8B-B14F-4D97-AF65-F5344CB8AC3E}">
        <p14:creationId xmlns:p14="http://schemas.microsoft.com/office/powerpoint/2010/main" val="37194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Stage set designs </a:t>
            </a:r>
            <a:endParaRPr lang="en-US" dirty="0"/>
          </a:p>
        </p:txBody>
      </p:sp>
      <p:pic>
        <p:nvPicPr>
          <p:cNvPr id="1026" name="Picture 2" descr="Image result for stage design layou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1643" y="2612362"/>
            <a:ext cx="5816339" cy="3624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7976" y="1817717"/>
            <a:ext cx="5715000" cy="4419600"/>
          </a:xfrm>
          <a:prstGeom prst="rect">
            <a:avLst/>
          </a:prstGeom>
        </p:spPr>
      </p:pic>
      <p:sp>
        <p:nvSpPr>
          <p:cNvPr id="5" name="TextBox 4"/>
          <p:cNvSpPr txBox="1"/>
          <p:nvPr/>
        </p:nvSpPr>
        <p:spPr>
          <a:xfrm>
            <a:off x="1820487" y="1429789"/>
            <a:ext cx="3982489" cy="369332"/>
          </a:xfrm>
          <a:prstGeom prst="rect">
            <a:avLst/>
          </a:prstGeom>
          <a:noFill/>
        </p:spPr>
        <p:txBody>
          <a:bodyPr wrap="square" rtlCol="0">
            <a:spAutoFit/>
          </a:bodyPr>
          <a:lstStyle/>
          <a:p>
            <a:r>
              <a:rPr lang="en-US" dirty="0" smtClean="0"/>
              <a:t>Side view</a:t>
            </a:r>
            <a:endParaRPr lang="en-US" dirty="0"/>
          </a:p>
        </p:txBody>
      </p:sp>
      <p:sp>
        <p:nvSpPr>
          <p:cNvPr id="7" name="TextBox 6"/>
          <p:cNvSpPr txBox="1"/>
          <p:nvPr/>
        </p:nvSpPr>
        <p:spPr>
          <a:xfrm>
            <a:off x="7118466" y="2047702"/>
            <a:ext cx="3982489" cy="369332"/>
          </a:xfrm>
          <a:prstGeom prst="rect">
            <a:avLst/>
          </a:prstGeom>
          <a:noFill/>
        </p:spPr>
        <p:txBody>
          <a:bodyPr wrap="square" rtlCol="0">
            <a:spAutoFit/>
          </a:bodyPr>
          <a:lstStyle/>
          <a:p>
            <a:r>
              <a:rPr lang="en-US" dirty="0" smtClean="0"/>
              <a:t>Over view</a:t>
            </a:r>
            <a:endParaRPr lang="en-US" dirty="0"/>
          </a:p>
        </p:txBody>
      </p:sp>
    </p:spTree>
    <p:extLst>
      <p:ext uri="{BB962C8B-B14F-4D97-AF65-F5344CB8AC3E}">
        <p14:creationId xmlns:p14="http://schemas.microsoft.com/office/powerpoint/2010/main" val="2015921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tografía para principiantes: Técnica de la Pantall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7694"/>
            <a:ext cx="12192000" cy="6600306"/>
          </a:xfrm>
          <a:prstGeom prst="rect">
            <a:avLst/>
          </a:prstGeom>
        </p:spPr>
      </p:pic>
      <p:sp>
        <p:nvSpPr>
          <p:cNvPr id="4" name="Title 3"/>
          <p:cNvSpPr>
            <a:spLocks noGrp="1"/>
          </p:cNvSpPr>
          <p:nvPr>
            <p:ph type="ctrTitle"/>
          </p:nvPr>
        </p:nvSpPr>
        <p:spPr/>
        <p:txBody>
          <a:bodyPr/>
          <a:lstStyle/>
          <a:p>
            <a:r>
              <a:rPr lang="en-US" dirty="0" smtClean="0"/>
              <a:t>Day 4 Plays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7179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 and focus Questions:</a:t>
            </a:r>
            <a:endParaRPr lang="en-US" dirty="0"/>
          </a:p>
        </p:txBody>
      </p:sp>
      <p:sp>
        <p:nvSpPr>
          <p:cNvPr id="3" name="Content Placeholder 2"/>
          <p:cNvSpPr>
            <a:spLocks noGrp="1"/>
          </p:cNvSpPr>
          <p:nvPr>
            <p:ph idx="1"/>
          </p:nvPr>
        </p:nvSpPr>
        <p:spPr/>
        <p:txBody>
          <a:bodyPr/>
          <a:lstStyle/>
          <a:p>
            <a:r>
              <a:rPr lang="en-US" dirty="0" smtClean="0"/>
              <a:t>Observe the difference between script and play (filmed production)</a:t>
            </a:r>
          </a:p>
          <a:p>
            <a:r>
              <a:rPr lang="en-US" dirty="0" smtClean="0"/>
              <a:t>Analyze what is emphasized in each scene, and what is left absent. </a:t>
            </a:r>
          </a:p>
          <a:p>
            <a:endParaRPr lang="en-US" dirty="0"/>
          </a:p>
          <a:p>
            <a:endParaRPr lang="en-US" dirty="0"/>
          </a:p>
          <a:p>
            <a:r>
              <a:rPr lang="en-US" dirty="0" smtClean="0"/>
              <a:t>How is a play different from a short story?</a:t>
            </a:r>
          </a:p>
          <a:p>
            <a:r>
              <a:rPr lang="en-US" dirty="0" smtClean="0"/>
              <a:t>What is the difference between different formats of the play?</a:t>
            </a:r>
            <a:endParaRPr lang="en-US" dirty="0"/>
          </a:p>
        </p:txBody>
      </p:sp>
    </p:spTree>
    <p:extLst>
      <p:ext uri="{BB962C8B-B14F-4D97-AF65-F5344CB8AC3E}">
        <p14:creationId xmlns:p14="http://schemas.microsoft.com/office/powerpoint/2010/main" val="2520049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Plays are meant to be experienced…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hard to imagine what is going on in the play, even with so many stage directions.</a:t>
            </a:r>
          </a:p>
          <a:p>
            <a:r>
              <a:rPr lang="en-US" dirty="0" smtClean="0"/>
              <a:t>Visualization practices, like the one you did yesterday, are helpful, but it’s still not “play” quality. </a:t>
            </a:r>
          </a:p>
          <a:p>
            <a:r>
              <a:rPr lang="en-US" dirty="0" smtClean="0"/>
              <a:t>To help us understand more about a play, we’re going to experience the play the only way we can in a classroom…</a:t>
            </a:r>
          </a:p>
          <a:p>
            <a:r>
              <a:rPr lang="en-US" dirty="0" smtClean="0"/>
              <a:t>Film!</a:t>
            </a:r>
          </a:p>
          <a:p>
            <a:r>
              <a:rPr lang="en-US" dirty="0" smtClean="0"/>
              <a:t>*</a:t>
            </a:r>
            <a:r>
              <a:rPr lang="en-US" i="1" dirty="0" smtClean="0"/>
              <a:t>We won’t be watching the whole play or reading the whole play. I decided we will tackle this in Unit 3 (if there’s time!). Hold onto your character charts for now. You won’t have to turn those in. Let’s just use this play to help us understand plays for this week. Tomorrow, we’ll tackle Flash Fiction.</a:t>
            </a:r>
            <a:endParaRPr lang="en-US" dirty="0" smtClean="0"/>
          </a:p>
        </p:txBody>
      </p:sp>
    </p:spTree>
    <p:extLst>
      <p:ext uri="{BB962C8B-B14F-4D97-AF65-F5344CB8AC3E}">
        <p14:creationId xmlns:p14="http://schemas.microsoft.com/office/powerpoint/2010/main" val="357609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same scene through multiple formats </a:t>
            </a:r>
            <a:endParaRPr lang="en-US" dirty="0"/>
          </a:p>
        </p:txBody>
      </p:sp>
      <p:sp>
        <p:nvSpPr>
          <p:cNvPr id="3" name="Content Placeholder 2"/>
          <p:cNvSpPr>
            <a:spLocks noGrp="1"/>
          </p:cNvSpPr>
          <p:nvPr>
            <p:ph idx="1"/>
          </p:nvPr>
        </p:nvSpPr>
        <p:spPr>
          <a:xfrm>
            <a:off x="803564" y="1825625"/>
            <a:ext cx="10515600" cy="4351338"/>
          </a:xfrm>
        </p:spPr>
        <p:txBody>
          <a:bodyPr>
            <a:normAutofit fontScale="92500" lnSpcReduction="10000"/>
          </a:bodyPr>
          <a:lstStyle/>
          <a:p>
            <a:r>
              <a:rPr lang="en-US" dirty="0" smtClean="0"/>
              <a:t>You are to analyze how </a:t>
            </a:r>
            <a:r>
              <a:rPr lang="en-US" dirty="0"/>
              <a:t>a </a:t>
            </a:r>
            <a:r>
              <a:rPr lang="en-US" dirty="0" smtClean="0"/>
              <a:t>script and a play production vary in their presentation of the same thing.</a:t>
            </a:r>
          </a:p>
          <a:p>
            <a:r>
              <a:rPr lang="en-US" dirty="0" smtClean="0"/>
              <a:t>We will watch the play production first, and then you will go back, and in groups of no more than 4, analyze the text portion.</a:t>
            </a:r>
          </a:p>
          <a:p>
            <a:r>
              <a:rPr lang="en-US" dirty="0" smtClean="0"/>
              <a:t>The text goes up to page 12 in the larger books, where Walter mumbles and stage directions: [</a:t>
            </a:r>
            <a:r>
              <a:rPr lang="en-US" i="1" dirty="0" smtClean="0"/>
              <a:t>His sister BENEATHA enters</a:t>
            </a:r>
            <a:r>
              <a:rPr lang="en-US" dirty="0" smtClean="0"/>
              <a:t>….]</a:t>
            </a:r>
          </a:p>
          <a:p>
            <a:pPr marL="0" indent="0">
              <a:buNone/>
            </a:pPr>
            <a:endParaRPr lang="en-US" dirty="0" smtClean="0"/>
          </a:p>
          <a:p>
            <a:endParaRPr lang="en-US" dirty="0"/>
          </a:p>
          <a:p>
            <a:r>
              <a:rPr lang="en-US" dirty="0" smtClean="0"/>
              <a:t>Film Production: </a:t>
            </a:r>
            <a:r>
              <a:rPr lang="en-US" dirty="0">
                <a:hlinkClick r:id="rId2"/>
              </a:rPr>
              <a:t>https://</a:t>
            </a:r>
            <a:r>
              <a:rPr lang="en-US" dirty="0" smtClean="0">
                <a:hlinkClick r:id="rId2"/>
              </a:rPr>
              <a:t>www.youtube.com/watch?v=XVl5A7YH_58</a:t>
            </a:r>
            <a:endParaRPr lang="en-US" dirty="0"/>
          </a:p>
          <a:p>
            <a:r>
              <a:rPr lang="en-US" dirty="0" smtClean="0"/>
              <a:t>12:35</a:t>
            </a:r>
          </a:p>
          <a:p>
            <a:endParaRPr lang="en-US" dirty="0"/>
          </a:p>
          <a:p>
            <a:endParaRPr lang="en-US" dirty="0"/>
          </a:p>
        </p:txBody>
      </p:sp>
    </p:spTree>
    <p:extLst>
      <p:ext uri="{BB962C8B-B14F-4D97-AF65-F5344CB8AC3E}">
        <p14:creationId xmlns:p14="http://schemas.microsoft.com/office/powerpoint/2010/main" val="42444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 and focus Questions:</a:t>
            </a:r>
            <a:endParaRPr lang="en-US" dirty="0"/>
          </a:p>
        </p:txBody>
      </p:sp>
      <p:sp>
        <p:nvSpPr>
          <p:cNvPr id="3" name="Content Placeholder 2"/>
          <p:cNvSpPr>
            <a:spLocks noGrp="1"/>
          </p:cNvSpPr>
          <p:nvPr>
            <p:ph idx="1"/>
          </p:nvPr>
        </p:nvSpPr>
        <p:spPr/>
        <p:txBody>
          <a:bodyPr/>
          <a:lstStyle/>
          <a:p>
            <a:r>
              <a:rPr lang="en-US" dirty="0" smtClean="0"/>
              <a:t>Finish yesterday’s </a:t>
            </a:r>
            <a:r>
              <a:rPr lang="en-US" dirty="0" err="1" smtClean="0"/>
              <a:t>asignment</a:t>
            </a:r>
            <a:endParaRPr lang="en-US" dirty="0" smtClean="0"/>
          </a:p>
          <a:p>
            <a:r>
              <a:rPr lang="en-US" dirty="0" smtClean="0"/>
              <a:t>Read a play</a:t>
            </a:r>
          </a:p>
          <a:p>
            <a:r>
              <a:rPr lang="en-US" dirty="0" smtClean="0"/>
              <a:t>Create a comic of the plot</a:t>
            </a:r>
          </a:p>
          <a:p>
            <a:r>
              <a:rPr lang="en-US" dirty="0" smtClean="0"/>
              <a:t>Observe the difference between script, play, and film</a:t>
            </a:r>
          </a:p>
          <a:p>
            <a:endParaRPr lang="en-US" dirty="0"/>
          </a:p>
          <a:p>
            <a:r>
              <a:rPr lang="en-US" dirty="0" smtClean="0"/>
              <a:t>How is a play different from a short story?</a:t>
            </a:r>
          </a:p>
          <a:p>
            <a:r>
              <a:rPr lang="en-US" dirty="0" smtClean="0"/>
              <a:t>How can we understand plot in a play?</a:t>
            </a:r>
            <a:endParaRPr lang="en-US" dirty="0"/>
          </a:p>
        </p:txBody>
      </p:sp>
    </p:spTree>
    <p:extLst>
      <p:ext uri="{BB962C8B-B14F-4D97-AF65-F5344CB8AC3E}">
        <p14:creationId xmlns:p14="http://schemas.microsoft.com/office/powerpoint/2010/main" val="489022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Stop, Ellis Island”</a:t>
            </a:r>
            <a:endParaRPr lang="en-US" dirty="0"/>
          </a:p>
        </p:txBody>
      </p:sp>
      <p:sp>
        <p:nvSpPr>
          <p:cNvPr id="3" name="Content Placeholder 2"/>
          <p:cNvSpPr>
            <a:spLocks noGrp="1"/>
          </p:cNvSpPr>
          <p:nvPr>
            <p:ph idx="1"/>
          </p:nvPr>
        </p:nvSpPr>
        <p:spPr/>
        <p:txBody>
          <a:bodyPr>
            <a:normAutofit fontScale="92500" lnSpcReduction="20000"/>
          </a:bodyPr>
          <a:lstStyle/>
          <a:p>
            <a:r>
              <a:rPr lang="en-US" dirty="0"/>
              <a:t>Ellis Island, in Upper New York Bay, was the gateway for over 12 million immigrants to the U.S. as the United States' busiest immigrant inspection station for over 60 years[8] from 1892 until 1954. </a:t>
            </a:r>
            <a:endParaRPr lang="en-US" dirty="0" smtClean="0"/>
          </a:p>
          <a:p>
            <a:r>
              <a:rPr lang="en-US" dirty="0" smtClean="0"/>
              <a:t>Ellis </a:t>
            </a:r>
            <a:r>
              <a:rPr lang="en-US" dirty="0"/>
              <a:t>Island was opened January 1, 1892. The island was greatly expanded with land reclamation between 1892 and 1934. Before that, the much smaller original island was the site of Fort Gibson and later a naval magazine. The island was made part of the Statue of Liberty National Monument in 1965 and has hosted a museum of immigration since 1990.</a:t>
            </a:r>
          </a:p>
          <a:p>
            <a:r>
              <a:rPr lang="en-US" dirty="0" smtClean="0"/>
              <a:t>It </a:t>
            </a:r>
            <a:r>
              <a:rPr lang="en-US" dirty="0"/>
              <a:t>was long considered part of New York, but a 1998 United States Supreme Court decision found that most of the island is in New Jersey.[9] The south side of the island, home to the Ellis Island Immigrant Hospital, is closed to the general public and the object of restoration efforts spearheaded by Save Ellis Island.</a:t>
            </a:r>
          </a:p>
        </p:txBody>
      </p:sp>
    </p:spTree>
    <p:extLst>
      <p:ext uri="{BB962C8B-B14F-4D97-AF65-F5344CB8AC3E}">
        <p14:creationId xmlns:p14="http://schemas.microsoft.com/office/powerpoint/2010/main" val="171361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4" name="Picture 4" descr="Image result for ellis islan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76143" y="2506662"/>
            <a:ext cx="652611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llis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68679" cy="35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2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Read!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623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Analyze</a:t>
            </a:r>
            <a:endParaRPr lang="en-US" dirty="0"/>
          </a:p>
        </p:txBody>
      </p:sp>
      <p:sp>
        <p:nvSpPr>
          <p:cNvPr id="3" name="Content Placeholder 2"/>
          <p:cNvSpPr>
            <a:spLocks noGrp="1"/>
          </p:cNvSpPr>
          <p:nvPr>
            <p:ph idx="1"/>
          </p:nvPr>
        </p:nvSpPr>
        <p:spPr/>
        <p:txBody>
          <a:bodyPr/>
          <a:lstStyle/>
          <a:p>
            <a:r>
              <a:rPr lang="en-US" dirty="0" smtClean="0"/>
              <a:t>Complete the worksheet by looking at the story and providing examples from the play in the appropriate boxes.</a:t>
            </a:r>
          </a:p>
          <a:p>
            <a:r>
              <a:rPr lang="en-US" dirty="0" smtClean="0"/>
              <a:t>Example:</a:t>
            </a:r>
          </a:p>
          <a:p>
            <a:r>
              <a:rPr lang="en-US" dirty="0" smtClean="0"/>
              <a:t>Play: “First Stop, Ellis Island”</a:t>
            </a:r>
            <a:endParaRPr lang="en-US" dirty="0"/>
          </a:p>
        </p:txBody>
      </p:sp>
    </p:spTree>
    <p:extLst>
      <p:ext uri="{BB962C8B-B14F-4D97-AF65-F5344CB8AC3E}">
        <p14:creationId xmlns:p14="http://schemas.microsoft.com/office/powerpoint/2010/main" val="3378949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normAutofit/>
          </a:bodyPr>
          <a:lstStyle/>
          <a:p>
            <a:r>
              <a:rPr lang="en-US" dirty="0" smtClean="0"/>
              <a:t>Sometimes reading plays, we get confused by dialogue or stage directions.</a:t>
            </a:r>
          </a:p>
          <a:p>
            <a:r>
              <a:rPr lang="en-US" dirty="0" smtClean="0"/>
              <a:t>But there’s still a plot!</a:t>
            </a:r>
          </a:p>
          <a:p>
            <a:r>
              <a:rPr lang="en-US" dirty="0" smtClean="0"/>
              <a:t>Your job is to figure out what is happening in this short play.</a:t>
            </a:r>
          </a:p>
          <a:p>
            <a:r>
              <a:rPr lang="en-US" dirty="0" smtClean="0"/>
              <a:t>Then you are to design a 6 panel comic that demonstrates the plot.</a:t>
            </a:r>
          </a:p>
          <a:p>
            <a:r>
              <a:rPr lang="en-US" dirty="0" smtClean="0"/>
              <a:t>Hint: There are only 6 panels, so there may be some things you will have to leave out.</a:t>
            </a:r>
            <a:endParaRPr lang="en-US" dirty="0"/>
          </a:p>
        </p:txBody>
      </p:sp>
    </p:spTree>
    <p:extLst>
      <p:ext uri="{BB962C8B-B14F-4D97-AF65-F5344CB8AC3E}">
        <p14:creationId xmlns:p14="http://schemas.microsoft.com/office/powerpoint/2010/main" val="1774440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050" name="Picture 2" descr="Image result for 6 panel comic a midsummer nights dre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9772996"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9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1. Finish the Analysis Worksheet from yesterday</a:t>
            </a:r>
          </a:p>
          <a:p>
            <a:r>
              <a:rPr lang="en-US" dirty="0" smtClean="0"/>
              <a:t>2. Make a comic of the PLOT that is happening in “First Stop, Ellis Island”</a:t>
            </a:r>
          </a:p>
          <a:p>
            <a:pPr lvl="1"/>
            <a:r>
              <a:rPr lang="en-US" dirty="0" smtClean="0"/>
              <a:t>Be sure to include scenes from all parts of the play</a:t>
            </a:r>
          </a:p>
          <a:p>
            <a:pPr lvl="1"/>
            <a:r>
              <a:rPr lang="en-US" dirty="0" smtClean="0"/>
              <a:t>Be sure to include color (outlines, shading, etc.)</a:t>
            </a:r>
          </a:p>
          <a:p>
            <a:pPr lvl="1"/>
            <a:r>
              <a:rPr lang="en-US" dirty="0" smtClean="0"/>
              <a:t>EXPLAIN what is happening in each of your scenes. You will not be graded on your artistic abilities, but on your understanding of the play. If I can’t tell what you drew, that’s why there’s an explanation box.</a:t>
            </a:r>
            <a:endParaRPr lang="en-US" dirty="0"/>
          </a:p>
        </p:txBody>
      </p:sp>
    </p:spTree>
    <p:extLst>
      <p:ext uri="{BB962C8B-B14F-4D97-AF65-F5344CB8AC3E}">
        <p14:creationId xmlns:p14="http://schemas.microsoft.com/office/powerpoint/2010/main" val="224610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2881</TotalTime>
  <Words>878</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From Script to Stage (ENG1)</vt:lpstr>
      <vt:lpstr>Today’s Goals and focus Questions:</vt:lpstr>
      <vt:lpstr>“First Stop, Ellis Island”</vt:lpstr>
      <vt:lpstr>PowerPoint Presentation</vt:lpstr>
      <vt:lpstr>Let’s Read!</vt:lpstr>
      <vt:lpstr>Let’s Analyze</vt:lpstr>
      <vt:lpstr>What happened?</vt:lpstr>
      <vt:lpstr>Example:</vt:lpstr>
      <vt:lpstr>Assignment:</vt:lpstr>
      <vt:lpstr>From Script to Stage</vt:lpstr>
      <vt:lpstr>Today’s Goals and focus Questions:</vt:lpstr>
      <vt:lpstr>Observe the opening lines of the play…</vt:lpstr>
      <vt:lpstr>PowerPoint Presentation</vt:lpstr>
      <vt:lpstr>Example Stage set designs </vt:lpstr>
      <vt:lpstr>Day 4 Plays</vt:lpstr>
      <vt:lpstr>Today’s Goals and focus Questions:</vt:lpstr>
      <vt:lpstr>Plays are meant to be experienced…</vt:lpstr>
      <vt:lpstr>Analyzing the same scene through multiple formats </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Bugica, Kaylin M</dc:creator>
  <cp:lastModifiedBy>Bugica, Kaylin M</cp:lastModifiedBy>
  <cp:revision>23</cp:revision>
  <dcterms:created xsi:type="dcterms:W3CDTF">2018-10-02T19:49:49Z</dcterms:created>
  <dcterms:modified xsi:type="dcterms:W3CDTF">2018-10-04T19:51:11Z</dcterms:modified>
</cp:coreProperties>
</file>