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9"/>
  </p:notesMasterIdLst>
  <p:sldIdLst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Characterization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743200"/>
            <a:ext cx="8077200" cy="1500188"/>
          </a:xfrm>
        </p:spPr>
        <p:txBody>
          <a:bodyPr/>
          <a:lstStyle/>
          <a:p>
            <a:r>
              <a:rPr lang="en-US" altLang="en-US"/>
              <a:t>Direct and Indirect</a:t>
            </a:r>
          </a:p>
        </p:txBody>
      </p:sp>
    </p:spTree>
    <p:extLst>
      <p:ext uri="{BB962C8B-B14F-4D97-AF65-F5344CB8AC3E}">
        <p14:creationId xmlns:p14="http://schemas.microsoft.com/office/powerpoint/2010/main" val="147225154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Indirect Characterization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68" y="928513"/>
            <a:ext cx="8382000" cy="2210862"/>
          </a:xfrm>
        </p:spPr>
        <p:txBody>
          <a:bodyPr rtlCol="0">
            <a:noAutofit/>
          </a:bodyPr>
          <a:lstStyle/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3200" b="1" dirty="0"/>
              <a:t>E</a:t>
            </a:r>
            <a:r>
              <a:rPr lang="en-US" altLang="en-US" sz="3200" dirty="0"/>
              <a:t>ffect on others toward the character, and their own emotions. 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3200" dirty="0"/>
              <a:t> What is revealed through the character’s effect on other people? How do other characters think and behave in reaction to the character?</a:t>
            </a:r>
            <a:endParaRPr lang="en-US" altLang="en-US" sz="3200" b="1" dirty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n-US" sz="3600" dirty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/>
              <a:t>Rachel had hurt Amanda’s feelings. How could Rachel start dating the guy Amanda had been flirting with for the past two months? Amanda began cry in heaping sobs.</a:t>
            </a:r>
          </a:p>
        </p:txBody>
      </p:sp>
      <p:pic>
        <p:nvPicPr>
          <p:cNvPr id="6146" name="Picture 2" descr="C:\Users\bugicak\AppData\Local\Microsoft\Windows\Temporary Internet Files\Content.IE5\XXL1OL60\beautiful-butterfly-isolated-white-watercolor-effect-perfect-background-greeting-cards-invitations-wedding-398305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827">
            <a:off x="4673459" y="330179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709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Indirect Characterization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6300" b="1" dirty="0"/>
              <a:t>A</a:t>
            </a:r>
            <a:r>
              <a:rPr lang="en-US" altLang="en-US" sz="6300" dirty="0"/>
              <a:t>ctions.</a:t>
            </a:r>
            <a:r>
              <a:rPr lang="en-US" altLang="en-US" sz="6300" b="1" dirty="0"/>
              <a:t> </a:t>
            </a:r>
            <a:r>
              <a:rPr lang="en-US" altLang="en-US" sz="6300" dirty="0"/>
              <a:t>What does the character do? How does the character behave?</a:t>
            </a:r>
            <a:endParaRPr lang="en-US" altLang="en-US" sz="63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44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400" dirty="0"/>
              <a:t>He began to run. He didn’t know where he was going, nor did he care. He shouted profanity at the cops as he took off down the alleyway.</a:t>
            </a:r>
          </a:p>
        </p:txBody>
      </p:sp>
      <p:pic>
        <p:nvPicPr>
          <p:cNvPr id="7171" name="Picture 3" descr="C:\Users\bugicak\AppData\Local\Microsoft\Windows\Temporary Internet Files\Content.IE5\RY4O0JT8\ninnin_action_serie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62400"/>
            <a:ext cx="5099538" cy="256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3774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bugicak\AppData\Local\Microsoft\Windows\Temporary Internet Files\Content.IE5\Q10MORTV\looks_are_decieving_by_reaper_death_go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36" y="2004646"/>
            <a:ext cx="3334564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Indirect Characterization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833457"/>
          </a:xfrm>
        </p:spPr>
        <p:txBody>
          <a:bodyPr/>
          <a:lstStyle/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en-US" sz="3600" b="1" dirty="0"/>
              <a:t>L</a:t>
            </a:r>
            <a:r>
              <a:rPr lang="en-US" altLang="en-US" sz="3600" dirty="0"/>
              <a:t>ooks.</a:t>
            </a:r>
            <a:r>
              <a:rPr lang="en-US" altLang="en-US" sz="3600" b="1" dirty="0"/>
              <a:t>  </a:t>
            </a:r>
            <a:r>
              <a:rPr lang="en-US" altLang="en-US" sz="3600" dirty="0"/>
              <a:t>What does the character look like?  How does the character dress?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altLang="en-US" sz="3600" b="1" dirty="0"/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en-US" sz="3600" b="1" dirty="0"/>
              <a:t>He was tall for his age.</a:t>
            </a:r>
          </a:p>
          <a:p>
            <a:pPr marL="119062" lvl="1" indent="0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en-US" altLang="en-US" sz="3600" b="1" dirty="0"/>
              <a:t>His hair </a:t>
            </a:r>
            <a:r>
              <a:rPr lang="en-US" altLang="en-US" sz="3600" b="1" dirty="0" err="1"/>
              <a:t>wast</a:t>
            </a:r>
            <a:r>
              <a:rPr lang="en-US" altLang="en-US" sz="3600" b="1" dirty="0"/>
              <a:t> he color of a </a:t>
            </a:r>
          </a:p>
          <a:p>
            <a:pPr marL="119062" lvl="1" indent="0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en-US" altLang="en-US" sz="3600" b="1" dirty="0"/>
              <a:t>fresh squeezed orange,</a:t>
            </a:r>
          </a:p>
          <a:p>
            <a:pPr marL="119062" lvl="1" indent="0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en-US" altLang="en-US" sz="3600" b="1" dirty="0"/>
              <a:t>and he wore a tailored suit</a:t>
            </a:r>
          </a:p>
          <a:p>
            <a:pPr marL="119062" lvl="1" indent="0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en-US" altLang="en-US" sz="3600" b="1" dirty="0"/>
              <a:t>to match the scowl on his </a:t>
            </a:r>
          </a:p>
          <a:p>
            <a:pPr marL="119062" lvl="1" indent="0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en-US" altLang="en-US" sz="3600" b="1" dirty="0"/>
              <a:t>face. </a:t>
            </a:r>
          </a:p>
        </p:txBody>
      </p:sp>
    </p:spTree>
    <p:extLst>
      <p:ext uri="{BB962C8B-B14F-4D97-AF65-F5344CB8AC3E}">
        <p14:creationId xmlns:p14="http://schemas.microsoft.com/office/powerpoint/2010/main" val="32100281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Characterize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927777"/>
          </a:xfrm>
        </p:spPr>
        <p:txBody>
          <a:bodyPr/>
          <a:lstStyle/>
          <a:p>
            <a:r>
              <a:rPr lang="en-US" sz="3600" dirty="0"/>
              <a:t>Look for Direct Characterization first.  This is whenever the author or another character  tells you something about that character; even if it is in quotes.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Be sure to gather anything you can that the author readily provides you- they want you to understand and empathize with their characters!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53900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Characterize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6197652"/>
          </a:xfrm>
        </p:spPr>
        <p:txBody>
          <a:bodyPr/>
          <a:lstStyle/>
          <a:p>
            <a:r>
              <a:rPr lang="en-US" sz="3600" dirty="0"/>
              <a:t>Indirect Characterization is more difficult; look for clues where you have to infer information.</a:t>
            </a:r>
          </a:p>
          <a:p>
            <a:r>
              <a:rPr lang="en-US" sz="3600" dirty="0"/>
              <a:t>Whenever you read something and it makes you question the character, that is indirect characterization.</a:t>
            </a:r>
          </a:p>
          <a:p>
            <a:r>
              <a:rPr lang="en-US" sz="3600" dirty="0"/>
              <a:t>Use the STEAL method to help you.</a:t>
            </a:r>
          </a:p>
          <a:p>
            <a:r>
              <a:rPr lang="en-US" sz="3600" dirty="0"/>
              <a:t>Start with one letter, and review the pages you’ve read to see how the author implies information about the character.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8896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682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Characterization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/>
              <a:t>Characterization is the process by which the author reveals the personality of the character.</a:t>
            </a:r>
          </a:p>
          <a:p>
            <a:pPr lvl="1"/>
            <a:r>
              <a:rPr lang="en-US" altLang="en-US" sz="3600"/>
              <a:t>Two types of characterization:</a:t>
            </a:r>
          </a:p>
          <a:p>
            <a:pPr lvl="2"/>
            <a:r>
              <a:rPr lang="en-US" altLang="en-US" sz="3200"/>
              <a:t>Direct Characterization</a:t>
            </a:r>
          </a:p>
          <a:p>
            <a:pPr lvl="2"/>
            <a:r>
              <a:rPr lang="en-US" altLang="en-US" sz="3200"/>
              <a:t>Indirect Characterization</a:t>
            </a:r>
          </a:p>
        </p:txBody>
      </p:sp>
    </p:spTree>
    <p:extLst>
      <p:ext uri="{BB962C8B-B14F-4D97-AF65-F5344CB8AC3E}">
        <p14:creationId xmlns:p14="http://schemas.microsoft.com/office/powerpoint/2010/main" val="29088900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Direct Characterization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b="1"/>
              <a:t>Direct characterization</a:t>
            </a:r>
            <a:r>
              <a:rPr lang="en-US" altLang="en-US" sz="4000"/>
              <a:t> </a:t>
            </a:r>
            <a:r>
              <a:rPr lang="en-US" altLang="en-US" sz="4000" i="1"/>
              <a:t>tells</a:t>
            </a:r>
            <a:r>
              <a:rPr lang="en-US" altLang="en-US" sz="4000"/>
              <a:t> the audience what the personality of the character is.</a:t>
            </a:r>
          </a:p>
        </p:txBody>
      </p:sp>
      <p:pic>
        <p:nvPicPr>
          <p:cNvPr id="1026" name="Picture 2" descr="C:\Users\bugicak\AppData\Local\Microsoft\Windows\Temporary Internet Files\Content.IE5\GG1Q1YRT\famous-cartoon-character-mickey-mous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3276600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34111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Direct Characterization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6124754"/>
          </a:xfrm>
        </p:spPr>
        <p:txBody>
          <a:bodyPr/>
          <a:lstStyle/>
          <a:p>
            <a:pPr lvl="1"/>
            <a:r>
              <a:rPr lang="en-US" altLang="en-US" sz="3600" b="1" dirty="0"/>
              <a:t>“</a:t>
            </a:r>
            <a:r>
              <a:rPr lang="en-US" altLang="en-US" sz="3600" dirty="0"/>
              <a:t>The patient boy and quiet girl were well mannered and never disobeyed their mother.”</a:t>
            </a:r>
          </a:p>
          <a:p>
            <a:pPr lvl="1"/>
            <a:r>
              <a:rPr lang="en-US" altLang="en-US" sz="3600" dirty="0"/>
              <a:t>Mickey Mouse is a handsome mouse who is very funny.</a:t>
            </a:r>
          </a:p>
          <a:p>
            <a:pPr lvl="1"/>
            <a:r>
              <a:rPr lang="en-US" altLang="en-US" sz="3600" dirty="0"/>
              <a:t>The author directly tells the personality</a:t>
            </a:r>
          </a:p>
          <a:p>
            <a:pPr lvl="2"/>
            <a:r>
              <a:rPr lang="en-US" altLang="en-US" sz="3200" b="1" dirty="0"/>
              <a:t>The boy is “patient”</a:t>
            </a:r>
          </a:p>
          <a:p>
            <a:pPr lvl="2"/>
            <a:r>
              <a:rPr lang="en-US" altLang="en-US" sz="3200" b="1" dirty="0"/>
              <a:t>The girl is “quiet”</a:t>
            </a:r>
          </a:p>
          <a:p>
            <a:pPr lvl="2"/>
            <a:r>
              <a:rPr lang="en-US" altLang="en-US" sz="3200" b="1" dirty="0"/>
              <a:t>Mickey is both “handsome” and “funny”.</a:t>
            </a:r>
          </a:p>
          <a:p>
            <a:pPr marL="0" lvl="2" indent="0">
              <a:buNone/>
            </a:pPr>
            <a:endParaRPr lang="en-US" altLang="en-US" dirty="0"/>
          </a:p>
          <a:p>
            <a:pPr marL="0" lvl="2" indent="0">
              <a:buNone/>
            </a:pPr>
            <a:endParaRPr lang="en-US" altLang="en-US" sz="2800" dirty="0"/>
          </a:p>
          <a:p>
            <a:pPr marL="0" lvl="2" indent="0">
              <a:buNone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01414176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Indirect Characterization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 b="1"/>
              <a:t>Indirect Characterization</a:t>
            </a:r>
            <a:r>
              <a:rPr lang="en-US" altLang="en-US" sz="4000"/>
              <a:t> shows things that reveal the personality of the character.</a:t>
            </a:r>
          </a:p>
        </p:txBody>
      </p:sp>
      <p:pic>
        <p:nvPicPr>
          <p:cNvPr id="2050" name="Picture 2" descr="C:\Users\bugicak\AppData\Local\Microsoft\Windows\Temporary Internet Files\Content.IE5\W4I28N4T\sleep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0"/>
            <a:ext cx="29527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77755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Indirect Characterization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2562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There are five methods of indirect characterization (Steal):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Speech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Thoughts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Emotions/Effect on others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Looks</a:t>
            </a:r>
          </a:p>
        </p:txBody>
      </p:sp>
      <p:pic>
        <p:nvPicPr>
          <p:cNvPr id="3077" name="Picture 5" descr="C:\Users\bugicak\AppData\Local\Microsoft\Windows\Temporary Internet Files\Content.IE5\RA0XL0NY\861321715_bf69d3935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3190875" cy="317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61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ugicak\AppData\Local\Microsoft\Windows\Temporary Internet Files\Content.IE5\0MVO2NHA\Speech_Balloon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438400"/>
            <a:ext cx="8692797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Indirect Characterization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3600" b="1" dirty="0"/>
              <a:t>S</a:t>
            </a:r>
            <a:r>
              <a:rPr lang="en-US" altLang="en-US" sz="3600" dirty="0"/>
              <a:t>peech.  What does the character say?  How does the character speak?</a:t>
            </a:r>
          </a:p>
          <a:p>
            <a:pPr lvl="1">
              <a:lnSpc>
                <a:spcPct val="90000"/>
              </a:lnSpc>
            </a:pPr>
            <a:endParaRPr lang="en-US" altLang="en-US" sz="3600" b="1" dirty="0"/>
          </a:p>
          <a:p>
            <a:pPr lvl="1">
              <a:lnSpc>
                <a:spcPct val="90000"/>
              </a:lnSpc>
            </a:pPr>
            <a:r>
              <a:rPr lang="en-US" altLang="en-US" sz="3600" b="1" dirty="0"/>
              <a:t>Sarah said, “The world has a lot to offer someone; they just have to go out there and get it.”</a:t>
            </a:r>
          </a:p>
          <a:p>
            <a:pPr>
              <a:lnSpc>
                <a:spcPct val="90000"/>
              </a:lnSpc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459271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Indirect: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942892"/>
          </a:xfrm>
        </p:spPr>
        <p:txBody>
          <a:bodyPr/>
          <a:lstStyle/>
          <a:p>
            <a:r>
              <a:rPr lang="en-US" sz="4400" dirty="0"/>
              <a:t>What someone says is important. </a:t>
            </a:r>
          </a:p>
          <a:p>
            <a:r>
              <a:rPr lang="en-US" sz="4400" dirty="0"/>
              <a:t>Think:</a:t>
            </a:r>
          </a:p>
          <a:p>
            <a:r>
              <a:rPr lang="en-US" sz="4400" dirty="0"/>
              <a:t>Do they say different things to different characters?</a:t>
            </a:r>
          </a:p>
          <a:p>
            <a:r>
              <a:rPr lang="en-US" sz="4400" dirty="0"/>
              <a:t>Do they tell the truth?</a:t>
            </a:r>
          </a:p>
          <a:p>
            <a:r>
              <a:rPr lang="en-US" sz="4400" dirty="0"/>
              <a:t>How do they speak to others?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1475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Indirect Characterization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2133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3600" b="1" dirty="0"/>
              <a:t>T</a:t>
            </a:r>
            <a:r>
              <a:rPr lang="en-US" altLang="en-US" sz="3600" dirty="0"/>
              <a:t>houghts.  What is revealed through the character’s private thoughts or feelings?</a:t>
            </a:r>
            <a:endParaRPr lang="en-US" altLang="en-US" sz="3600" b="1" dirty="0"/>
          </a:p>
          <a:p>
            <a:endParaRPr lang="en-US" altLang="en-US" sz="4400" dirty="0"/>
          </a:p>
          <a:p>
            <a:r>
              <a:rPr lang="en-US" altLang="en-US" sz="4400" dirty="0"/>
              <a:t>He was thinking it was a bad idea, but there was no way he could tell his best friend no.</a:t>
            </a:r>
          </a:p>
        </p:txBody>
      </p:sp>
      <p:pic>
        <p:nvPicPr>
          <p:cNvPr id="5123" name="Picture 3" descr="C:\Users\bugicak\AppData\Local\Microsoft\Windows\Temporary Internet Files\Content.IE5\7M671FSX\though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61104"/>
            <a:ext cx="3349752" cy="259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028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1_Textured template_Wine Segoe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1_Textured template_Wine Segoe</Template>
  <TotalTime>9164</TotalTime>
  <Words>534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Wingdings 2</vt:lpstr>
      <vt:lpstr>1_Textured template_Wine Segoe</vt:lpstr>
      <vt:lpstr>White with Courier font for code slides</vt:lpstr>
      <vt:lpstr>Characterization</vt:lpstr>
      <vt:lpstr>Characterization</vt:lpstr>
      <vt:lpstr>Direct Characterization</vt:lpstr>
      <vt:lpstr>Direct Characterization</vt:lpstr>
      <vt:lpstr>Indirect Characterization</vt:lpstr>
      <vt:lpstr>Indirect Characterization</vt:lpstr>
      <vt:lpstr>Indirect Characterization</vt:lpstr>
      <vt:lpstr>Indirect: Speech</vt:lpstr>
      <vt:lpstr>Indirect Characterization</vt:lpstr>
      <vt:lpstr>Indirect Characterization</vt:lpstr>
      <vt:lpstr>Indirect Characterization</vt:lpstr>
      <vt:lpstr>Indirect Characterization</vt:lpstr>
      <vt:lpstr>How to Characterize</vt:lpstr>
      <vt:lpstr>How to Characterize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</dc:title>
  <dc:creator>Bugica, Kaylin M</dc:creator>
  <cp:lastModifiedBy>Bugica, Kaylin M</cp:lastModifiedBy>
  <cp:revision>9</cp:revision>
  <dcterms:created xsi:type="dcterms:W3CDTF">2016-02-05T15:23:38Z</dcterms:created>
  <dcterms:modified xsi:type="dcterms:W3CDTF">2018-11-28T17:27:50Z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