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8" r:id="rId2"/>
  </p:sldMasterIdLst>
  <p:sldIdLst>
    <p:sldId id="258" r:id="rId3"/>
    <p:sldId id="256" r:id="rId4"/>
    <p:sldId id="257" r:id="rId5"/>
    <p:sldId id="262" r:id="rId6"/>
    <p:sldId id="260" r:id="rId7"/>
    <p:sldId id="263" r:id="rId8"/>
    <p:sldId id="264" r:id="rId9"/>
    <p:sldId id="265" r:id="rId10"/>
    <p:sldId id="268" r:id="rId11"/>
    <p:sldId id="266"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A0EBDC"/>
    <a:srgbClr val="005360"/>
    <a:srgbClr val="5EB2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5"/>
  </p:normalViewPr>
  <p:slideViewPr>
    <p:cSldViewPr snapToGrid="0" snapToObjects="1">
      <p:cViewPr varScale="1">
        <p:scale>
          <a:sx n="60" d="100"/>
          <a:sy n="60" d="100"/>
        </p:scale>
        <p:origin x="72" y="12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ED12A2-16A7-6843-9B63-1355399B1E28}"/>
              </a:ext>
            </a:extLst>
          </p:cNvPr>
          <p:cNvPicPr>
            <a:picLocks noChangeAspect="1"/>
          </p:cNvPicPr>
          <p:nvPr userDrawn="1"/>
        </p:nvPicPr>
        <p:blipFill>
          <a:blip r:embed="rId2"/>
          <a:stretch>
            <a:fillRect/>
          </a:stretch>
        </p:blipFill>
        <p:spPr>
          <a:xfrm>
            <a:off x="0" y="0"/>
            <a:ext cx="23861730" cy="6857999"/>
          </a:xfrm>
          <a:prstGeom prst="rect">
            <a:avLst/>
          </a:prstGeom>
        </p:spPr>
      </p:pic>
      <p:sp>
        <p:nvSpPr>
          <p:cNvPr id="11" name="Rectangle 10">
            <a:extLst>
              <a:ext uri="{FF2B5EF4-FFF2-40B4-BE49-F238E27FC236}">
                <a16:creationId xmlns:a16="http://schemas.microsoft.com/office/drawing/2014/main" id="{45F43BF2-A8EB-C342-BFB2-28AFB1781935}"/>
              </a:ext>
            </a:extLst>
          </p:cNvPr>
          <p:cNvSpPr/>
          <p:nvPr userDrawn="1"/>
        </p:nvSpPr>
        <p:spPr>
          <a:xfrm>
            <a:off x="0" y="787400"/>
            <a:ext cx="11455400" cy="5295900"/>
          </a:xfrm>
          <a:prstGeom prst="rect">
            <a:avLst/>
          </a:prstGeom>
          <a:solidFill>
            <a:schemeClr val="accent5">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418BB35-F84D-7E4D-9F02-5B4CB837E1CB}"/>
              </a:ext>
            </a:extLst>
          </p:cNvPr>
          <p:cNvCxnSpPr/>
          <p:nvPr userDrawn="1"/>
        </p:nvCxnSpPr>
        <p:spPr>
          <a:xfrm>
            <a:off x="1778000" y="3435350"/>
            <a:ext cx="8661400" cy="0"/>
          </a:xfrm>
          <a:prstGeom prst="line">
            <a:avLst/>
          </a:prstGeom>
          <a:ln w="38100" cap="rnd">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2FE6DCC-3681-AF43-B6B6-4A40A92581A5}"/>
              </a:ext>
            </a:extLst>
          </p:cNvPr>
          <p:cNvSpPr/>
          <p:nvPr userDrawn="1"/>
        </p:nvSpPr>
        <p:spPr>
          <a:xfrm>
            <a:off x="2260600" y="1647825"/>
            <a:ext cx="3562350" cy="3562350"/>
          </a:xfrm>
          <a:prstGeom prst="ellipse">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8E30CA-E181-3D4D-BB1E-9167FF0BE5D9}"/>
              </a:ext>
            </a:extLst>
          </p:cNvPr>
          <p:cNvSpPr/>
          <p:nvPr userDrawn="1"/>
        </p:nvSpPr>
        <p:spPr>
          <a:xfrm>
            <a:off x="2285627" y="1647121"/>
            <a:ext cx="3562350" cy="3562350"/>
          </a:xfrm>
          <a:prstGeom prst="ellipse">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9061463E-CF25-634A-89E2-4E3280BB9CEB}"/>
              </a:ext>
            </a:extLst>
          </p:cNvPr>
          <p:cNvSpPr/>
          <p:nvPr userDrawn="1"/>
        </p:nvSpPr>
        <p:spPr>
          <a:xfrm>
            <a:off x="0" y="0"/>
            <a:ext cx="2628900" cy="6858000"/>
          </a:xfrm>
          <a:prstGeom prst="triangle">
            <a:avLst>
              <a:gd name="adj" fmla="val 0"/>
            </a:avLst>
          </a:prstGeom>
          <a:gradFill>
            <a:gsLst>
              <a:gs pos="47000">
                <a:schemeClr val="accent4">
                  <a:lumMod val="50000"/>
                </a:schemeClr>
              </a:gs>
              <a:gs pos="98000">
                <a:schemeClr val="accent4">
                  <a:lumMod val="20000"/>
                  <a:lumOff val="80000"/>
                  <a:alpha val="10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81214215-C784-4548-BD1F-4BB3F0A84645}"/>
              </a:ext>
            </a:extLst>
          </p:cNvPr>
          <p:cNvSpPr/>
          <p:nvPr userDrawn="1"/>
        </p:nvSpPr>
        <p:spPr>
          <a:xfrm flipV="1">
            <a:off x="0" y="0"/>
            <a:ext cx="2628900" cy="6858000"/>
          </a:xfrm>
          <a:prstGeom prst="triangle">
            <a:avLst>
              <a:gd name="adj" fmla="val 0"/>
            </a:avLst>
          </a:prstGeom>
          <a:solidFill>
            <a:srgbClr val="5EB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48B1337-BF6D-C04A-9C74-574FA33512D5}"/>
              </a:ext>
            </a:extLst>
          </p:cNvPr>
          <p:cNvSpPr/>
          <p:nvPr userDrawn="1"/>
        </p:nvSpPr>
        <p:spPr>
          <a:xfrm>
            <a:off x="2356553" y="1727201"/>
            <a:ext cx="3416300" cy="3416300"/>
          </a:xfrm>
          <a:prstGeom prst="ellipse">
            <a:avLst/>
          </a:prstGeom>
          <a:solidFill>
            <a:srgbClr val="005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4C5EC980-0029-164A-926D-9ED33032D7F4}"/>
              </a:ext>
            </a:extLst>
          </p:cNvPr>
          <p:cNvSpPr>
            <a:spLocks noGrp="1"/>
          </p:cNvSpPr>
          <p:nvPr>
            <p:ph type="body" sz="quarter" idx="10"/>
          </p:nvPr>
        </p:nvSpPr>
        <p:spPr>
          <a:xfrm>
            <a:off x="2671763" y="3657600"/>
            <a:ext cx="2781300" cy="896368"/>
          </a:xfrm>
          <a:prstGeom prst="rect">
            <a:avLst/>
          </a:prstGeom>
        </p:spPr>
        <p:txBody>
          <a:bodyPr anchor="ctr"/>
          <a:lstStyle>
            <a:lvl1pPr marL="0" indent="0" algn="ctr">
              <a:buNone/>
              <a:defRPr sz="1800">
                <a:solidFill>
                  <a:schemeClr val="accent5"/>
                </a:solidFill>
              </a:defRPr>
            </a:lvl1pPr>
          </a:lstStyle>
          <a:p>
            <a:pPr lvl="0"/>
            <a:r>
              <a:rPr lang="en-US" smtClean="0"/>
              <a:t>Edit Master text styles</a:t>
            </a:r>
          </a:p>
        </p:txBody>
      </p:sp>
      <p:sp>
        <p:nvSpPr>
          <p:cNvPr id="19" name="Title 18">
            <a:extLst>
              <a:ext uri="{FF2B5EF4-FFF2-40B4-BE49-F238E27FC236}">
                <a16:creationId xmlns:a16="http://schemas.microsoft.com/office/drawing/2014/main" id="{169DAC15-E0D1-2041-A923-17653DCA3339}"/>
              </a:ext>
            </a:extLst>
          </p:cNvPr>
          <p:cNvSpPr>
            <a:spLocks noGrp="1"/>
          </p:cNvSpPr>
          <p:nvPr>
            <p:ph type="title"/>
          </p:nvPr>
        </p:nvSpPr>
        <p:spPr>
          <a:xfrm>
            <a:off x="2671251" y="2452719"/>
            <a:ext cx="2773204" cy="1118618"/>
          </a:xfrm>
          <a:prstGeom prst="rect">
            <a:avLst/>
          </a:prstGeom>
        </p:spPr>
        <p:txBody>
          <a:bodyPr anchor="ctr"/>
          <a:lstStyle>
            <a:lvl1pPr algn="ctr">
              <a:defRPr sz="3600">
                <a:solidFill>
                  <a:schemeClr val="accent6"/>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0428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375E-6 0 L -0.9056 0 " pathEditMode="relative" rAng="0" ptsTypes="AA">
                                      <p:cBhvr>
                                        <p:cTn id="6" dur="9500" fill="hold"/>
                                        <p:tgtEl>
                                          <p:spTgt spid="10"/>
                                        </p:tgtEl>
                                        <p:attrNameLst>
                                          <p:attrName>ppt_x</p:attrName>
                                          <p:attrName>ppt_y</p:attrName>
                                        </p:attrNameLst>
                                      </p:cBhvr>
                                      <p:rCtr x="-45286" y="0"/>
                                    </p:animMotion>
                                  </p:childTnLst>
                                </p:cTn>
                              </p:par>
                              <p:par>
                                <p:cTn id="7" presetID="10" presetClass="exit" presetSubtype="0" fill="hold" nodeType="withEffect">
                                  <p:stCondLst>
                                    <p:cond delay="9200"/>
                                  </p:stCondLst>
                                  <p:childTnLst>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par>
                                <p:cTn id="10" presetID="2" presetClass="entr" presetSubtype="8" fill="hold" grpId="0" nodeType="withEffect">
                                  <p:stCondLst>
                                    <p:cond delay="10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0-#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0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0-#ppt_w/2"/>
                                          </p:val>
                                        </p:tav>
                                        <p:tav tm="100000">
                                          <p:val>
                                            <p:strVal val="#ppt_x"/>
                                          </p:val>
                                        </p:tav>
                                      </p:tavLst>
                                    </p:anim>
                                    <p:anim calcmode="lin" valueType="num">
                                      <p:cBhvr additive="base">
                                        <p:cTn id="17" dur="10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10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0-#ppt_w/2"/>
                                          </p:val>
                                        </p:tav>
                                        <p:tav tm="100000">
                                          <p:val>
                                            <p:strVal val="#ppt_x"/>
                                          </p:val>
                                        </p:tav>
                                      </p:tavLst>
                                    </p:anim>
                                    <p:anim calcmode="lin" valueType="num">
                                      <p:cBhvr additive="base">
                                        <p:cTn id="21" dur="1000" fill="hold"/>
                                        <p:tgtEl>
                                          <p:spTgt spid="13"/>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15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par>
                                <p:cTn id="31" presetID="22" presetClass="entr" presetSubtype="8" fill="hold" grpId="0" nodeType="withEffect">
                                  <p:stCondLst>
                                    <p:cond delay="250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wipe(left)">
                                      <p:cBhvr>
                                        <p:cTn id="36" dur="500"/>
                                        <p:tgtEl>
                                          <p:spTgt spid="21">
                                            <p:txEl>
                                              <p:pRg st="0" end="0"/>
                                            </p:txEl>
                                          </p:spTgt>
                                        </p:tgtEl>
                                      </p:cBhvr>
                                    </p:animEffect>
                                  </p:childTnLst>
                                </p:cTn>
                              </p:par>
                              <p:par>
                                <p:cTn id="37" presetID="22" presetClass="entr" presetSubtype="4" fill="hold" nodeType="withEffect">
                                  <p:stCondLst>
                                    <p:cond delay="2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2" presetClass="exit" presetSubtype="8" fill="hold" grpId="1" nodeType="withEffect">
                                  <p:stCondLst>
                                    <p:cond delay="7500"/>
                                  </p:stCondLst>
                                  <p:childTnLst>
                                    <p:anim calcmode="lin" valueType="num">
                                      <p:cBhvr additive="base">
                                        <p:cTn id="41" dur="1000"/>
                                        <p:tgtEl>
                                          <p:spTgt spid="13"/>
                                        </p:tgtEl>
                                        <p:attrNameLst>
                                          <p:attrName>ppt_x</p:attrName>
                                        </p:attrNameLst>
                                      </p:cBhvr>
                                      <p:tavLst>
                                        <p:tav tm="0">
                                          <p:val>
                                            <p:strVal val="ppt_x"/>
                                          </p:val>
                                        </p:tav>
                                        <p:tav tm="100000">
                                          <p:val>
                                            <p:strVal val="0-ppt_w/2"/>
                                          </p:val>
                                        </p:tav>
                                      </p:tavLst>
                                    </p:anim>
                                    <p:anim calcmode="lin" valueType="num">
                                      <p:cBhvr additive="base">
                                        <p:cTn id="42" dur="1000"/>
                                        <p:tgtEl>
                                          <p:spTgt spid="13"/>
                                        </p:tgtEl>
                                        <p:attrNameLst>
                                          <p:attrName>ppt_y</p:attrName>
                                        </p:attrNameLst>
                                      </p:cBhvr>
                                      <p:tavLst>
                                        <p:tav tm="0">
                                          <p:val>
                                            <p:strVal val="ppt_y"/>
                                          </p:val>
                                        </p:tav>
                                        <p:tav tm="100000">
                                          <p:val>
                                            <p:strVal val="ppt_y"/>
                                          </p:val>
                                        </p:tav>
                                      </p:tavLst>
                                    </p:anim>
                                    <p:set>
                                      <p:cBhvr>
                                        <p:cTn id="43" dur="1" fill="hold">
                                          <p:stCondLst>
                                            <p:cond delay="999"/>
                                          </p:stCondLst>
                                        </p:cTn>
                                        <p:tgtEl>
                                          <p:spTgt spid="13"/>
                                        </p:tgtEl>
                                        <p:attrNameLst>
                                          <p:attrName>style.visibility</p:attrName>
                                        </p:attrNameLst>
                                      </p:cBhvr>
                                      <p:to>
                                        <p:strVal val="hidden"/>
                                      </p:to>
                                    </p:set>
                                  </p:childTnLst>
                                </p:cTn>
                              </p:par>
                              <p:par>
                                <p:cTn id="44" presetID="2" presetClass="exit" presetSubtype="8" fill="hold" grpId="1" nodeType="withEffect">
                                  <p:stCondLst>
                                    <p:cond delay="7500"/>
                                  </p:stCondLst>
                                  <p:childTnLst>
                                    <p:anim calcmode="lin" valueType="num">
                                      <p:cBhvr additive="base">
                                        <p:cTn id="45" dur="1000"/>
                                        <p:tgtEl>
                                          <p:spTgt spid="12"/>
                                        </p:tgtEl>
                                        <p:attrNameLst>
                                          <p:attrName>ppt_x</p:attrName>
                                        </p:attrNameLst>
                                      </p:cBhvr>
                                      <p:tavLst>
                                        <p:tav tm="0">
                                          <p:val>
                                            <p:strVal val="ppt_x"/>
                                          </p:val>
                                        </p:tav>
                                        <p:tav tm="100000">
                                          <p:val>
                                            <p:strVal val="0-ppt_w/2"/>
                                          </p:val>
                                        </p:tav>
                                      </p:tavLst>
                                    </p:anim>
                                    <p:anim calcmode="lin" valueType="num">
                                      <p:cBhvr additive="base">
                                        <p:cTn id="46" dur="1000"/>
                                        <p:tgtEl>
                                          <p:spTgt spid="12"/>
                                        </p:tgtEl>
                                        <p:attrNameLst>
                                          <p:attrName>ppt_y</p:attrName>
                                        </p:attrNameLst>
                                      </p:cBhvr>
                                      <p:tavLst>
                                        <p:tav tm="0">
                                          <p:val>
                                            <p:strVal val="ppt_y"/>
                                          </p:val>
                                        </p:tav>
                                        <p:tav tm="100000">
                                          <p:val>
                                            <p:strVal val="ppt_y"/>
                                          </p:val>
                                        </p:tav>
                                      </p:tavLst>
                                    </p:anim>
                                    <p:set>
                                      <p:cBhvr>
                                        <p:cTn id="47" dur="1" fill="hold">
                                          <p:stCondLst>
                                            <p:cond delay="999"/>
                                          </p:stCondLst>
                                        </p:cTn>
                                        <p:tgtEl>
                                          <p:spTgt spid="12"/>
                                        </p:tgtEl>
                                        <p:attrNameLst>
                                          <p:attrName>style.visibility</p:attrName>
                                        </p:attrNameLst>
                                      </p:cBhvr>
                                      <p:to>
                                        <p:strVal val="hidden"/>
                                      </p:to>
                                    </p:set>
                                  </p:childTnLst>
                                </p:cTn>
                              </p:par>
                              <p:par>
                                <p:cTn id="48" presetID="2" presetClass="exit" presetSubtype="8" fill="hold" grpId="1" nodeType="withEffect">
                                  <p:stCondLst>
                                    <p:cond delay="7500"/>
                                  </p:stCondLst>
                                  <p:childTnLst>
                                    <p:anim calcmode="lin" valueType="num">
                                      <p:cBhvr additive="base">
                                        <p:cTn id="49" dur="1000"/>
                                        <p:tgtEl>
                                          <p:spTgt spid="11"/>
                                        </p:tgtEl>
                                        <p:attrNameLst>
                                          <p:attrName>ppt_x</p:attrName>
                                        </p:attrNameLst>
                                      </p:cBhvr>
                                      <p:tavLst>
                                        <p:tav tm="0">
                                          <p:val>
                                            <p:strVal val="ppt_x"/>
                                          </p:val>
                                        </p:tav>
                                        <p:tav tm="100000">
                                          <p:val>
                                            <p:strVal val="0-ppt_w/2"/>
                                          </p:val>
                                        </p:tav>
                                      </p:tavLst>
                                    </p:anim>
                                    <p:anim calcmode="lin" valueType="num">
                                      <p:cBhvr additive="base">
                                        <p:cTn id="50" dur="1000"/>
                                        <p:tgtEl>
                                          <p:spTgt spid="11"/>
                                        </p:tgtEl>
                                        <p:attrNameLst>
                                          <p:attrName>ppt_y</p:attrName>
                                        </p:attrNameLst>
                                      </p:cBhvr>
                                      <p:tavLst>
                                        <p:tav tm="0">
                                          <p:val>
                                            <p:strVal val="ppt_y"/>
                                          </p:val>
                                        </p:tav>
                                        <p:tav tm="100000">
                                          <p:val>
                                            <p:strVal val="ppt_y"/>
                                          </p:val>
                                        </p:tav>
                                      </p:tavLst>
                                    </p:anim>
                                    <p:set>
                                      <p:cBhvr>
                                        <p:cTn id="51" dur="1" fill="hold">
                                          <p:stCondLst>
                                            <p:cond delay="999"/>
                                          </p:stCondLst>
                                        </p:cTn>
                                        <p:tgtEl>
                                          <p:spTgt spid="11"/>
                                        </p:tgtEl>
                                        <p:attrNameLst>
                                          <p:attrName>style.visibility</p:attrName>
                                        </p:attrNameLst>
                                      </p:cBhvr>
                                      <p:to>
                                        <p:strVal val="hidden"/>
                                      </p:to>
                                    </p:set>
                                  </p:childTnLst>
                                </p:cTn>
                              </p:par>
                              <p:par>
                                <p:cTn id="52" presetID="22" presetClass="exit" presetSubtype="8" fill="hold" grpId="1" nodeType="withEffect">
                                  <p:stCondLst>
                                    <p:cond delay="7500"/>
                                  </p:stCondLst>
                                  <p:childTnLst>
                                    <p:animEffect transition="out" filter="wipe(left)">
                                      <p:cBhvr>
                                        <p:cTn id="53" dur="1000"/>
                                        <p:tgtEl>
                                          <p:spTgt spid="19"/>
                                        </p:tgtEl>
                                      </p:cBhvr>
                                    </p:animEffect>
                                    <p:set>
                                      <p:cBhvr>
                                        <p:cTn id="54" dur="1" fill="hold">
                                          <p:stCondLst>
                                            <p:cond delay="999"/>
                                          </p:stCondLst>
                                        </p:cTn>
                                        <p:tgtEl>
                                          <p:spTgt spid="19"/>
                                        </p:tgtEl>
                                        <p:attrNameLst>
                                          <p:attrName>style.visibility</p:attrName>
                                        </p:attrNameLst>
                                      </p:cBhvr>
                                      <p:to>
                                        <p:strVal val="hidden"/>
                                      </p:to>
                                    </p:set>
                                  </p:childTnLst>
                                </p:cTn>
                              </p:par>
                              <p:par>
                                <p:cTn id="55" presetID="22" presetClass="exit" presetSubtype="8" fill="hold" grpId="1" nodeType="withEffect">
                                  <p:stCondLst>
                                    <p:cond delay="7500"/>
                                  </p:stCondLst>
                                  <p:childTnLst>
                                    <p:animEffect transition="out" filter="wipe(left)">
                                      <p:cBhvr>
                                        <p:cTn id="56" dur="750"/>
                                        <p:tgtEl>
                                          <p:spTgt spid="21">
                                            <p:txEl>
                                              <p:pRg st="0" end="0"/>
                                            </p:txEl>
                                          </p:spTgt>
                                        </p:tgtEl>
                                      </p:cBhvr>
                                    </p:animEffect>
                                    <p:set>
                                      <p:cBhvr>
                                        <p:cTn id="57" dur="1" fill="hold">
                                          <p:stCondLst>
                                            <p:cond delay="749"/>
                                          </p:stCondLst>
                                        </p:cTn>
                                        <p:tgtEl>
                                          <p:spTgt spid="21">
                                            <p:txEl>
                                              <p:pRg st="0" end="0"/>
                                            </p:txEl>
                                          </p:spTgt>
                                        </p:tgtEl>
                                        <p:attrNameLst>
                                          <p:attrName>style.visibility</p:attrName>
                                        </p:attrNameLst>
                                      </p:cBhvr>
                                      <p:to>
                                        <p:strVal val="hidden"/>
                                      </p:to>
                                    </p:set>
                                  </p:childTnLst>
                                </p:cTn>
                              </p:par>
                              <p:par>
                                <p:cTn id="58" presetID="22" presetClass="exit" presetSubtype="8" fill="hold" nodeType="withEffect">
                                  <p:stCondLst>
                                    <p:cond delay="7500"/>
                                  </p:stCondLst>
                                  <p:childTnLst>
                                    <p:animEffect transition="out" filter="wipe(left)">
                                      <p:cBhvr>
                                        <p:cTn id="59" dur="750"/>
                                        <p:tgtEl>
                                          <p:spTgt spid="17"/>
                                        </p:tgtEl>
                                      </p:cBhvr>
                                    </p:animEffect>
                                    <p:set>
                                      <p:cBhvr>
                                        <p:cTn id="60" dur="1" fill="hold">
                                          <p:stCondLst>
                                            <p:cond delay="749"/>
                                          </p:stCondLst>
                                        </p:cTn>
                                        <p:tgtEl>
                                          <p:spTgt spid="17"/>
                                        </p:tgtEl>
                                        <p:attrNameLst>
                                          <p:attrName>style.visibility</p:attrName>
                                        </p:attrNameLst>
                                      </p:cBhvr>
                                      <p:to>
                                        <p:strVal val="hidden"/>
                                      </p:to>
                                    </p:set>
                                  </p:childTnLst>
                                </p:cTn>
                              </p:par>
                              <p:par>
                                <p:cTn id="61" presetID="10" presetClass="exit" presetSubtype="0" fill="hold" grpId="1" nodeType="withEffect">
                                  <p:stCondLst>
                                    <p:cond delay="7500"/>
                                  </p:stCondLst>
                                  <p:childTnLst>
                                    <p:animEffect transition="out" filter="fade">
                                      <p:cBhvr>
                                        <p:cTn id="62" dur="1000"/>
                                        <p:tgtEl>
                                          <p:spTgt spid="14"/>
                                        </p:tgtEl>
                                      </p:cBhvr>
                                    </p:animEffect>
                                    <p:set>
                                      <p:cBhvr>
                                        <p:cTn id="63" dur="1" fill="hold">
                                          <p:stCondLst>
                                            <p:cond delay="999"/>
                                          </p:stCondLst>
                                        </p:cTn>
                                        <p:tgtEl>
                                          <p:spTgt spid="14"/>
                                        </p:tgtEl>
                                        <p:attrNameLst>
                                          <p:attrName>style.visibility</p:attrName>
                                        </p:attrNameLst>
                                      </p:cBhvr>
                                      <p:to>
                                        <p:strVal val="hidden"/>
                                      </p:to>
                                    </p:set>
                                  </p:childTnLst>
                                </p:cTn>
                              </p:par>
                              <p:par>
                                <p:cTn id="64" presetID="10" presetClass="exit" presetSubtype="0" fill="hold" grpId="1" nodeType="withEffect">
                                  <p:stCondLst>
                                    <p:cond delay="7500"/>
                                  </p:stCondLst>
                                  <p:childTnLst>
                                    <p:animEffect transition="out" filter="fade">
                                      <p:cBhvr>
                                        <p:cTn id="65" dur="1000"/>
                                        <p:tgtEl>
                                          <p:spTgt spid="18"/>
                                        </p:tgtEl>
                                      </p:cBhvr>
                                    </p:animEffect>
                                    <p:set>
                                      <p:cBhvr>
                                        <p:cTn id="66" dur="1" fill="hold">
                                          <p:stCondLst>
                                            <p:cond delay="999"/>
                                          </p:stCondLst>
                                        </p:cTn>
                                        <p:tgtEl>
                                          <p:spTgt spid="18"/>
                                        </p:tgtEl>
                                        <p:attrNameLst>
                                          <p:attrName>style.visibility</p:attrName>
                                        </p:attrNameLst>
                                      </p:cBhvr>
                                      <p:to>
                                        <p:strVal val="hidden"/>
                                      </p:to>
                                    </p:set>
                                  </p:childTnLst>
                                </p:cTn>
                              </p:par>
                              <p:par>
                                <p:cTn id="67" presetID="10" presetClass="exit" presetSubtype="0" fill="hold" grpId="1" nodeType="withEffect">
                                  <p:stCondLst>
                                    <p:cond delay="7500"/>
                                  </p:stCondLst>
                                  <p:childTnLst>
                                    <p:animEffect transition="out" filter="fade">
                                      <p:cBhvr>
                                        <p:cTn id="68" dur="1000"/>
                                        <p:tgtEl>
                                          <p:spTgt spid="15"/>
                                        </p:tgtEl>
                                      </p:cBhvr>
                                    </p:animEffect>
                                    <p:set>
                                      <p:cBhvr>
                                        <p:cTn id="69"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P spid="18" grpId="0" animBg="1"/>
      <p:bldP spid="18" grpId="1" animBg="1"/>
      <p:bldP spid="12" grpId="0" animBg="1"/>
      <p:bldP spid="12" grpId="1" animBg="1"/>
      <p:bldP spid="13" grpId="0" animBg="1"/>
      <p:bldP spid="13" grpId="1" animBg="1"/>
      <p:bldP spid="15" grpId="0" animBg="1"/>
      <p:bldP spid="15" grpId="1" animBg="1"/>
      <p:bldP spid="21" grpId="0" build="p">
        <p:tmplLst>
          <p:tmpl lvl="1">
            <p:tnLst>
              <p:par>
                <p:cTn presetID="22" presetClass="entr" presetSubtype="8" fill="hold" nodeType="withEffect">
                  <p:stCondLst>
                    <p:cond delay="2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1" grpId="1" build="p">
        <p:tmplLst>
          <p:tmpl lvl="1">
            <p:tnLst>
              <p:par>
                <p:cTn presetID="22" presetClass="exit" presetSubtype="8" fill="hold" nodeType="withEffect">
                  <p:stCondLst>
                    <p:cond delay="7500"/>
                  </p:stCondLst>
                  <p:childTnLst>
                    <p:animEffect transition="out" filter="wipe(left)">
                      <p:cBhvr>
                        <p:cTn dur="750"/>
                        <p:tgtEl>
                          <p:spTgt spid="21"/>
                        </p:tgtEl>
                      </p:cBhvr>
                    </p:animEffect>
                    <p:set>
                      <p:cBhvr>
                        <p:cTn dur="1" fill="hold">
                          <p:stCondLst>
                            <p:cond delay="749"/>
                          </p:stCondLst>
                        </p:cTn>
                        <p:tgtEl>
                          <p:spTgt spid="21"/>
                        </p:tgtEl>
                        <p:attrNameLst>
                          <p:attrName>style.visibility</p:attrName>
                        </p:attrNameLst>
                      </p:cBhvr>
                      <p:to>
                        <p:strVal val="hidden"/>
                      </p:to>
                    </p:set>
                  </p:childTnLst>
                </p:cTn>
              </p:par>
            </p:tnLst>
          </p:tmpl>
        </p:tmplLst>
      </p:bldP>
      <p:bldP spid="19" grpId="0"/>
      <p:bldP spid="19"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DBD5F-C6EC-485E-8ECE-A5152736C43A}"/>
              </a:ext>
            </a:extLst>
          </p:cNvPr>
          <p:cNvSpPr>
            <a:spLocks noGrp="1"/>
          </p:cNvSpPr>
          <p:nvPr>
            <p:ph type="dt" sz="half" idx="10"/>
          </p:nvPr>
        </p:nvSpPr>
        <p:spPr/>
        <p:txBody>
          <a:bodyPr/>
          <a:lstStyle/>
          <a:p>
            <a:fld id="{6EBB0E32-0304-4451-ADB8-C044457D5B85}" type="datetimeFigureOut">
              <a:rPr lang="en-US" smtClean="0"/>
              <a:t>9/10/2018</a:t>
            </a:fld>
            <a:endParaRPr lang="en-US"/>
          </a:p>
        </p:txBody>
      </p:sp>
      <p:sp>
        <p:nvSpPr>
          <p:cNvPr id="3" name="Footer Placeholder 2">
            <a:extLst>
              <a:ext uri="{FF2B5EF4-FFF2-40B4-BE49-F238E27FC236}">
                <a16:creationId xmlns:a16="http://schemas.microsoft.com/office/drawing/2014/main" id="{FB6C0BE6-E24A-4679-B786-AAB41ADCCD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FB9417-93D4-4C41-8E0E-1553E0B5D0CE}"/>
              </a:ext>
            </a:extLst>
          </p:cNvPr>
          <p:cNvSpPr>
            <a:spLocks noGrp="1"/>
          </p:cNvSpPr>
          <p:nvPr>
            <p:ph type="sldNum" sz="quarter" idx="12"/>
          </p:nvPr>
        </p:nvSpPr>
        <p:spPr/>
        <p:txBody>
          <a:bodyPr/>
          <a:lstStyle/>
          <a:p>
            <a:fld id="{DA64F31B-23FA-4075-AF7D-6228CFD12F03}" type="slidenum">
              <a:rPr lang="en-US" smtClean="0"/>
              <a:t>‹#›</a:t>
            </a:fld>
            <a:endParaRPr lang="en-US"/>
          </a:p>
        </p:txBody>
      </p:sp>
    </p:spTree>
    <p:extLst>
      <p:ext uri="{BB962C8B-B14F-4D97-AF65-F5344CB8AC3E}">
        <p14:creationId xmlns:p14="http://schemas.microsoft.com/office/powerpoint/2010/main" val="71068430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04040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42100B-A111-4379-AEED-6341AC7967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9142F8-7540-4733-B343-07D1C3577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DAD19-89EC-4830-AED6-293680316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B0E32-0304-4451-ADB8-C044457D5B85}" type="datetimeFigureOut">
              <a:rPr lang="en-US" smtClean="0"/>
              <a:t>9/10/2018</a:t>
            </a:fld>
            <a:endParaRPr lang="en-US"/>
          </a:p>
        </p:txBody>
      </p:sp>
      <p:sp>
        <p:nvSpPr>
          <p:cNvPr id="5" name="Footer Placeholder 4">
            <a:extLst>
              <a:ext uri="{FF2B5EF4-FFF2-40B4-BE49-F238E27FC236}">
                <a16:creationId xmlns:a16="http://schemas.microsoft.com/office/drawing/2014/main" id="{15DC5E59-6466-4E0A-8317-7FF66CBF3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8CDD0A-74FF-4205-80A3-283831D0C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4F31B-23FA-4075-AF7D-6228CFD12F03}" type="slidenum">
              <a:rPr lang="en-US" smtClean="0"/>
              <a:t>‹#›</a:t>
            </a:fld>
            <a:endParaRPr lang="en-US"/>
          </a:p>
        </p:txBody>
      </p:sp>
    </p:spTree>
    <p:extLst>
      <p:ext uri="{BB962C8B-B14F-4D97-AF65-F5344CB8AC3E}">
        <p14:creationId xmlns:p14="http://schemas.microsoft.com/office/powerpoint/2010/main" val="1329132325"/>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qOODHYmpJ6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360"/>
        </a:solidFill>
        <a:effectLst/>
      </p:bgPr>
    </p:bg>
    <p:spTree>
      <p:nvGrpSpPr>
        <p:cNvPr id="1" name=""/>
        <p:cNvGrpSpPr/>
        <p:nvPr/>
      </p:nvGrpSpPr>
      <p:grpSpPr>
        <a:xfrm>
          <a:off x="0" y="0"/>
          <a:ext cx="0" cy="0"/>
          <a:chOff x="0" y="0"/>
          <a:chExt cx="0" cy="0"/>
        </a:xfrm>
      </p:grpSpPr>
      <p:sp>
        <p:nvSpPr>
          <p:cNvPr id="2" name="Rectangle 1"/>
          <p:cNvSpPr/>
          <p:nvPr/>
        </p:nvSpPr>
        <p:spPr>
          <a:xfrm>
            <a:off x="816956" y="304346"/>
            <a:ext cx="3980834" cy="923330"/>
          </a:xfrm>
          <a:prstGeom prst="rect">
            <a:avLst/>
          </a:prstGeom>
          <a:noFill/>
        </p:spPr>
        <p:txBody>
          <a:bodyPr wrap="none" lIns="91440" tIns="45720" rIns="91440" bIns="45720">
            <a:spAutoFit/>
          </a:bodyPr>
          <a:lstStyle/>
          <a:p>
            <a:pPr algn="ctr"/>
            <a:r>
              <a:rPr lang="en-US" sz="5400" b="0" cap="none" spc="0" dirty="0" smtClean="0">
                <a:ln w="0"/>
                <a:solidFill>
                  <a:srgbClr val="A0EBDC"/>
                </a:solidFill>
                <a:effectLst>
                  <a:outerShdw blurRad="38100" dist="19050" dir="2700000" algn="tl" rotWithShape="0">
                    <a:schemeClr val="dk1">
                      <a:alpha val="40000"/>
                    </a:schemeClr>
                  </a:outerShdw>
                </a:effectLst>
              </a:rPr>
              <a:t>Video Review</a:t>
            </a:r>
            <a:endParaRPr lang="en-US" sz="5400" b="0" cap="none" spc="0" dirty="0">
              <a:ln w="0"/>
              <a:solidFill>
                <a:srgbClr val="A0EBDC"/>
              </a:solidFill>
              <a:effectLst>
                <a:outerShdw blurRad="38100" dist="19050" dir="2700000" algn="tl" rotWithShape="0">
                  <a:schemeClr val="dk1">
                    <a:alpha val="40000"/>
                  </a:schemeClr>
                </a:outerShdw>
              </a:effectLst>
            </a:endParaRPr>
          </a:p>
        </p:txBody>
      </p:sp>
      <p:sp>
        <p:nvSpPr>
          <p:cNvPr id="3" name="TextBox 2"/>
          <p:cNvSpPr txBox="1"/>
          <p:nvPr/>
        </p:nvSpPr>
        <p:spPr>
          <a:xfrm>
            <a:off x="744690" y="1636295"/>
            <a:ext cx="10532910" cy="1569660"/>
          </a:xfrm>
          <a:prstGeom prst="rect">
            <a:avLst/>
          </a:prstGeom>
          <a:noFill/>
        </p:spPr>
        <p:txBody>
          <a:bodyPr wrap="square" rtlCol="0">
            <a:spAutoFit/>
          </a:bodyPr>
          <a:lstStyle/>
          <a:p>
            <a:pPr marL="285750" indent="-285750">
              <a:buSzPct val="120000"/>
              <a:buFont typeface="Wingdings" panose="05000000000000000000" pitchFamily="2" charset="2"/>
              <a:buChar char="v"/>
            </a:pPr>
            <a:r>
              <a:rPr lang="en-US" sz="3200" dirty="0">
                <a:solidFill>
                  <a:schemeClr val="bg1"/>
                </a:solidFill>
                <a:hlinkClick r:id="rId2"/>
              </a:rPr>
              <a:t>https://</a:t>
            </a:r>
            <a:r>
              <a:rPr lang="en-US" sz="3200" dirty="0" smtClean="0">
                <a:solidFill>
                  <a:schemeClr val="bg1"/>
                </a:solidFill>
                <a:hlinkClick r:id="rId2"/>
              </a:rPr>
              <a:t>www.youtube.com/watch?v=qOODHYmpJ6k</a:t>
            </a:r>
            <a:r>
              <a:rPr lang="en-US" sz="3200" dirty="0" smtClean="0">
                <a:solidFill>
                  <a:schemeClr val="bg1"/>
                </a:solidFill>
              </a:rPr>
              <a:t> </a:t>
            </a:r>
          </a:p>
          <a:p>
            <a:pPr marL="285750" indent="-285750">
              <a:buSzPct val="120000"/>
              <a:buFont typeface="Wingdings" panose="05000000000000000000" pitchFamily="2" charset="2"/>
              <a:buChar char="v"/>
            </a:pPr>
            <a:r>
              <a:rPr lang="en-US" sz="3200" dirty="0" smtClean="0">
                <a:solidFill>
                  <a:schemeClr val="bg1"/>
                </a:solidFill>
              </a:rPr>
              <a:t>Watch the video about Characterization</a:t>
            </a:r>
          </a:p>
          <a:p>
            <a:pPr marL="285750" indent="-285750">
              <a:buSzPct val="120000"/>
              <a:buFont typeface="Wingdings" panose="05000000000000000000" pitchFamily="2" charset="2"/>
              <a:buChar char="v"/>
            </a:pPr>
            <a:r>
              <a:rPr lang="en-US" sz="3200" dirty="0" smtClean="0">
                <a:solidFill>
                  <a:schemeClr val="bg1"/>
                </a:solidFill>
              </a:rPr>
              <a:t>Write down any definitions you need</a:t>
            </a:r>
          </a:p>
        </p:txBody>
      </p:sp>
    </p:spTree>
    <p:extLst>
      <p:ext uri="{BB962C8B-B14F-4D97-AF65-F5344CB8AC3E}">
        <p14:creationId xmlns:p14="http://schemas.microsoft.com/office/powerpoint/2010/main" val="23264400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360"/>
        </a:solidFill>
        <a:effectLst/>
      </p:bgPr>
    </p:bg>
    <p:spTree>
      <p:nvGrpSpPr>
        <p:cNvPr id="1" name=""/>
        <p:cNvGrpSpPr/>
        <p:nvPr/>
      </p:nvGrpSpPr>
      <p:grpSpPr>
        <a:xfrm>
          <a:off x="0" y="0"/>
          <a:ext cx="0" cy="0"/>
          <a:chOff x="0" y="0"/>
          <a:chExt cx="0" cy="0"/>
        </a:xfrm>
      </p:grpSpPr>
      <p:sp>
        <p:nvSpPr>
          <p:cNvPr id="2" name="Rectangle 1"/>
          <p:cNvSpPr/>
          <p:nvPr/>
        </p:nvSpPr>
        <p:spPr>
          <a:xfrm>
            <a:off x="352456" y="304346"/>
            <a:ext cx="11384841" cy="923330"/>
          </a:xfrm>
          <a:prstGeom prst="rect">
            <a:avLst/>
          </a:prstGeom>
          <a:noFill/>
        </p:spPr>
        <p:txBody>
          <a:bodyPr wrap="square" lIns="91440" tIns="45720" rIns="91440" bIns="45720">
            <a:spAutoFit/>
          </a:bodyPr>
          <a:lstStyle/>
          <a:p>
            <a:pPr algn="ctr"/>
            <a:r>
              <a:rPr lang="en-US" sz="5400" b="0" cap="none" spc="0" dirty="0" smtClean="0">
                <a:ln w="0"/>
                <a:solidFill>
                  <a:srgbClr val="A0EBDC"/>
                </a:solidFill>
                <a:effectLst>
                  <a:outerShdw blurRad="38100" dist="19050" dir="2700000" algn="tl" rotWithShape="0">
                    <a:schemeClr val="dk1">
                      <a:alpha val="40000"/>
                    </a:schemeClr>
                  </a:outerShdw>
                </a:effectLst>
              </a:rPr>
              <a:t>“La </a:t>
            </a:r>
            <a:r>
              <a:rPr lang="en-US" sz="5400" b="0" cap="none" spc="0" dirty="0" err="1" smtClean="0">
                <a:ln w="0"/>
                <a:solidFill>
                  <a:srgbClr val="A0EBDC"/>
                </a:solidFill>
                <a:effectLst>
                  <a:outerShdw blurRad="38100" dist="19050" dir="2700000" algn="tl" rotWithShape="0">
                    <a:schemeClr val="dk1">
                      <a:alpha val="40000"/>
                    </a:schemeClr>
                  </a:outerShdw>
                </a:effectLst>
              </a:rPr>
              <a:t>Bamba</a:t>
            </a:r>
            <a:r>
              <a:rPr lang="en-US" sz="5400" b="0" cap="none" spc="0" dirty="0" smtClean="0">
                <a:ln w="0"/>
                <a:solidFill>
                  <a:srgbClr val="A0EBDC"/>
                </a:solidFill>
                <a:effectLst>
                  <a:outerShdw blurRad="38100" dist="19050" dir="2700000" algn="tl" rotWithShape="0">
                    <a:schemeClr val="dk1">
                      <a:alpha val="40000"/>
                    </a:schemeClr>
                  </a:outerShdw>
                </a:effectLst>
              </a:rPr>
              <a:t>” by Gary Soto </a:t>
            </a:r>
            <a:r>
              <a:rPr lang="en-US" sz="2800" b="0" cap="none" spc="0" dirty="0" smtClean="0">
                <a:ln w="0"/>
                <a:solidFill>
                  <a:srgbClr val="A0EBDC"/>
                </a:solidFill>
                <a:effectLst>
                  <a:outerShdw blurRad="38100" dist="19050" dir="2700000" algn="tl" rotWithShape="0">
                    <a:schemeClr val="dk1">
                      <a:alpha val="40000"/>
                    </a:schemeClr>
                  </a:outerShdw>
                </a:effectLst>
              </a:rPr>
              <a:t>(Independent)</a:t>
            </a:r>
            <a:endParaRPr lang="en-US" sz="2800" b="0" cap="none" spc="0" dirty="0">
              <a:ln w="0"/>
              <a:solidFill>
                <a:srgbClr val="A0EBDC"/>
              </a:solidFill>
              <a:effectLst>
                <a:outerShdw blurRad="38100" dist="19050" dir="2700000" algn="tl" rotWithShape="0">
                  <a:schemeClr val="dk1">
                    <a:alpha val="40000"/>
                  </a:schemeClr>
                </a:outerShdw>
              </a:effectLst>
            </a:endParaRPr>
          </a:p>
        </p:txBody>
      </p:sp>
      <p:sp>
        <p:nvSpPr>
          <p:cNvPr id="3" name="TextBox 2"/>
          <p:cNvSpPr txBox="1"/>
          <p:nvPr/>
        </p:nvSpPr>
        <p:spPr>
          <a:xfrm>
            <a:off x="744690" y="1636295"/>
            <a:ext cx="10532910" cy="2677656"/>
          </a:xfrm>
          <a:prstGeom prst="rect">
            <a:avLst/>
          </a:prstGeom>
          <a:noFill/>
        </p:spPr>
        <p:txBody>
          <a:bodyPr wrap="square" rtlCol="0">
            <a:spAutoFit/>
          </a:bodyPr>
          <a:lstStyle/>
          <a:p>
            <a:pPr marL="285750" indent="-285750">
              <a:buSzPct val="120000"/>
              <a:buFont typeface="Wingdings" panose="05000000000000000000" pitchFamily="2" charset="2"/>
              <a:buChar char="v"/>
            </a:pPr>
            <a:r>
              <a:rPr lang="en-US" sz="2800" dirty="0" smtClean="0">
                <a:solidFill>
                  <a:schemeClr val="bg1"/>
                </a:solidFill>
              </a:rPr>
              <a:t>Independently, read the story.</a:t>
            </a:r>
          </a:p>
          <a:p>
            <a:pPr marL="285750" indent="-285750">
              <a:buSzPct val="120000"/>
              <a:buFont typeface="Wingdings" panose="05000000000000000000" pitchFamily="2" charset="2"/>
              <a:buChar char="v"/>
            </a:pPr>
            <a:r>
              <a:rPr lang="en-US" sz="2800" dirty="0" smtClean="0">
                <a:solidFill>
                  <a:schemeClr val="bg1"/>
                </a:solidFill>
              </a:rPr>
              <a:t>Complete the Plot Diagram as you read</a:t>
            </a:r>
          </a:p>
          <a:p>
            <a:pPr marL="285750" indent="-285750">
              <a:buSzPct val="120000"/>
              <a:buFont typeface="Wingdings" panose="05000000000000000000" pitchFamily="2" charset="2"/>
              <a:buChar char="v"/>
            </a:pPr>
            <a:r>
              <a:rPr lang="en-US" sz="2800" dirty="0" smtClean="0">
                <a:solidFill>
                  <a:schemeClr val="bg1"/>
                </a:solidFill>
              </a:rPr>
              <a:t>(in order starting with circle 1)</a:t>
            </a:r>
          </a:p>
          <a:p>
            <a:pPr marL="285750" indent="-285750">
              <a:buSzPct val="120000"/>
              <a:buFont typeface="Wingdings" panose="05000000000000000000" pitchFamily="2" charset="2"/>
              <a:buChar char="v"/>
            </a:pPr>
            <a:r>
              <a:rPr lang="en-US" sz="2800" dirty="0" smtClean="0">
                <a:solidFill>
                  <a:schemeClr val="bg1"/>
                </a:solidFill>
              </a:rPr>
              <a:t>Then complete the back for one character</a:t>
            </a:r>
          </a:p>
          <a:p>
            <a:pPr>
              <a:buSzPct val="120000"/>
            </a:pPr>
            <a:endParaRPr lang="en-US" sz="2800" dirty="0" smtClean="0">
              <a:solidFill>
                <a:schemeClr val="bg1"/>
              </a:solidFill>
            </a:endParaRPr>
          </a:p>
          <a:p>
            <a:pPr marL="285750" indent="-285750">
              <a:buSzPct val="120000"/>
              <a:buFont typeface="Wingdings" panose="05000000000000000000" pitchFamily="2" charset="2"/>
              <a:buChar char="v"/>
            </a:pPr>
            <a:endParaRPr lang="en-US" sz="2800" dirty="0">
              <a:solidFill>
                <a:schemeClr val="bg1"/>
              </a:solidFill>
            </a:endParaRPr>
          </a:p>
        </p:txBody>
      </p:sp>
    </p:spTree>
    <p:extLst>
      <p:ext uri="{BB962C8B-B14F-4D97-AF65-F5344CB8AC3E}">
        <p14:creationId xmlns:p14="http://schemas.microsoft.com/office/powerpoint/2010/main" val="125912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5360"/>
        </a:solidFill>
        <a:effectLst/>
      </p:bgPr>
    </p:bg>
    <p:spTree>
      <p:nvGrpSpPr>
        <p:cNvPr id="1" name=""/>
        <p:cNvGrpSpPr/>
        <p:nvPr/>
      </p:nvGrpSpPr>
      <p:grpSpPr>
        <a:xfrm>
          <a:off x="0" y="0"/>
          <a:ext cx="0" cy="0"/>
          <a:chOff x="0" y="0"/>
          <a:chExt cx="0" cy="0"/>
        </a:xfrm>
      </p:grpSpPr>
      <p:sp>
        <p:nvSpPr>
          <p:cNvPr id="2" name="Rectangle 1"/>
          <p:cNvSpPr/>
          <p:nvPr/>
        </p:nvSpPr>
        <p:spPr>
          <a:xfrm>
            <a:off x="352456" y="304346"/>
            <a:ext cx="11384841" cy="923330"/>
          </a:xfrm>
          <a:prstGeom prst="rect">
            <a:avLst/>
          </a:prstGeom>
          <a:noFill/>
        </p:spPr>
        <p:txBody>
          <a:bodyPr wrap="square" lIns="91440" tIns="45720" rIns="91440" bIns="45720">
            <a:spAutoFit/>
          </a:bodyPr>
          <a:lstStyle/>
          <a:p>
            <a:pPr algn="ctr"/>
            <a:r>
              <a:rPr lang="en-US" sz="5400" b="0" cap="none" spc="0" dirty="0" smtClean="0">
                <a:ln w="0"/>
                <a:solidFill>
                  <a:srgbClr val="A0EBDC"/>
                </a:solidFill>
                <a:effectLst>
                  <a:outerShdw blurRad="38100" dist="19050" dir="2700000" algn="tl" rotWithShape="0">
                    <a:schemeClr val="dk1">
                      <a:alpha val="40000"/>
                    </a:schemeClr>
                  </a:outerShdw>
                </a:effectLst>
              </a:rPr>
              <a:t>Character Analysis Homework</a:t>
            </a:r>
            <a:endParaRPr lang="en-US" sz="2800" b="0" cap="none" spc="0" dirty="0">
              <a:ln w="0"/>
              <a:solidFill>
                <a:srgbClr val="A0EBDC"/>
              </a:solidFill>
              <a:effectLst>
                <a:outerShdw blurRad="38100" dist="19050" dir="2700000" algn="tl" rotWithShape="0">
                  <a:schemeClr val="dk1">
                    <a:alpha val="40000"/>
                  </a:schemeClr>
                </a:outerShdw>
              </a:effectLst>
            </a:endParaRPr>
          </a:p>
        </p:txBody>
      </p:sp>
      <p:sp>
        <p:nvSpPr>
          <p:cNvPr id="3" name="TextBox 2"/>
          <p:cNvSpPr txBox="1"/>
          <p:nvPr/>
        </p:nvSpPr>
        <p:spPr>
          <a:xfrm>
            <a:off x="645896" y="1443791"/>
            <a:ext cx="10797959" cy="5262979"/>
          </a:xfrm>
          <a:prstGeom prst="rect">
            <a:avLst/>
          </a:prstGeom>
          <a:noFill/>
        </p:spPr>
        <p:txBody>
          <a:bodyPr wrap="square" rtlCol="0">
            <a:spAutoFit/>
          </a:bodyPr>
          <a:lstStyle/>
          <a:p>
            <a:pPr>
              <a:buSzPct val="120000"/>
            </a:pPr>
            <a:r>
              <a:rPr lang="en-US" sz="2800" dirty="0" smtClean="0">
                <a:solidFill>
                  <a:schemeClr val="bg1"/>
                </a:solidFill>
              </a:rPr>
              <a:t>Character Analysis paragraph (On a separate sheet)</a:t>
            </a:r>
          </a:p>
          <a:p>
            <a:pPr marL="285750" indent="-285750">
              <a:buSzPct val="120000"/>
              <a:buFont typeface="Wingdings" panose="05000000000000000000" pitchFamily="2" charset="2"/>
              <a:buChar char="v"/>
            </a:pPr>
            <a:r>
              <a:rPr lang="en-US" sz="2800" dirty="0">
                <a:solidFill>
                  <a:schemeClr val="bg1"/>
                </a:solidFill>
              </a:rPr>
              <a:t> Your paragraph should start with a thesis [the character’s </a:t>
            </a:r>
            <a:r>
              <a:rPr lang="en-US" sz="2800" dirty="0" smtClean="0">
                <a:solidFill>
                  <a:schemeClr val="bg1"/>
                </a:solidFill>
              </a:rPr>
              <a:t>traits/ Topic sentence] </a:t>
            </a:r>
          </a:p>
          <a:p>
            <a:pPr marL="285750" indent="-285750">
              <a:buSzPct val="120000"/>
              <a:buFont typeface="Wingdings" panose="05000000000000000000" pitchFamily="2" charset="2"/>
              <a:buChar char="v"/>
            </a:pPr>
            <a:r>
              <a:rPr lang="en-US" sz="2800" dirty="0" smtClean="0">
                <a:solidFill>
                  <a:schemeClr val="bg1"/>
                </a:solidFill>
              </a:rPr>
              <a:t> </a:t>
            </a:r>
            <a:r>
              <a:rPr lang="en-US" sz="2800" dirty="0">
                <a:solidFill>
                  <a:schemeClr val="bg1"/>
                </a:solidFill>
              </a:rPr>
              <a:t>then prove your thesis with no fewer than three specific actions and quotes from text. </a:t>
            </a:r>
            <a:endParaRPr lang="en-US" sz="2800" dirty="0" smtClean="0">
              <a:solidFill>
                <a:schemeClr val="bg1"/>
              </a:solidFill>
            </a:endParaRPr>
          </a:p>
          <a:p>
            <a:pPr marL="285750" indent="-285750">
              <a:buSzPct val="120000"/>
              <a:buFont typeface="Wingdings" panose="05000000000000000000" pitchFamily="2" charset="2"/>
              <a:buChar char="v"/>
            </a:pPr>
            <a:r>
              <a:rPr lang="en-US" sz="2800" dirty="0" smtClean="0">
                <a:solidFill>
                  <a:schemeClr val="bg1"/>
                </a:solidFill>
              </a:rPr>
              <a:t>[</a:t>
            </a:r>
            <a:r>
              <a:rPr lang="en-US" sz="2800" dirty="0">
                <a:solidFill>
                  <a:schemeClr val="bg1"/>
                </a:solidFill>
              </a:rPr>
              <a:t>Yes, you should be writing a “perfect paragraph</a:t>
            </a:r>
            <a:r>
              <a:rPr lang="en-US" sz="2800" dirty="0" smtClean="0">
                <a:solidFill>
                  <a:schemeClr val="bg1"/>
                </a:solidFill>
              </a:rPr>
              <a:t>.” 5 sentences at least]</a:t>
            </a:r>
            <a:endParaRPr lang="en-US" sz="2800" dirty="0">
              <a:solidFill>
                <a:schemeClr val="bg1"/>
              </a:solidFill>
            </a:endParaRPr>
          </a:p>
          <a:p>
            <a:pPr marL="285750" indent="-285750">
              <a:buSzPct val="120000"/>
              <a:buFont typeface="Wingdings" panose="05000000000000000000" pitchFamily="2" charset="2"/>
              <a:buChar char="v"/>
            </a:pPr>
            <a:r>
              <a:rPr lang="en-US" sz="2800" dirty="0" smtClean="0">
                <a:solidFill>
                  <a:schemeClr val="bg1"/>
                </a:solidFill>
              </a:rPr>
              <a:t>Be </a:t>
            </a:r>
            <a:r>
              <a:rPr lang="en-US" sz="2800" dirty="0">
                <a:solidFill>
                  <a:schemeClr val="bg1"/>
                </a:solidFill>
              </a:rPr>
              <a:t>sure you cite the page number(s) for ALL textual evidence </a:t>
            </a:r>
            <a:endParaRPr lang="en-US" sz="2800" dirty="0" smtClean="0">
              <a:solidFill>
                <a:schemeClr val="bg1"/>
              </a:solidFill>
            </a:endParaRPr>
          </a:p>
          <a:p>
            <a:pPr marL="285750" indent="-285750">
              <a:buSzPct val="120000"/>
              <a:buFont typeface="Wingdings" panose="05000000000000000000" pitchFamily="2" charset="2"/>
              <a:buChar char="v"/>
            </a:pPr>
            <a:r>
              <a:rPr lang="en-US" sz="2800" dirty="0" smtClean="0">
                <a:solidFill>
                  <a:schemeClr val="bg1"/>
                </a:solidFill>
              </a:rPr>
              <a:t>Be </a:t>
            </a:r>
            <a:r>
              <a:rPr lang="en-US" sz="2800" dirty="0">
                <a:solidFill>
                  <a:schemeClr val="bg1"/>
                </a:solidFill>
              </a:rPr>
              <a:t>sure to have a concluding </a:t>
            </a:r>
            <a:r>
              <a:rPr lang="en-US" sz="2800" dirty="0" smtClean="0">
                <a:solidFill>
                  <a:schemeClr val="bg1"/>
                </a:solidFill>
              </a:rPr>
              <a:t>sentence.</a:t>
            </a:r>
          </a:p>
          <a:p>
            <a:pPr marL="285750" indent="-285750">
              <a:buSzPct val="120000"/>
              <a:buFont typeface="Wingdings" panose="05000000000000000000" pitchFamily="2" charset="2"/>
              <a:buChar char="v"/>
            </a:pPr>
            <a:r>
              <a:rPr lang="en-US" sz="2800" dirty="0">
                <a:solidFill>
                  <a:schemeClr val="bg1"/>
                </a:solidFill>
              </a:rPr>
              <a:t>Then LABEL PARTS in your </a:t>
            </a:r>
            <a:r>
              <a:rPr lang="en-US" sz="2800" dirty="0" smtClean="0">
                <a:solidFill>
                  <a:schemeClr val="bg1"/>
                </a:solidFill>
              </a:rPr>
              <a:t>paragraph (see example on next slide)</a:t>
            </a:r>
          </a:p>
          <a:p>
            <a:pPr marL="285750" indent="-285750">
              <a:buSzPct val="120000"/>
              <a:buFont typeface="Wingdings" panose="05000000000000000000" pitchFamily="2" charset="2"/>
              <a:buChar char="v"/>
            </a:pPr>
            <a:endParaRPr lang="en-US" sz="2800" dirty="0" smtClean="0">
              <a:solidFill>
                <a:schemeClr val="bg1"/>
              </a:solidFill>
            </a:endParaRPr>
          </a:p>
          <a:p>
            <a:pPr>
              <a:buSzPct val="120000"/>
            </a:pPr>
            <a:endParaRPr lang="en-US" sz="2800" dirty="0" smtClean="0">
              <a:solidFill>
                <a:schemeClr val="bg1"/>
              </a:solidFill>
            </a:endParaRPr>
          </a:p>
          <a:p>
            <a:pPr marL="285750" indent="-285750">
              <a:buSzPct val="120000"/>
              <a:buFont typeface="Wingdings" panose="05000000000000000000" pitchFamily="2" charset="2"/>
              <a:buChar char="v"/>
            </a:pPr>
            <a:endParaRPr lang="en-US" sz="2800" dirty="0">
              <a:solidFill>
                <a:schemeClr val="bg1"/>
              </a:solidFill>
            </a:endParaRPr>
          </a:p>
        </p:txBody>
      </p:sp>
    </p:spTree>
    <p:extLst>
      <p:ext uri="{BB962C8B-B14F-4D97-AF65-F5344CB8AC3E}">
        <p14:creationId xmlns:p14="http://schemas.microsoft.com/office/powerpoint/2010/main" val="2165781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5360"/>
        </a:solidFill>
        <a:effectLst/>
      </p:bgPr>
    </p:bg>
    <p:spTree>
      <p:nvGrpSpPr>
        <p:cNvPr id="1" name=""/>
        <p:cNvGrpSpPr/>
        <p:nvPr/>
      </p:nvGrpSpPr>
      <p:grpSpPr>
        <a:xfrm>
          <a:off x="0" y="0"/>
          <a:ext cx="0" cy="0"/>
          <a:chOff x="0" y="0"/>
          <a:chExt cx="0" cy="0"/>
        </a:xfrm>
      </p:grpSpPr>
      <p:sp>
        <p:nvSpPr>
          <p:cNvPr id="4" name="TextBox 3"/>
          <p:cNvSpPr txBox="1"/>
          <p:nvPr/>
        </p:nvSpPr>
        <p:spPr>
          <a:xfrm>
            <a:off x="0" y="111217"/>
            <a:ext cx="10431039" cy="6740307"/>
          </a:xfrm>
          <a:prstGeom prst="rect">
            <a:avLst/>
          </a:prstGeom>
          <a:solidFill>
            <a:schemeClr val="tx1"/>
          </a:solidFill>
        </p:spPr>
        <p:txBody>
          <a:bodyPr wrap="square" rtlCol="0">
            <a:spAutoFit/>
          </a:bodyPr>
          <a:lstStyle/>
          <a:p>
            <a:r>
              <a:rPr lang="en-US" sz="2400" dirty="0">
                <a:solidFill>
                  <a:schemeClr val="bg1"/>
                </a:solidFill>
              </a:rPr>
              <a:t>Roger and the Nature of Cruelty</a:t>
            </a:r>
          </a:p>
          <a:p>
            <a:endParaRPr lang="en-US" sz="2400" dirty="0">
              <a:solidFill>
                <a:schemeClr val="bg1"/>
              </a:solidFill>
            </a:endParaRPr>
          </a:p>
          <a:p>
            <a:r>
              <a:rPr lang="en-US" sz="2400" dirty="0" smtClean="0">
                <a:solidFill>
                  <a:schemeClr val="bg1"/>
                </a:solidFill>
              </a:rPr>
              <a:t>	</a:t>
            </a:r>
            <a:r>
              <a:rPr lang="en-US" sz="2400" dirty="0" smtClean="0">
                <a:solidFill>
                  <a:schemeClr val="accent2">
                    <a:lumMod val="60000"/>
                    <a:lumOff val="40000"/>
                  </a:schemeClr>
                </a:solidFill>
              </a:rPr>
              <a:t>In </a:t>
            </a:r>
            <a:r>
              <a:rPr lang="en-US" sz="2400" dirty="0">
                <a:solidFill>
                  <a:schemeClr val="accent2">
                    <a:lumMod val="60000"/>
                    <a:lumOff val="40000"/>
                  </a:schemeClr>
                </a:solidFill>
              </a:rPr>
              <a:t>Lord of the Flies, the character Roger starts out unkind and then he grows crueler as the story progresses</a:t>
            </a:r>
            <a:r>
              <a:rPr lang="en-US" sz="2400" dirty="0">
                <a:solidFill>
                  <a:schemeClr val="accent6">
                    <a:lumMod val="40000"/>
                    <a:lumOff val="60000"/>
                  </a:schemeClr>
                </a:solidFill>
              </a:rPr>
              <a:t>.  Early in the story</a:t>
            </a:r>
            <a:r>
              <a:rPr lang="en-US" sz="2400" dirty="0">
                <a:solidFill>
                  <a:schemeClr val="bg1"/>
                </a:solidFill>
              </a:rPr>
              <a:t>, </a:t>
            </a:r>
            <a:r>
              <a:rPr lang="en-US" sz="2400" dirty="0">
                <a:solidFill>
                  <a:schemeClr val="accent1">
                    <a:lumMod val="60000"/>
                    <a:lumOff val="40000"/>
                  </a:schemeClr>
                </a:solidFill>
              </a:rPr>
              <a:t>he shows unkindness  when he passes through the sand castles of the </a:t>
            </a:r>
            <a:r>
              <a:rPr lang="en-US" sz="2400" dirty="0" err="1">
                <a:solidFill>
                  <a:schemeClr val="accent1">
                    <a:lumMod val="60000"/>
                    <a:lumOff val="40000"/>
                  </a:schemeClr>
                </a:solidFill>
              </a:rPr>
              <a:t>little’uns</a:t>
            </a:r>
            <a:r>
              <a:rPr lang="en-US" sz="2400" dirty="0">
                <a:solidFill>
                  <a:schemeClr val="accent1">
                    <a:lumMod val="60000"/>
                    <a:lumOff val="40000"/>
                  </a:schemeClr>
                </a:solidFill>
              </a:rPr>
              <a:t> and </a:t>
            </a:r>
            <a:r>
              <a:rPr lang="en-US" sz="2400" dirty="0">
                <a:solidFill>
                  <a:srgbClr val="FFFF00"/>
                </a:solidFill>
              </a:rPr>
              <a:t>“kicking them over, burying [the boys’] flowers” (60) </a:t>
            </a:r>
            <a:r>
              <a:rPr lang="en-US" sz="2400" dirty="0">
                <a:solidFill>
                  <a:schemeClr val="accent1">
                    <a:lumMod val="60000"/>
                    <a:lumOff val="40000"/>
                  </a:schemeClr>
                </a:solidFill>
              </a:rPr>
              <a:t>as he uncaringly made his way to the water.  Then he throws stones at one of the young boys from behind a tree, but because he still has a conscience, he misses with the stones.  </a:t>
            </a:r>
            <a:r>
              <a:rPr lang="en-US" sz="2400" dirty="0">
                <a:solidFill>
                  <a:schemeClr val="accent6">
                    <a:lumMod val="40000"/>
                    <a:lumOff val="60000"/>
                  </a:schemeClr>
                </a:solidFill>
              </a:rPr>
              <a:t>Then, later in the story</a:t>
            </a:r>
            <a:r>
              <a:rPr lang="en-US" sz="2400" dirty="0">
                <a:solidFill>
                  <a:schemeClr val="bg1"/>
                </a:solidFill>
              </a:rPr>
              <a:t>, </a:t>
            </a:r>
            <a:r>
              <a:rPr lang="en-US" sz="2400" dirty="0">
                <a:solidFill>
                  <a:schemeClr val="accent6">
                    <a:lumMod val="40000"/>
                    <a:lumOff val="60000"/>
                  </a:schemeClr>
                </a:solidFill>
              </a:rPr>
              <a:t>during</a:t>
            </a:r>
            <a:r>
              <a:rPr lang="en-US" sz="2400" dirty="0">
                <a:solidFill>
                  <a:schemeClr val="bg1"/>
                </a:solidFill>
              </a:rPr>
              <a:t> </a:t>
            </a:r>
            <a:r>
              <a:rPr lang="en-US" sz="2400" dirty="0">
                <a:solidFill>
                  <a:srgbClr val="00B050"/>
                </a:solidFill>
              </a:rPr>
              <a:t>the hunt, he is much crueler.  When killing the pig, he puts the spear in</a:t>
            </a:r>
            <a:r>
              <a:rPr lang="en-US" sz="2400" dirty="0">
                <a:solidFill>
                  <a:schemeClr val="bg1"/>
                </a:solidFill>
              </a:rPr>
              <a:t> </a:t>
            </a:r>
            <a:r>
              <a:rPr lang="en-US" sz="2400" dirty="0">
                <a:solidFill>
                  <a:srgbClr val="FFFF00"/>
                </a:solidFill>
              </a:rPr>
              <a:t>“inch by inch</a:t>
            </a:r>
            <a:r>
              <a:rPr lang="en-US" sz="2400" dirty="0">
                <a:solidFill>
                  <a:schemeClr val="bg1"/>
                </a:solidFill>
              </a:rPr>
              <a:t>” </a:t>
            </a:r>
            <a:r>
              <a:rPr lang="en-US" sz="2400" dirty="0">
                <a:solidFill>
                  <a:srgbClr val="00B050"/>
                </a:solidFill>
              </a:rPr>
              <a:t>despite the pig’s </a:t>
            </a:r>
            <a:r>
              <a:rPr lang="en-US" sz="2400" dirty="0">
                <a:solidFill>
                  <a:srgbClr val="FFFF00"/>
                </a:solidFill>
              </a:rPr>
              <a:t>“terrified squealing” (135</a:t>
            </a:r>
            <a:r>
              <a:rPr lang="en-US" sz="2400" dirty="0">
                <a:solidFill>
                  <a:schemeClr val="bg1"/>
                </a:solidFill>
              </a:rPr>
              <a:t>).  </a:t>
            </a:r>
            <a:r>
              <a:rPr lang="en-US" sz="2400" dirty="0">
                <a:solidFill>
                  <a:schemeClr val="accent6">
                    <a:lumMod val="40000"/>
                    <a:lumOff val="60000"/>
                  </a:schemeClr>
                </a:solidFill>
              </a:rPr>
              <a:t>After the killing, </a:t>
            </a:r>
            <a:r>
              <a:rPr lang="en-US" sz="2400" dirty="0">
                <a:solidFill>
                  <a:srgbClr val="00B050"/>
                </a:solidFill>
              </a:rPr>
              <a:t>he boasts about the disgusting place he put his spear.   This shows his shift because he is not satisfied with hunting for food, but he hunts with the desire to be cruel.  </a:t>
            </a:r>
            <a:r>
              <a:rPr lang="en-US" sz="2400" dirty="0">
                <a:solidFill>
                  <a:schemeClr val="accent6">
                    <a:lumMod val="40000"/>
                    <a:lumOff val="60000"/>
                  </a:schemeClr>
                </a:solidFill>
              </a:rPr>
              <a:t>Finally, </a:t>
            </a:r>
            <a:r>
              <a:rPr lang="en-US" sz="2400" dirty="0">
                <a:solidFill>
                  <a:srgbClr val="A0EBDC"/>
                </a:solidFill>
              </a:rPr>
              <a:t>he throws a spear at Ralph, and then he advances on </a:t>
            </a:r>
            <a:r>
              <a:rPr lang="en-US" sz="2400" dirty="0" err="1">
                <a:solidFill>
                  <a:srgbClr val="A0EBDC"/>
                </a:solidFill>
              </a:rPr>
              <a:t>Samneric</a:t>
            </a:r>
            <a:r>
              <a:rPr lang="en-US" sz="2400" dirty="0">
                <a:solidFill>
                  <a:srgbClr val="A0EBDC"/>
                </a:solidFill>
              </a:rPr>
              <a:t> to beat them </a:t>
            </a:r>
            <a:r>
              <a:rPr lang="en-US" sz="2400" dirty="0">
                <a:solidFill>
                  <a:srgbClr val="FFFF00"/>
                </a:solidFill>
              </a:rPr>
              <a:t>“wielding a nameless authority” (182). </a:t>
            </a:r>
            <a:r>
              <a:rPr lang="en-US" sz="2400" dirty="0">
                <a:solidFill>
                  <a:srgbClr val="A0EBDC"/>
                </a:solidFill>
              </a:rPr>
              <a:t>This authority comes from his willingness to use cruel and brutal force; he no longer has a conscience.</a:t>
            </a:r>
            <a:r>
              <a:rPr lang="en-US" sz="2400" dirty="0">
                <a:solidFill>
                  <a:schemeClr val="bg1"/>
                </a:solidFill>
              </a:rPr>
              <a:t>  </a:t>
            </a:r>
            <a:r>
              <a:rPr lang="en-US" sz="2400" dirty="0">
                <a:solidFill>
                  <a:schemeClr val="accent6">
                    <a:lumMod val="40000"/>
                    <a:lumOff val="60000"/>
                  </a:schemeClr>
                </a:solidFill>
              </a:rPr>
              <a:t>Thus,</a:t>
            </a:r>
            <a:r>
              <a:rPr lang="en-US" sz="2400" dirty="0">
                <a:solidFill>
                  <a:schemeClr val="bg1"/>
                </a:solidFill>
              </a:rPr>
              <a:t> </a:t>
            </a:r>
            <a:r>
              <a:rPr lang="en-US" sz="2400" dirty="0">
                <a:solidFill>
                  <a:srgbClr val="FF99FF"/>
                </a:solidFill>
              </a:rPr>
              <a:t>Roger is the character in the novel that becomes completely cruel, and so his movement from bully on the beach to violent beater of children demonstrates how cruelty can grow in a person. </a:t>
            </a:r>
          </a:p>
        </p:txBody>
      </p:sp>
      <p:sp>
        <p:nvSpPr>
          <p:cNvPr id="5" name="TextBox 4"/>
          <p:cNvSpPr txBox="1"/>
          <p:nvPr/>
        </p:nvSpPr>
        <p:spPr>
          <a:xfrm>
            <a:off x="10431039" y="2318084"/>
            <a:ext cx="1760961" cy="2585323"/>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chemeClr val="accent2">
                    <a:lumMod val="60000"/>
                    <a:lumOff val="40000"/>
                  </a:schemeClr>
                </a:solidFill>
              </a:rPr>
              <a:t>Thesis</a:t>
            </a:r>
          </a:p>
          <a:p>
            <a:r>
              <a:rPr lang="en-US" dirty="0" smtClean="0">
                <a:solidFill>
                  <a:schemeClr val="accent6">
                    <a:lumMod val="40000"/>
                    <a:lumOff val="60000"/>
                  </a:schemeClr>
                </a:solidFill>
              </a:rPr>
              <a:t>Transition word</a:t>
            </a:r>
          </a:p>
          <a:p>
            <a:r>
              <a:rPr lang="en-US" dirty="0" smtClean="0">
                <a:solidFill>
                  <a:schemeClr val="accent1">
                    <a:lumMod val="60000"/>
                    <a:lumOff val="40000"/>
                  </a:schemeClr>
                </a:solidFill>
              </a:rPr>
              <a:t>Support 1</a:t>
            </a:r>
          </a:p>
          <a:p>
            <a:r>
              <a:rPr lang="en-US" dirty="0" smtClean="0">
                <a:solidFill>
                  <a:srgbClr val="00B050"/>
                </a:solidFill>
              </a:rPr>
              <a:t>Support 2</a:t>
            </a:r>
          </a:p>
          <a:p>
            <a:r>
              <a:rPr lang="en-US" dirty="0" smtClean="0">
                <a:solidFill>
                  <a:srgbClr val="A0EBDC"/>
                </a:solidFill>
              </a:rPr>
              <a:t>Support 3</a:t>
            </a:r>
          </a:p>
          <a:p>
            <a:r>
              <a:rPr lang="en-US" dirty="0" smtClean="0">
                <a:solidFill>
                  <a:srgbClr val="FFFF00"/>
                </a:solidFill>
              </a:rPr>
              <a:t>Evidence</a:t>
            </a:r>
          </a:p>
          <a:p>
            <a:r>
              <a:rPr lang="en-US" dirty="0" smtClean="0">
                <a:solidFill>
                  <a:srgbClr val="FF99FF"/>
                </a:solidFill>
              </a:rPr>
              <a:t>Echo (restate thesis in different words)</a:t>
            </a:r>
            <a:endParaRPr lang="en-US" dirty="0">
              <a:solidFill>
                <a:srgbClr val="FF99FF"/>
              </a:solidFill>
            </a:endParaRPr>
          </a:p>
        </p:txBody>
      </p:sp>
      <p:sp>
        <p:nvSpPr>
          <p:cNvPr id="2" name="Rectangle 1"/>
          <p:cNvSpPr/>
          <p:nvPr/>
        </p:nvSpPr>
        <p:spPr>
          <a:xfrm>
            <a:off x="3561347" y="-16496"/>
            <a:ext cx="8630653" cy="923330"/>
          </a:xfrm>
          <a:prstGeom prst="rect">
            <a:avLst/>
          </a:prstGeom>
          <a:noFill/>
        </p:spPr>
        <p:txBody>
          <a:bodyPr wrap="square" lIns="91440" tIns="45720" rIns="91440" bIns="45720">
            <a:spAutoFit/>
          </a:bodyPr>
          <a:lstStyle/>
          <a:p>
            <a:pPr algn="ctr"/>
            <a:r>
              <a:rPr lang="en-US" sz="5400" b="0" cap="none" spc="0" dirty="0" smtClean="0">
                <a:ln w="0"/>
                <a:solidFill>
                  <a:srgbClr val="A0EBDC"/>
                </a:solidFill>
                <a:effectLst>
                  <a:outerShdw blurRad="38100" dist="19050" dir="2700000" algn="tl" rotWithShape="0">
                    <a:schemeClr val="dk1">
                      <a:alpha val="40000"/>
                    </a:schemeClr>
                  </a:outerShdw>
                </a:effectLst>
              </a:rPr>
              <a:t>Character Analysis example</a:t>
            </a:r>
            <a:endParaRPr lang="en-US" sz="2800" b="0" cap="none" spc="0" dirty="0">
              <a:ln w="0"/>
              <a:solidFill>
                <a:srgbClr val="A0EBDC"/>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57833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AA5F59-F641-4E43-8627-D6342C639DCE}"/>
              </a:ext>
            </a:extLst>
          </p:cNvPr>
          <p:cNvSpPr>
            <a:spLocks noGrp="1"/>
          </p:cNvSpPr>
          <p:nvPr>
            <p:ph type="title"/>
          </p:nvPr>
        </p:nvSpPr>
        <p:spPr>
          <a:xfrm>
            <a:off x="2237744" y="2853772"/>
            <a:ext cx="3649338" cy="1118618"/>
          </a:xfrm>
        </p:spPr>
        <p:txBody>
          <a:bodyPr/>
          <a:lstStyle/>
          <a:p>
            <a:r>
              <a:rPr lang="en-US" dirty="0" smtClean="0"/>
              <a:t>Characterization</a:t>
            </a:r>
            <a:endParaRPr lang="en-US" dirty="0"/>
          </a:p>
        </p:txBody>
      </p:sp>
      <p:sp>
        <p:nvSpPr>
          <p:cNvPr id="6" name="Text Placeholder 5">
            <a:extLst>
              <a:ext uri="{FF2B5EF4-FFF2-40B4-BE49-F238E27FC236}">
                <a16:creationId xmlns:a16="http://schemas.microsoft.com/office/drawing/2014/main" id="{D7953ABF-92FC-AC4A-9335-844C6029902C}"/>
              </a:ext>
            </a:extLst>
          </p:cNvPr>
          <p:cNvSpPr>
            <a:spLocks noGrp="1"/>
          </p:cNvSpPr>
          <p:nvPr>
            <p:ph type="body" sz="quarter" idx="10"/>
          </p:nvPr>
        </p:nvSpPr>
        <p:spPr/>
        <p:txBody>
          <a:bodyPr/>
          <a:lstStyle/>
          <a:p>
            <a:r>
              <a:rPr lang="en-US" dirty="0" smtClean="0"/>
              <a:t>Understanding </a:t>
            </a:r>
          </a:p>
          <a:p>
            <a:r>
              <a:rPr lang="en-US" dirty="0" smtClean="0"/>
              <a:t>Analysis</a:t>
            </a:r>
            <a:endParaRPr lang="en-US" dirty="0"/>
          </a:p>
        </p:txBody>
      </p:sp>
    </p:spTree>
    <p:extLst>
      <p:ext uri="{BB962C8B-B14F-4D97-AF65-F5344CB8AC3E}">
        <p14:creationId xmlns:p14="http://schemas.microsoft.com/office/powerpoint/2010/main" val="2475261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360"/>
        </a:solidFill>
        <a:effectLst/>
      </p:bgPr>
    </p:bg>
    <p:spTree>
      <p:nvGrpSpPr>
        <p:cNvPr id="1" name=""/>
        <p:cNvGrpSpPr/>
        <p:nvPr/>
      </p:nvGrpSpPr>
      <p:grpSpPr>
        <a:xfrm>
          <a:off x="0" y="0"/>
          <a:ext cx="0" cy="0"/>
          <a:chOff x="0" y="0"/>
          <a:chExt cx="0" cy="0"/>
        </a:xfrm>
      </p:grpSpPr>
      <p:sp>
        <p:nvSpPr>
          <p:cNvPr id="2" name="Rectangle 1"/>
          <p:cNvSpPr/>
          <p:nvPr/>
        </p:nvSpPr>
        <p:spPr>
          <a:xfrm>
            <a:off x="-641684" y="393031"/>
            <a:ext cx="7058526" cy="923330"/>
          </a:xfrm>
          <a:prstGeom prst="rect">
            <a:avLst/>
          </a:prstGeom>
          <a:noFill/>
        </p:spPr>
        <p:txBody>
          <a:bodyPr wrap="square" lIns="91440" tIns="45720" rIns="91440" bIns="45720">
            <a:spAutoFit/>
          </a:bodyPr>
          <a:lstStyle/>
          <a:p>
            <a:pPr algn="ctr"/>
            <a:r>
              <a:rPr lang="en-US" sz="5400" b="0" cap="none" spc="0" dirty="0" smtClean="0">
                <a:ln w="0"/>
                <a:solidFill>
                  <a:srgbClr val="A0EBDC"/>
                </a:solidFill>
                <a:effectLst>
                  <a:outerShdw blurRad="38100" dist="19050" dir="2700000" algn="tl" rotWithShape="0">
                    <a:schemeClr val="dk1">
                      <a:alpha val="40000"/>
                    </a:schemeClr>
                  </a:outerShdw>
                </a:effectLst>
              </a:rPr>
              <a:t>Lesson’s </a:t>
            </a:r>
            <a:r>
              <a:rPr lang="en-US" sz="5400" dirty="0" smtClean="0">
                <a:ln w="0"/>
                <a:solidFill>
                  <a:srgbClr val="A0EBDC"/>
                </a:solidFill>
                <a:effectLst>
                  <a:outerShdw blurRad="38100" dist="19050" dir="2700000" algn="tl" rotWithShape="0">
                    <a:schemeClr val="dk1">
                      <a:alpha val="40000"/>
                    </a:schemeClr>
                  </a:outerShdw>
                </a:effectLst>
              </a:rPr>
              <a:t>Goals</a:t>
            </a:r>
            <a:endParaRPr lang="en-US" sz="5400" b="0" cap="none" spc="0" dirty="0">
              <a:ln w="0"/>
              <a:solidFill>
                <a:srgbClr val="A0EBDC"/>
              </a:solidFill>
              <a:effectLst>
                <a:outerShdw blurRad="38100" dist="19050" dir="2700000" algn="tl" rotWithShape="0">
                  <a:schemeClr val="dk1">
                    <a:alpha val="40000"/>
                  </a:schemeClr>
                </a:outerShdw>
              </a:effectLst>
            </a:endParaRPr>
          </a:p>
        </p:txBody>
      </p:sp>
      <p:sp>
        <p:nvSpPr>
          <p:cNvPr id="3" name="TextBox 2"/>
          <p:cNvSpPr txBox="1"/>
          <p:nvPr/>
        </p:nvSpPr>
        <p:spPr>
          <a:xfrm>
            <a:off x="621003" y="1404139"/>
            <a:ext cx="5587292" cy="4832092"/>
          </a:xfrm>
          <a:prstGeom prst="rect">
            <a:avLst/>
          </a:prstGeom>
          <a:noFill/>
        </p:spPr>
        <p:txBody>
          <a:bodyPr wrap="square" rtlCol="0">
            <a:spAutoFit/>
          </a:bodyPr>
          <a:lstStyle/>
          <a:p>
            <a:pPr marL="285750" lvl="0" indent="-285750">
              <a:buFont typeface="Wingdings" panose="05000000000000000000" pitchFamily="2" charset="2"/>
              <a:buChar char="v"/>
            </a:pPr>
            <a:r>
              <a:rPr lang="en-US" sz="2800" dirty="0">
                <a:solidFill>
                  <a:schemeClr val="bg1"/>
                </a:solidFill>
              </a:rPr>
              <a:t>Empathize, for the purpose of understanding, the character</a:t>
            </a:r>
          </a:p>
          <a:p>
            <a:pPr marL="285750" indent="-285750">
              <a:buFont typeface="Wingdings" panose="05000000000000000000" pitchFamily="2" charset="2"/>
              <a:buChar char="v"/>
            </a:pPr>
            <a:r>
              <a:rPr lang="en-US" sz="2800" dirty="0" smtClean="0">
                <a:solidFill>
                  <a:schemeClr val="bg1"/>
                </a:solidFill>
              </a:rPr>
              <a:t>Compare and contrast multiple aspects of characterization (</a:t>
            </a:r>
            <a:r>
              <a:rPr lang="en-US" sz="2800" dirty="0">
                <a:solidFill>
                  <a:schemeClr val="bg1"/>
                </a:solidFill>
              </a:rPr>
              <a:t>Pre-Assessment </a:t>
            </a:r>
            <a:r>
              <a:rPr lang="en-US" sz="2800" dirty="0" smtClean="0">
                <a:solidFill>
                  <a:schemeClr val="bg1"/>
                </a:solidFill>
              </a:rPr>
              <a:t>Results)</a:t>
            </a:r>
            <a:endParaRPr lang="en-US" sz="2800" dirty="0">
              <a:solidFill>
                <a:schemeClr val="bg1"/>
              </a:solidFill>
            </a:endParaRPr>
          </a:p>
          <a:p>
            <a:pPr marL="285750" lvl="0" indent="-285750">
              <a:buFont typeface="Wingdings" panose="05000000000000000000" pitchFamily="2" charset="2"/>
              <a:buChar char="v"/>
            </a:pPr>
            <a:r>
              <a:rPr lang="en-US" sz="2800" dirty="0" smtClean="0">
                <a:solidFill>
                  <a:schemeClr val="bg1"/>
                </a:solidFill>
              </a:rPr>
              <a:t>Understand </a:t>
            </a:r>
            <a:r>
              <a:rPr lang="en-US" sz="2800" dirty="0">
                <a:solidFill>
                  <a:schemeClr val="bg1"/>
                </a:solidFill>
              </a:rPr>
              <a:t>the role of motivation within a character</a:t>
            </a:r>
          </a:p>
          <a:p>
            <a:pPr marL="285750" lvl="0" indent="-285750">
              <a:buFont typeface="Wingdings" panose="05000000000000000000" pitchFamily="2" charset="2"/>
              <a:buChar char="v"/>
            </a:pPr>
            <a:r>
              <a:rPr lang="en-US" sz="2800" dirty="0">
                <a:solidFill>
                  <a:schemeClr val="bg1"/>
                </a:solidFill>
              </a:rPr>
              <a:t>Understand how </a:t>
            </a:r>
            <a:r>
              <a:rPr lang="en-US" sz="2800" dirty="0" smtClean="0">
                <a:solidFill>
                  <a:schemeClr val="bg1"/>
                </a:solidFill>
              </a:rPr>
              <a:t>poetic </a:t>
            </a:r>
            <a:r>
              <a:rPr lang="en-US" sz="2800" dirty="0">
                <a:solidFill>
                  <a:schemeClr val="bg1"/>
                </a:solidFill>
              </a:rPr>
              <a:t>elements are an important aspect of character </a:t>
            </a:r>
            <a:r>
              <a:rPr lang="en-US" sz="2800" dirty="0" smtClean="0">
                <a:solidFill>
                  <a:schemeClr val="bg1"/>
                </a:solidFill>
              </a:rPr>
              <a:t>analysis</a:t>
            </a:r>
          </a:p>
          <a:p>
            <a:pPr marL="285750" lvl="0" indent="-285750">
              <a:buFont typeface="Wingdings" panose="05000000000000000000" pitchFamily="2" charset="2"/>
              <a:buChar char="v"/>
            </a:pPr>
            <a:r>
              <a:rPr lang="en-US" sz="2800" dirty="0" smtClean="0">
                <a:solidFill>
                  <a:schemeClr val="bg1"/>
                </a:solidFill>
              </a:rPr>
              <a:t> </a:t>
            </a:r>
            <a:endParaRPr lang="en-US" sz="2800" dirty="0">
              <a:solidFill>
                <a:schemeClr val="bg1"/>
              </a:solidFill>
            </a:endParaRPr>
          </a:p>
        </p:txBody>
      </p:sp>
      <p:sp>
        <p:nvSpPr>
          <p:cNvPr id="5" name="TextBox 4"/>
          <p:cNvSpPr txBox="1"/>
          <p:nvPr/>
        </p:nvSpPr>
        <p:spPr>
          <a:xfrm>
            <a:off x="6434199" y="1404594"/>
            <a:ext cx="5587292" cy="4154984"/>
          </a:xfrm>
          <a:prstGeom prst="rect">
            <a:avLst/>
          </a:prstGeom>
          <a:noFill/>
        </p:spPr>
        <p:txBody>
          <a:bodyPr wrap="square" rtlCol="0">
            <a:spAutoFit/>
          </a:bodyPr>
          <a:lstStyle/>
          <a:p>
            <a:pPr marL="285750" lvl="0" indent="-285750">
              <a:buFont typeface="Wingdings" panose="05000000000000000000" pitchFamily="2" charset="2"/>
              <a:buChar char="v"/>
            </a:pPr>
            <a:r>
              <a:rPr lang="en-US" sz="4400" dirty="0">
                <a:solidFill>
                  <a:schemeClr val="bg1"/>
                </a:solidFill>
              </a:rPr>
              <a:t>How does an author create a compelling story</a:t>
            </a:r>
            <a:r>
              <a:rPr lang="en-US" sz="4400" dirty="0" smtClean="0">
                <a:solidFill>
                  <a:schemeClr val="bg1"/>
                </a:solidFill>
              </a:rPr>
              <a:t>?</a:t>
            </a:r>
          </a:p>
          <a:p>
            <a:pPr marL="285750" lvl="0" indent="-285750">
              <a:buFont typeface="Wingdings" panose="05000000000000000000" pitchFamily="2" charset="2"/>
              <a:buChar char="v"/>
            </a:pPr>
            <a:r>
              <a:rPr lang="en-US" sz="4400" dirty="0">
                <a:solidFill>
                  <a:schemeClr val="bg1"/>
                </a:solidFill>
              </a:rPr>
              <a:t>What are the essential elements of a story?</a:t>
            </a:r>
          </a:p>
        </p:txBody>
      </p:sp>
      <p:sp>
        <p:nvSpPr>
          <p:cNvPr id="7" name="Rectangle 6"/>
          <p:cNvSpPr/>
          <p:nvPr/>
        </p:nvSpPr>
        <p:spPr>
          <a:xfrm>
            <a:off x="5133474" y="360946"/>
            <a:ext cx="7058526" cy="923330"/>
          </a:xfrm>
          <a:prstGeom prst="rect">
            <a:avLst/>
          </a:prstGeom>
          <a:noFill/>
        </p:spPr>
        <p:txBody>
          <a:bodyPr wrap="square" lIns="91440" tIns="45720" rIns="91440" bIns="45720">
            <a:spAutoFit/>
          </a:bodyPr>
          <a:lstStyle/>
          <a:p>
            <a:pPr algn="ctr"/>
            <a:r>
              <a:rPr lang="en-US" sz="5400" dirty="0" smtClean="0">
                <a:ln w="0"/>
                <a:solidFill>
                  <a:srgbClr val="A0EBDC"/>
                </a:solidFill>
                <a:effectLst>
                  <a:outerShdw blurRad="38100" dist="19050" dir="2700000" algn="tl" rotWithShape="0">
                    <a:schemeClr val="dk1">
                      <a:alpha val="40000"/>
                    </a:schemeClr>
                  </a:outerShdw>
                </a:effectLst>
              </a:rPr>
              <a:t>Focus Questions</a:t>
            </a:r>
            <a:endParaRPr lang="en-US" sz="5400" b="0" cap="none" spc="0" dirty="0">
              <a:ln w="0"/>
              <a:solidFill>
                <a:srgbClr val="A0EBDC"/>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174099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360"/>
        </a:solidFill>
        <a:effectLst/>
      </p:bgPr>
    </p:bg>
    <p:spTree>
      <p:nvGrpSpPr>
        <p:cNvPr id="1" name=""/>
        <p:cNvGrpSpPr/>
        <p:nvPr/>
      </p:nvGrpSpPr>
      <p:grpSpPr>
        <a:xfrm>
          <a:off x="0" y="0"/>
          <a:ext cx="0" cy="0"/>
          <a:chOff x="0" y="0"/>
          <a:chExt cx="0" cy="0"/>
        </a:xfrm>
      </p:grpSpPr>
      <p:sp>
        <p:nvSpPr>
          <p:cNvPr id="2" name="Rectangle 1"/>
          <p:cNvSpPr/>
          <p:nvPr/>
        </p:nvSpPr>
        <p:spPr>
          <a:xfrm>
            <a:off x="-1348902" y="304346"/>
            <a:ext cx="13540902" cy="830997"/>
          </a:xfrm>
          <a:prstGeom prst="rect">
            <a:avLst/>
          </a:prstGeom>
          <a:noFill/>
        </p:spPr>
        <p:txBody>
          <a:bodyPr wrap="square" lIns="91440" tIns="45720" rIns="91440" bIns="45720">
            <a:spAutoFit/>
          </a:bodyPr>
          <a:lstStyle/>
          <a:p>
            <a:pPr algn="ctr"/>
            <a:r>
              <a:rPr lang="en-US" sz="4800" b="0" cap="none" spc="0" dirty="0" smtClean="0">
                <a:ln w="0"/>
                <a:solidFill>
                  <a:srgbClr val="A0EBDC"/>
                </a:solidFill>
                <a:effectLst>
                  <a:outerShdw blurRad="38100" dist="19050" dir="2700000" algn="tl" rotWithShape="0">
                    <a:schemeClr val="dk1">
                      <a:alpha val="40000"/>
                    </a:schemeClr>
                  </a:outerShdw>
                </a:effectLst>
              </a:rPr>
              <a:t>“Liberty” by Julia </a:t>
            </a:r>
            <a:r>
              <a:rPr lang="en-US" sz="4800" b="0" cap="none" spc="0" dirty="0" err="1" smtClean="0">
                <a:ln w="0"/>
                <a:solidFill>
                  <a:srgbClr val="A0EBDC"/>
                </a:solidFill>
                <a:effectLst>
                  <a:outerShdw blurRad="38100" dist="19050" dir="2700000" algn="tl" rotWithShape="0">
                    <a:schemeClr val="dk1">
                      <a:alpha val="40000"/>
                    </a:schemeClr>
                  </a:outerShdw>
                </a:effectLst>
              </a:rPr>
              <a:t>Alverez</a:t>
            </a:r>
            <a:r>
              <a:rPr lang="en-US" sz="4800" b="0" cap="none" spc="0" dirty="0" smtClean="0">
                <a:ln w="0"/>
                <a:solidFill>
                  <a:srgbClr val="A0EBDC"/>
                </a:solidFill>
                <a:effectLst>
                  <a:outerShdw blurRad="38100" dist="19050" dir="2700000" algn="tl" rotWithShape="0">
                    <a:schemeClr val="dk1">
                      <a:alpha val="40000"/>
                    </a:schemeClr>
                  </a:outerShdw>
                </a:effectLst>
              </a:rPr>
              <a:t> </a:t>
            </a:r>
            <a:r>
              <a:rPr lang="en-US" sz="2800" b="0" cap="none" spc="0" dirty="0" smtClean="0">
                <a:ln w="0"/>
                <a:solidFill>
                  <a:srgbClr val="A0EBDC"/>
                </a:solidFill>
                <a:effectLst>
                  <a:outerShdw blurRad="38100" dist="19050" dir="2700000" algn="tl" rotWithShape="0">
                    <a:schemeClr val="dk1">
                      <a:alpha val="40000"/>
                    </a:schemeClr>
                  </a:outerShdw>
                </a:effectLst>
              </a:rPr>
              <a:t>(teacher model)</a:t>
            </a:r>
            <a:endParaRPr lang="en-US" sz="2800" b="0" cap="none" spc="0" dirty="0">
              <a:ln w="0"/>
              <a:solidFill>
                <a:srgbClr val="A0EBDC"/>
              </a:solidFill>
              <a:effectLst>
                <a:outerShdw blurRad="38100" dist="19050" dir="2700000" algn="tl" rotWithShape="0">
                  <a:schemeClr val="dk1">
                    <a:alpha val="40000"/>
                  </a:schemeClr>
                </a:outerShdw>
              </a:effectLst>
            </a:endParaRPr>
          </a:p>
        </p:txBody>
      </p:sp>
      <p:sp>
        <p:nvSpPr>
          <p:cNvPr id="3" name="TextBox 2"/>
          <p:cNvSpPr txBox="1"/>
          <p:nvPr/>
        </p:nvSpPr>
        <p:spPr>
          <a:xfrm>
            <a:off x="394075" y="2528745"/>
            <a:ext cx="10532910" cy="3970318"/>
          </a:xfrm>
          <a:prstGeom prst="rect">
            <a:avLst/>
          </a:prstGeom>
          <a:noFill/>
        </p:spPr>
        <p:txBody>
          <a:bodyPr wrap="square" rtlCol="0">
            <a:spAutoFit/>
          </a:bodyPr>
          <a:lstStyle/>
          <a:p>
            <a:pPr marL="285750" indent="-285750">
              <a:buSzPct val="120000"/>
              <a:buFont typeface="Wingdings" panose="05000000000000000000" pitchFamily="2" charset="2"/>
              <a:buChar char="v"/>
            </a:pPr>
            <a:r>
              <a:rPr lang="en-US" sz="2800" dirty="0" err="1">
                <a:solidFill>
                  <a:schemeClr val="bg1"/>
                </a:solidFill>
              </a:rPr>
              <a:t>Mami</a:t>
            </a:r>
            <a:r>
              <a:rPr lang="en-US" sz="2800" dirty="0">
                <a:solidFill>
                  <a:schemeClr val="bg1"/>
                </a:solidFill>
              </a:rPr>
              <a:t>: It looks like a mess! Take it back</a:t>
            </a:r>
            <a:r>
              <a:rPr lang="en-US" sz="2800" dirty="0" smtClean="0">
                <a:solidFill>
                  <a:schemeClr val="bg1"/>
                </a:solidFill>
              </a:rPr>
              <a:t>.</a:t>
            </a:r>
            <a:endParaRPr lang="en-US" sz="2800" dirty="0">
              <a:solidFill>
                <a:schemeClr val="bg1"/>
              </a:solidFill>
            </a:endParaRPr>
          </a:p>
          <a:p>
            <a:pPr marL="285750" indent="-285750">
              <a:buSzPct val="120000"/>
              <a:buFont typeface="Wingdings" panose="05000000000000000000" pitchFamily="2" charset="2"/>
              <a:buChar char="v"/>
            </a:pPr>
            <a:r>
              <a:rPr lang="en-US" sz="2800" dirty="0" err="1">
                <a:solidFill>
                  <a:schemeClr val="bg1"/>
                </a:solidFill>
              </a:rPr>
              <a:t>Papi</a:t>
            </a:r>
            <a:r>
              <a:rPr lang="en-US" sz="2800" dirty="0">
                <a:solidFill>
                  <a:schemeClr val="bg1"/>
                </a:solidFill>
              </a:rPr>
              <a:t>: </a:t>
            </a:r>
            <a:r>
              <a:rPr lang="en-US" sz="2800" dirty="0" err="1">
                <a:solidFill>
                  <a:schemeClr val="bg1"/>
                </a:solidFill>
              </a:rPr>
              <a:t>Mami</a:t>
            </a:r>
            <a:r>
              <a:rPr lang="en-US" sz="2800" dirty="0">
                <a:solidFill>
                  <a:schemeClr val="bg1"/>
                </a:solidFill>
              </a:rPr>
              <a:t>, it is a gift</a:t>
            </a:r>
            <a:r>
              <a:rPr lang="en-US" sz="2800" dirty="0" smtClean="0">
                <a:solidFill>
                  <a:schemeClr val="bg1"/>
                </a:solidFill>
              </a:rPr>
              <a:t>.</a:t>
            </a:r>
            <a:endParaRPr lang="en-US" sz="2800" dirty="0">
              <a:solidFill>
                <a:schemeClr val="bg1"/>
              </a:solidFill>
            </a:endParaRPr>
          </a:p>
          <a:p>
            <a:pPr marL="285750" indent="-285750">
              <a:buSzPct val="120000"/>
              <a:buFont typeface="Wingdings" panose="05000000000000000000" pitchFamily="2" charset="2"/>
              <a:buChar char="v"/>
            </a:pPr>
            <a:r>
              <a:rPr lang="en-US" sz="2800" dirty="0" err="1">
                <a:solidFill>
                  <a:schemeClr val="bg1"/>
                </a:solidFill>
              </a:rPr>
              <a:t>Mami</a:t>
            </a:r>
            <a:r>
              <a:rPr lang="en-US" sz="2800" dirty="0">
                <a:solidFill>
                  <a:schemeClr val="bg1"/>
                </a:solidFill>
              </a:rPr>
              <a:t>: If he wanted to thank us, he’d give us our visas</a:t>
            </a:r>
            <a:r>
              <a:rPr lang="en-US" sz="2800" dirty="0" smtClean="0">
                <a:solidFill>
                  <a:schemeClr val="bg1"/>
                </a:solidFill>
              </a:rPr>
              <a:t>.</a:t>
            </a:r>
            <a:endParaRPr lang="en-US" sz="2800" dirty="0">
              <a:solidFill>
                <a:schemeClr val="bg1"/>
              </a:solidFill>
            </a:endParaRPr>
          </a:p>
          <a:p>
            <a:pPr marL="285750" indent="-285750">
              <a:buSzPct val="120000"/>
              <a:buFont typeface="Wingdings" panose="05000000000000000000" pitchFamily="2" charset="2"/>
              <a:buChar char="v"/>
            </a:pPr>
            <a:r>
              <a:rPr lang="en-US" sz="2800" dirty="0" err="1">
                <a:solidFill>
                  <a:schemeClr val="bg1"/>
                </a:solidFill>
              </a:rPr>
              <a:t>Papi</a:t>
            </a:r>
            <a:r>
              <a:rPr lang="en-US" sz="2800" dirty="0">
                <a:solidFill>
                  <a:schemeClr val="bg1"/>
                </a:solidFill>
              </a:rPr>
              <a:t>: Those visas will come soon.  A well-behaved dog.  An American dog.  What shall I call you</a:t>
            </a:r>
            <a:r>
              <a:rPr lang="en-US" sz="2800" dirty="0" smtClean="0">
                <a:solidFill>
                  <a:schemeClr val="bg1"/>
                </a:solidFill>
              </a:rPr>
              <a:t>?</a:t>
            </a:r>
            <a:endParaRPr lang="en-US" sz="2800" dirty="0">
              <a:solidFill>
                <a:schemeClr val="bg1"/>
              </a:solidFill>
            </a:endParaRPr>
          </a:p>
          <a:p>
            <a:pPr marL="285750" indent="-285750">
              <a:buSzPct val="120000"/>
              <a:buFont typeface="Wingdings" panose="05000000000000000000" pitchFamily="2" charset="2"/>
              <a:buChar char="v"/>
            </a:pPr>
            <a:r>
              <a:rPr lang="en-US" sz="2800" dirty="0" err="1">
                <a:solidFill>
                  <a:schemeClr val="bg1"/>
                </a:solidFill>
              </a:rPr>
              <a:t>Mami</a:t>
            </a:r>
            <a:r>
              <a:rPr lang="en-US" sz="2800" dirty="0">
                <a:solidFill>
                  <a:schemeClr val="bg1"/>
                </a:solidFill>
              </a:rPr>
              <a:t>: Trouble</a:t>
            </a:r>
            <a:r>
              <a:rPr lang="en-US" sz="2800" dirty="0" smtClean="0">
                <a:solidFill>
                  <a:schemeClr val="bg1"/>
                </a:solidFill>
              </a:rPr>
              <a:t>.</a:t>
            </a:r>
            <a:endParaRPr lang="en-US" sz="2800" dirty="0">
              <a:solidFill>
                <a:schemeClr val="bg1"/>
              </a:solidFill>
            </a:endParaRPr>
          </a:p>
          <a:p>
            <a:pPr marL="285750" indent="-285750">
              <a:buSzPct val="120000"/>
              <a:buFont typeface="Wingdings" panose="05000000000000000000" pitchFamily="2" charset="2"/>
              <a:buChar char="v"/>
            </a:pPr>
            <a:r>
              <a:rPr lang="en-US" sz="2800" dirty="0" err="1">
                <a:solidFill>
                  <a:schemeClr val="bg1"/>
                </a:solidFill>
              </a:rPr>
              <a:t>Papi</a:t>
            </a:r>
            <a:r>
              <a:rPr lang="en-US" sz="2800" dirty="0">
                <a:solidFill>
                  <a:schemeClr val="bg1"/>
                </a:solidFill>
              </a:rPr>
              <a:t>: We will call him Liberty.  Life, liberty, and the pursuit of happiness.  Eh, Liberty, you are a lucky sign</a:t>
            </a:r>
            <a:r>
              <a:rPr lang="en-US" sz="2800" dirty="0" smtClean="0">
                <a:solidFill>
                  <a:schemeClr val="bg1"/>
                </a:solidFill>
              </a:rPr>
              <a:t>!</a:t>
            </a:r>
            <a:endParaRPr lang="en-US" sz="2800" dirty="0">
              <a:solidFill>
                <a:schemeClr val="bg1"/>
              </a:solidFill>
            </a:endParaRPr>
          </a:p>
          <a:p>
            <a:pPr marL="285750" indent="-285750">
              <a:buSzPct val="120000"/>
              <a:buFont typeface="Wingdings" panose="05000000000000000000" pitchFamily="2" charset="2"/>
              <a:buChar char="v"/>
            </a:pPr>
            <a:r>
              <a:rPr lang="en-US" sz="2800" dirty="0" err="1">
                <a:solidFill>
                  <a:schemeClr val="bg1"/>
                </a:solidFill>
              </a:rPr>
              <a:t>Mami</a:t>
            </a:r>
            <a:r>
              <a:rPr lang="en-US" sz="2800" dirty="0">
                <a:solidFill>
                  <a:schemeClr val="bg1"/>
                </a:solidFill>
              </a:rPr>
              <a:t>: Trouble.</a:t>
            </a:r>
          </a:p>
        </p:txBody>
      </p:sp>
      <p:sp>
        <p:nvSpPr>
          <p:cNvPr id="4" name="TextBox 3"/>
          <p:cNvSpPr txBox="1"/>
          <p:nvPr/>
        </p:nvSpPr>
        <p:spPr>
          <a:xfrm>
            <a:off x="3068165" y="1135343"/>
            <a:ext cx="10532910" cy="954107"/>
          </a:xfrm>
          <a:prstGeom prst="rect">
            <a:avLst/>
          </a:prstGeom>
          <a:noFill/>
        </p:spPr>
        <p:txBody>
          <a:bodyPr wrap="square" rtlCol="0">
            <a:spAutoFit/>
          </a:bodyPr>
          <a:lstStyle/>
          <a:p>
            <a:pPr marL="285750" indent="-285750">
              <a:buSzPct val="120000"/>
              <a:buFont typeface="Wingdings" panose="05000000000000000000" pitchFamily="2" charset="2"/>
              <a:buChar char="v"/>
            </a:pPr>
            <a:r>
              <a:rPr lang="en-US" sz="2800" i="1" dirty="0" smtClean="0">
                <a:solidFill>
                  <a:schemeClr val="bg1"/>
                </a:solidFill>
              </a:rPr>
              <a:t>Read the following dialogue. </a:t>
            </a:r>
            <a:endParaRPr lang="en-US" sz="2800" i="1" dirty="0">
              <a:solidFill>
                <a:schemeClr val="bg1"/>
              </a:solidFill>
            </a:endParaRPr>
          </a:p>
          <a:p>
            <a:pPr marL="285750" indent="-285750">
              <a:buSzPct val="120000"/>
              <a:buFont typeface="Wingdings" panose="05000000000000000000" pitchFamily="2" charset="2"/>
              <a:buChar char="v"/>
            </a:pPr>
            <a:r>
              <a:rPr lang="en-US" sz="2800" i="1" dirty="0" smtClean="0">
                <a:solidFill>
                  <a:schemeClr val="bg1"/>
                </a:solidFill>
              </a:rPr>
              <a:t>With a partner, discuss what is happening.</a:t>
            </a:r>
            <a:endParaRPr lang="en-US" sz="2800" i="1" dirty="0">
              <a:solidFill>
                <a:schemeClr val="bg1"/>
              </a:solidFill>
            </a:endParaRPr>
          </a:p>
        </p:txBody>
      </p:sp>
    </p:spTree>
    <p:extLst>
      <p:ext uri="{BB962C8B-B14F-4D97-AF65-F5344CB8AC3E}">
        <p14:creationId xmlns:p14="http://schemas.microsoft.com/office/powerpoint/2010/main" val="24777962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360"/>
        </a:solidFill>
        <a:effectLst/>
      </p:bgPr>
    </p:bg>
    <p:spTree>
      <p:nvGrpSpPr>
        <p:cNvPr id="1" name=""/>
        <p:cNvGrpSpPr/>
        <p:nvPr/>
      </p:nvGrpSpPr>
      <p:grpSpPr>
        <a:xfrm>
          <a:off x="0" y="0"/>
          <a:ext cx="0" cy="0"/>
          <a:chOff x="0" y="0"/>
          <a:chExt cx="0" cy="0"/>
        </a:xfrm>
      </p:grpSpPr>
      <p:sp>
        <p:nvSpPr>
          <p:cNvPr id="2" name="Rectangle 1"/>
          <p:cNvSpPr/>
          <p:nvPr/>
        </p:nvSpPr>
        <p:spPr>
          <a:xfrm>
            <a:off x="-1348902" y="304346"/>
            <a:ext cx="13540902" cy="830997"/>
          </a:xfrm>
          <a:prstGeom prst="rect">
            <a:avLst/>
          </a:prstGeom>
          <a:noFill/>
        </p:spPr>
        <p:txBody>
          <a:bodyPr wrap="square" lIns="91440" tIns="45720" rIns="91440" bIns="45720">
            <a:spAutoFit/>
          </a:bodyPr>
          <a:lstStyle/>
          <a:p>
            <a:pPr algn="ctr"/>
            <a:r>
              <a:rPr lang="en-US" sz="4800" b="0" cap="none" spc="0" dirty="0" smtClean="0">
                <a:ln w="0"/>
                <a:solidFill>
                  <a:srgbClr val="A0EBDC"/>
                </a:solidFill>
                <a:effectLst>
                  <a:outerShdw blurRad="38100" dist="19050" dir="2700000" algn="tl" rotWithShape="0">
                    <a:schemeClr val="dk1">
                      <a:alpha val="40000"/>
                    </a:schemeClr>
                  </a:outerShdw>
                </a:effectLst>
              </a:rPr>
              <a:t>“Liberty” by Julia </a:t>
            </a:r>
            <a:r>
              <a:rPr lang="en-US" sz="4800" b="0" cap="none" spc="0" dirty="0" err="1" smtClean="0">
                <a:ln w="0"/>
                <a:solidFill>
                  <a:srgbClr val="A0EBDC"/>
                </a:solidFill>
                <a:effectLst>
                  <a:outerShdw blurRad="38100" dist="19050" dir="2700000" algn="tl" rotWithShape="0">
                    <a:schemeClr val="dk1">
                      <a:alpha val="40000"/>
                    </a:schemeClr>
                  </a:outerShdw>
                </a:effectLst>
              </a:rPr>
              <a:t>Alverez</a:t>
            </a:r>
            <a:r>
              <a:rPr lang="en-US" sz="4800" b="0" cap="none" spc="0" dirty="0" smtClean="0">
                <a:ln w="0"/>
                <a:solidFill>
                  <a:srgbClr val="A0EBDC"/>
                </a:solidFill>
                <a:effectLst>
                  <a:outerShdw blurRad="38100" dist="19050" dir="2700000" algn="tl" rotWithShape="0">
                    <a:schemeClr val="dk1">
                      <a:alpha val="40000"/>
                    </a:schemeClr>
                  </a:outerShdw>
                </a:effectLst>
              </a:rPr>
              <a:t> </a:t>
            </a:r>
            <a:r>
              <a:rPr lang="en-US" sz="2800" b="0" cap="none" spc="0" dirty="0" smtClean="0">
                <a:ln w="0"/>
                <a:solidFill>
                  <a:srgbClr val="A0EBDC"/>
                </a:solidFill>
                <a:effectLst>
                  <a:outerShdw blurRad="38100" dist="19050" dir="2700000" algn="tl" rotWithShape="0">
                    <a:schemeClr val="dk1">
                      <a:alpha val="40000"/>
                    </a:schemeClr>
                  </a:outerShdw>
                </a:effectLst>
              </a:rPr>
              <a:t>(teacher model)</a:t>
            </a:r>
            <a:endParaRPr lang="en-US" sz="2800" b="0" cap="none" spc="0" dirty="0">
              <a:ln w="0"/>
              <a:solidFill>
                <a:srgbClr val="A0EBDC"/>
              </a:solidFill>
              <a:effectLst>
                <a:outerShdw blurRad="38100" dist="19050" dir="2700000" algn="tl" rotWithShape="0">
                  <a:schemeClr val="dk1">
                    <a:alpha val="40000"/>
                  </a:schemeClr>
                </a:outerShdw>
              </a:effectLst>
            </a:endParaRPr>
          </a:p>
        </p:txBody>
      </p:sp>
      <p:sp>
        <p:nvSpPr>
          <p:cNvPr id="4" name="TextBox 3"/>
          <p:cNvSpPr txBox="1"/>
          <p:nvPr/>
        </p:nvSpPr>
        <p:spPr>
          <a:xfrm>
            <a:off x="299803" y="1981068"/>
            <a:ext cx="11662348" cy="3970318"/>
          </a:xfrm>
          <a:prstGeom prst="rect">
            <a:avLst/>
          </a:prstGeom>
          <a:noFill/>
        </p:spPr>
        <p:txBody>
          <a:bodyPr wrap="square" rtlCol="0">
            <a:spAutoFit/>
          </a:bodyPr>
          <a:lstStyle/>
          <a:p>
            <a:pPr marL="285750" indent="-285750">
              <a:buSzPct val="120000"/>
              <a:buFont typeface="Wingdings" panose="05000000000000000000" pitchFamily="2" charset="2"/>
              <a:buChar char="v"/>
            </a:pPr>
            <a:r>
              <a:rPr lang="en-US" sz="3600" dirty="0" smtClean="0">
                <a:solidFill>
                  <a:schemeClr val="bg1"/>
                </a:solidFill>
              </a:rPr>
              <a:t>What </a:t>
            </a:r>
            <a:r>
              <a:rPr lang="en-US" sz="3600" dirty="0">
                <a:solidFill>
                  <a:schemeClr val="bg1"/>
                </a:solidFill>
              </a:rPr>
              <a:t>do we know about the relationship between the two characters</a:t>
            </a:r>
            <a:r>
              <a:rPr lang="en-US" sz="3600" dirty="0" smtClean="0">
                <a:solidFill>
                  <a:schemeClr val="bg1"/>
                </a:solidFill>
              </a:rPr>
              <a:t>?</a:t>
            </a:r>
          </a:p>
          <a:p>
            <a:pPr marL="285750" indent="-285750">
              <a:buSzPct val="120000"/>
              <a:buFont typeface="Wingdings" panose="05000000000000000000" pitchFamily="2" charset="2"/>
              <a:buChar char="v"/>
            </a:pPr>
            <a:endParaRPr lang="en-US" sz="3600" dirty="0">
              <a:solidFill>
                <a:schemeClr val="bg1"/>
              </a:solidFill>
            </a:endParaRPr>
          </a:p>
          <a:p>
            <a:pPr marL="285750" indent="-285750">
              <a:buSzPct val="120000"/>
              <a:buFont typeface="Wingdings" panose="05000000000000000000" pitchFamily="2" charset="2"/>
              <a:buChar char="v"/>
            </a:pPr>
            <a:r>
              <a:rPr lang="en-US" sz="3600" dirty="0" smtClean="0">
                <a:solidFill>
                  <a:schemeClr val="bg1"/>
                </a:solidFill>
              </a:rPr>
              <a:t>How </a:t>
            </a:r>
            <a:r>
              <a:rPr lang="en-US" sz="3600" dirty="0">
                <a:solidFill>
                  <a:schemeClr val="bg1"/>
                </a:solidFill>
              </a:rPr>
              <a:t>did you decide on the situation</a:t>
            </a:r>
            <a:r>
              <a:rPr lang="en-US" sz="3600" dirty="0" smtClean="0">
                <a:solidFill>
                  <a:schemeClr val="bg1"/>
                </a:solidFill>
              </a:rPr>
              <a:t>?</a:t>
            </a:r>
          </a:p>
          <a:p>
            <a:pPr marL="285750" indent="-285750">
              <a:buSzPct val="120000"/>
              <a:buFont typeface="Wingdings" panose="05000000000000000000" pitchFamily="2" charset="2"/>
              <a:buChar char="v"/>
            </a:pPr>
            <a:endParaRPr lang="en-US" sz="3600" dirty="0">
              <a:solidFill>
                <a:schemeClr val="bg1"/>
              </a:solidFill>
            </a:endParaRPr>
          </a:p>
          <a:p>
            <a:pPr marL="285750" indent="-285750">
              <a:buSzPct val="120000"/>
              <a:buFont typeface="Wingdings" panose="05000000000000000000" pitchFamily="2" charset="2"/>
              <a:buChar char="v"/>
            </a:pPr>
            <a:r>
              <a:rPr lang="en-US" sz="3600" dirty="0" smtClean="0">
                <a:solidFill>
                  <a:schemeClr val="bg1"/>
                </a:solidFill>
              </a:rPr>
              <a:t>What </a:t>
            </a:r>
            <a:r>
              <a:rPr lang="en-US" sz="3600" dirty="0">
                <a:solidFill>
                  <a:schemeClr val="bg1"/>
                </a:solidFill>
              </a:rPr>
              <a:t>else do we need to know to understand what is going on between these two characters?</a:t>
            </a:r>
          </a:p>
        </p:txBody>
      </p:sp>
    </p:spTree>
    <p:extLst>
      <p:ext uri="{BB962C8B-B14F-4D97-AF65-F5344CB8AC3E}">
        <p14:creationId xmlns:p14="http://schemas.microsoft.com/office/powerpoint/2010/main" val="29269904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5360"/>
        </a:solidFill>
        <a:effectLst/>
      </p:bgPr>
    </p:bg>
    <p:spTree>
      <p:nvGrpSpPr>
        <p:cNvPr id="1" name=""/>
        <p:cNvGrpSpPr/>
        <p:nvPr/>
      </p:nvGrpSpPr>
      <p:grpSpPr>
        <a:xfrm>
          <a:off x="0" y="0"/>
          <a:ext cx="0" cy="0"/>
          <a:chOff x="0" y="0"/>
          <a:chExt cx="0" cy="0"/>
        </a:xfrm>
      </p:grpSpPr>
      <p:sp>
        <p:nvSpPr>
          <p:cNvPr id="2" name="Rectangle 1"/>
          <p:cNvSpPr/>
          <p:nvPr/>
        </p:nvSpPr>
        <p:spPr>
          <a:xfrm>
            <a:off x="-1348902" y="304346"/>
            <a:ext cx="13540902" cy="830997"/>
          </a:xfrm>
          <a:prstGeom prst="rect">
            <a:avLst/>
          </a:prstGeom>
          <a:noFill/>
        </p:spPr>
        <p:txBody>
          <a:bodyPr wrap="square" lIns="91440" tIns="45720" rIns="91440" bIns="45720">
            <a:spAutoFit/>
          </a:bodyPr>
          <a:lstStyle/>
          <a:p>
            <a:pPr algn="ctr"/>
            <a:r>
              <a:rPr lang="en-US" sz="4800" b="0" cap="none" spc="0" dirty="0" smtClean="0">
                <a:ln w="0"/>
                <a:solidFill>
                  <a:srgbClr val="A0EBDC"/>
                </a:solidFill>
                <a:effectLst>
                  <a:outerShdw blurRad="38100" dist="19050" dir="2700000" algn="tl" rotWithShape="0">
                    <a:schemeClr val="dk1">
                      <a:alpha val="40000"/>
                    </a:schemeClr>
                  </a:outerShdw>
                </a:effectLst>
              </a:rPr>
              <a:t>“Liberty” by Julia </a:t>
            </a:r>
            <a:r>
              <a:rPr lang="en-US" sz="4800" b="0" cap="none" spc="0" dirty="0" err="1" smtClean="0">
                <a:ln w="0"/>
                <a:solidFill>
                  <a:srgbClr val="A0EBDC"/>
                </a:solidFill>
                <a:effectLst>
                  <a:outerShdw blurRad="38100" dist="19050" dir="2700000" algn="tl" rotWithShape="0">
                    <a:schemeClr val="dk1">
                      <a:alpha val="40000"/>
                    </a:schemeClr>
                  </a:outerShdw>
                </a:effectLst>
              </a:rPr>
              <a:t>Alverez</a:t>
            </a:r>
            <a:r>
              <a:rPr lang="en-US" sz="4800" b="0" cap="none" spc="0" dirty="0" smtClean="0">
                <a:ln w="0"/>
                <a:solidFill>
                  <a:srgbClr val="A0EBDC"/>
                </a:solidFill>
                <a:effectLst>
                  <a:outerShdw blurRad="38100" dist="19050" dir="2700000" algn="tl" rotWithShape="0">
                    <a:schemeClr val="dk1">
                      <a:alpha val="40000"/>
                    </a:schemeClr>
                  </a:outerShdw>
                </a:effectLst>
              </a:rPr>
              <a:t> </a:t>
            </a:r>
            <a:r>
              <a:rPr lang="en-US" sz="2800" b="0" cap="none" spc="0" dirty="0" smtClean="0">
                <a:ln w="0"/>
                <a:solidFill>
                  <a:srgbClr val="A0EBDC"/>
                </a:solidFill>
                <a:effectLst>
                  <a:outerShdw blurRad="38100" dist="19050" dir="2700000" algn="tl" rotWithShape="0">
                    <a:schemeClr val="dk1">
                      <a:alpha val="40000"/>
                    </a:schemeClr>
                  </a:outerShdw>
                </a:effectLst>
              </a:rPr>
              <a:t>(teacher model)</a:t>
            </a:r>
            <a:endParaRPr lang="en-US" sz="2800" b="0" cap="none" spc="0" dirty="0">
              <a:ln w="0"/>
              <a:solidFill>
                <a:srgbClr val="A0EBDC"/>
              </a:solidFill>
              <a:effectLst>
                <a:outerShdw blurRad="38100" dist="19050" dir="2700000" algn="tl" rotWithShape="0">
                  <a:schemeClr val="dk1">
                    <a:alpha val="40000"/>
                  </a:schemeClr>
                </a:outerShdw>
              </a:effectLst>
            </a:endParaRPr>
          </a:p>
        </p:txBody>
      </p:sp>
      <p:sp>
        <p:nvSpPr>
          <p:cNvPr id="5" name="TextBox 4"/>
          <p:cNvSpPr txBox="1"/>
          <p:nvPr/>
        </p:nvSpPr>
        <p:spPr>
          <a:xfrm>
            <a:off x="299803" y="1981068"/>
            <a:ext cx="11662348" cy="2862322"/>
          </a:xfrm>
          <a:prstGeom prst="rect">
            <a:avLst/>
          </a:prstGeom>
          <a:noFill/>
        </p:spPr>
        <p:txBody>
          <a:bodyPr wrap="square" rtlCol="0">
            <a:spAutoFit/>
          </a:bodyPr>
          <a:lstStyle/>
          <a:p>
            <a:pPr marL="285750" indent="-285750">
              <a:buSzPct val="120000"/>
              <a:buFont typeface="Wingdings" panose="05000000000000000000" pitchFamily="2" charset="2"/>
              <a:buChar char="v"/>
            </a:pPr>
            <a:r>
              <a:rPr lang="en-US" sz="3600" dirty="0" smtClean="0">
                <a:solidFill>
                  <a:schemeClr val="bg1"/>
                </a:solidFill>
              </a:rPr>
              <a:t>Purple Holt books, 3</a:t>
            </a:r>
            <a:r>
              <a:rPr lang="en-US" sz="3600" baseline="30000" dirty="0" smtClean="0">
                <a:solidFill>
                  <a:schemeClr val="bg1"/>
                </a:solidFill>
              </a:rPr>
              <a:t>rd</a:t>
            </a:r>
            <a:r>
              <a:rPr lang="en-US" sz="3600" dirty="0" smtClean="0">
                <a:solidFill>
                  <a:schemeClr val="bg1"/>
                </a:solidFill>
              </a:rPr>
              <a:t> course</a:t>
            </a:r>
          </a:p>
          <a:p>
            <a:pPr marL="285750" indent="-285750">
              <a:buSzPct val="120000"/>
              <a:buFont typeface="Wingdings" panose="05000000000000000000" pitchFamily="2" charset="2"/>
              <a:buChar char="v"/>
            </a:pPr>
            <a:r>
              <a:rPr lang="en-US" sz="3600" dirty="0" smtClean="0">
                <a:solidFill>
                  <a:schemeClr val="bg1"/>
                </a:solidFill>
              </a:rPr>
              <a:t>Page # 246</a:t>
            </a:r>
          </a:p>
          <a:p>
            <a:pPr marL="285750" indent="-285750">
              <a:buSzPct val="120000"/>
              <a:buFont typeface="Wingdings" panose="05000000000000000000" pitchFamily="2" charset="2"/>
              <a:buChar char="v"/>
            </a:pPr>
            <a:endParaRPr lang="en-US" sz="3600" dirty="0" smtClean="0">
              <a:solidFill>
                <a:schemeClr val="bg1"/>
              </a:solidFill>
            </a:endParaRPr>
          </a:p>
          <a:p>
            <a:pPr marL="285750" indent="-285750">
              <a:buSzPct val="120000"/>
              <a:buFont typeface="Wingdings" panose="05000000000000000000" pitchFamily="2" charset="2"/>
              <a:buChar char="v"/>
            </a:pPr>
            <a:r>
              <a:rPr lang="en-US" sz="3600" dirty="0" smtClean="0">
                <a:solidFill>
                  <a:schemeClr val="bg1"/>
                </a:solidFill>
              </a:rPr>
              <a:t>Story Chart</a:t>
            </a:r>
          </a:p>
          <a:p>
            <a:pPr marL="285750" indent="-285750">
              <a:buSzPct val="120000"/>
              <a:buFont typeface="Wingdings" panose="05000000000000000000" pitchFamily="2" charset="2"/>
              <a:buChar char="v"/>
            </a:pPr>
            <a:r>
              <a:rPr lang="en-US" sz="3600" dirty="0" smtClean="0">
                <a:solidFill>
                  <a:schemeClr val="bg1"/>
                </a:solidFill>
              </a:rPr>
              <a:t>Character Analysis</a:t>
            </a:r>
            <a:endParaRPr lang="en-US" sz="3600" dirty="0">
              <a:solidFill>
                <a:schemeClr val="bg1"/>
              </a:solidFill>
            </a:endParaRPr>
          </a:p>
        </p:txBody>
      </p:sp>
    </p:spTree>
    <p:extLst>
      <p:ext uri="{BB962C8B-B14F-4D97-AF65-F5344CB8AC3E}">
        <p14:creationId xmlns:p14="http://schemas.microsoft.com/office/powerpoint/2010/main" val="6214502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360"/>
        </a:solidFill>
        <a:effectLst/>
      </p:bgPr>
    </p:bg>
    <p:spTree>
      <p:nvGrpSpPr>
        <p:cNvPr id="1" name=""/>
        <p:cNvGrpSpPr/>
        <p:nvPr/>
      </p:nvGrpSpPr>
      <p:grpSpPr>
        <a:xfrm>
          <a:off x="0" y="0"/>
          <a:ext cx="0" cy="0"/>
          <a:chOff x="0" y="0"/>
          <a:chExt cx="0" cy="0"/>
        </a:xfrm>
      </p:grpSpPr>
      <p:sp>
        <p:nvSpPr>
          <p:cNvPr id="2" name="Rectangle 1"/>
          <p:cNvSpPr/>
          <p:nvPr/>
        </p:nvSpPr>
        <p:spPr>
          <a:xfrm>
            <a:off x="-1348902" y="304346"/>
            <a:ext cx="13540902" cy="830997"/>
          </a:xfrm>
          <a:prstGeom prst="rect">
            <a:avLst/>
          </a:prstGeom>
          <a:noFill/>
        </p:spPr>
        <p:txBody>
          <a:bodyPr wrap="square" lIns="91440" tIns="45720" rIns="91440" bIns="45720">
            <a:spAutoFit/>
          </a:bodyPr>
          <a:lstStyle/>
          <a:p>
            <a:pPr algn="ctr"/>
            <a:r>
              <a:rPr lang="en-US" sz="4800" b="0" cap="none" spc="0" dirty="0" smtClean="0">
                <a:ln w="0"/>
                <a:solidFill>
                  <a:srgbClr val="A0EBDC"/>
                </a:solidFill>
                <a:effectLst>
                  <a:outerShdw blurRad="38100" dist="19050" dir="2700000" algn="tl" rotWithShape="0">
                    <a:schemeClr val="dk1">
                      <a:alpha val="40000"/>
                    </a:schemeClr>
                  </a:outerShdw>
                </a:effectLst>
              </a:rPr>
              <a:t>“Liberty” by Julia </a:t>
            </a:r>
            <a:r>
              <a:rPr lang="en-US" sz="4800" b="0" cap="none" spc="0" dirty="0" err="1" smtClean="0">
                <a:ln w="0"/>
                <a:solidFill>
                  <a:srgbClr val="A0EBDC"/>
                </a:solidFill>
                <a:effectLst>
                  <a:outerShdw blurRad="38100" dist="19050" dir="2700000" algn="tl" rotWithShape="0">
                    <a:schemeClr val="dk1">
                      <a:alpha val="40000"/>
                    </a:schemeClr>
                  </a:outerShdw>
                </a:effectLst>
              </a:rPr>
              <a:t>Alverez</a:t>
            </a:r>
            <a:r>
              <a:rPr lang="en-US" sz="4800" b="0" cap="none" spc="0" dirty="0" smtClean="0">
                <a:ln w="0"/>
                <a:solidFill>
                  <a:srgbClr val="A0EBDC"/>
                </a:solidFill>
                <a:effectLst>
                  <a:outerShdw blurRad="38100" dist="19050" dir="2700000" algn="tl" rotWithShape="0">
                    <a:schemeClr val="dk1">
                      <a:alpha val="40000"/>
                    </a:schemeClr>
                  </a:outerShdw>
                </a:effectLst>
              </a:rPr>
              <a:t> </a:t>
            </a:r>
            <a:r>
              <a:rPr lang="en-US" sz="2800" b="0" cap="none" spc="0" dirty="0" smtClean="0">
                <a:ln w="0"/>
                <a:solidFill>
                  <a:srgbClr val="A0EBDC"/>
                </a:solidFill>
                <a:effectLst>
                  <a:outerShdw blurRad="38100" dist="19050" dir="2700000" algn="tl" rotWithShape="0">
                    <a:schemeClr val="dk1">
                      <a:alpha val="40000"/>
                    </a:schemeClr>
                  </a:outerShdw>
                </a:effectLst>
              </a:rPr>
              <a:t>(teacher model)</a:t>
            </a:r>
            <a:endParaRPr lang="en-US" sz="2800" b="0" cap="none" spc="0" dirty="0">
              <a:ln w="0"/>
              <a:solidFill>
                <a:srgbClr val="A0EBDC"/>
              </a:solidFill>
              <a:effectLst>
                <a:outerShdw blurRad="38100" dist="19050" dir="2700000" algn="tl" rotWithShape="0">
                  <a:schemeClr val="dk1">
                    <a:alpha val="40000"/>
                  </a:schemeClr>
                </a:outerShdw>
              </a:effectLst>
            </a:endParaRPr>
          </a:p>
        </p:txBody>
      </p:sp>
      <p:sp>
        <p:nvSpPr>
          <p:cNvPr id="5" name="TextBox 4"/>
          <p:cNvSpPr txBox="1"/>
          <p:nvPr/>
        </p:nvSpPr>
        <p:spPr>
          <a:xfrm>
            <a:off x="299803" y="1981068"/>
            <a:ext cx="11662348" cy="2308324"/>
          </a:xfrm>
          <a:prstGeom prst="rect">
            <a:avLst/>
          </a:prstGeom>
          <a:noFill/>
        </p:spPr>
        <p:txBody>
          <a:bodyPr wrap="square" rtlCol="0">
            <a:spAutoFit/>
          </a:bodyPr>
          <a:lstStyle/>
          <a:p>
            <a:pPr marL="285750" indent="-285750">
              <a:buSzPct val="120000"/>
              <a:buFont typeface="Wingdings" panose="05000000000000000000" pitchFamily="2" charset="2"/>
              <a:buChar char="v"/>
            </a:pPr>
            <a:r>
              <a:rPr lang="en-US" sz="3600" dirty="0" smtClean="0">
                <a:solidFill>
                  <a:schemeClr val="bg1"/>
                </a:solidFill>
              </a:rPr>
              <a:t>Ticket out the door:</a:t>
            </a:r>
          </a:p>
          <a:p>
            <a:pPr>
              <a:buSzPct val="120000"/>
            </a:pPr>
            <a:endParaRPr lang="en-US" sz="3600" dirty="0" smtClean="0">
              <a:solidFill>
                <a:schemeClr val="bg1"/>
              </a:solidFill>
            </a:endParaRPr>
          </a:p>
          <a:p>
            <a:pPr>
              <a:buSzPct val="120000"/>
            </a:pPr>
            <a:endParaRPr lang="en-US" sz="3600" dirty="0">
              <a:solidFill>
                <a:schemeClr val="bg1"/>
              </a:solidFill>
            </a:endParaRPr>
          </a:p>
          <a:p>
            <a:pPr>
              <a:buSzPct val="120000"/>
            </a:pPr>
            <a:r>
              <a:rPr lang="en-US" sz="3600" dirty="0" smtClean="0">
                <a:solidFill>
                  <a:schemeClr val="bg1"/>
                </a:solidFill>
              </a:rPr>
              <a:t>What </a:t>
            </a:r>
            <a:r>
              <a:rPr lang="en-US" sz="3600" dirty="0">
                <a:solidFill>
                  <a:schemeClr val="bg1"/>
                </a:solidFill>
              </a:rPr>
              <a:t>techniques do writers of literature use to tell a story?</a:t>
            </a:r>
          </a:p>
        </p:txBody>
      </p:sp>
    </p:spTree>
    <p:extLst>
      <p:ext uri="{BB962C8B-B14F-4D97-AF65-F5344CB8AC3E}">
        <p14:creationId xmlns:p14="http://schemas.microsoft.com/office/powerpoint/2010/main" val="10847667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AA5F59-F641-4E43-8627-D6342C639DCE}"/>
              </a:ext>
            </a:extLst>
          </p:cNvPr>
          <p:cNvSpPr>
            <a:spLocks noGrp="1"/>
          </p:cNvSpPr>
          <p:nvPr>
            <p:ph type="title"/>
          </p:nvPr>
        </p:nvSpPr>
        <p:spPr>
          <a:xfrm>
            <a:off x="2237744" y="2853772"/>
            <a:ext cx="3649338" cy="1118618"/>
          </a:xfrm>
        </p:spPr>
        <p:txBody>
          <a:bodyPr/>
          <a:lstStyle/>
          <a:p>
            <a:r>
              <a:rPr lang="en-US" dirty="0" smtClean="0"/>
              <a:t>Characterization</a:t>
            </a:r>
            <a:endParaRPr lang="en-US" dirty="0"/>
          </a:p>
        </p:txBody>
      </p:sp>
      <p:sp>
        <p:nvSpPr>
          <p:cNvPr id="6" name="Text Placeholder 5">
            <a:extLst>
              <a:ext uri="{FF2B5EF4-FFF2-40B4-BE49-F238E27FC236}">
                <a16:creationId xmlns:a16="http://schemas.microsoft.com/office/drawing/2014/main" id="{D7953ABF-92FC-AC4A-9335-844C6029902C}"/>
              </a:ext>
            </a:extLst>
          </p:cNvPr>
          <p:cNvSpPr>
            <a:spLocks noGrp="1"/>
          </p:cNvSpPr>
          <p:nvPr>
            <p:ph type="body" sz="quarter" idx="10"/>
          </p:nvPr>
        </p:nvSpPr>
        <p:spPr/>
        <p:txBody>
          <a:bodyPr/>
          <a:lstStyle/>
          <a:p>
            <a:r>
              <a:rPr lang="en-US" dirty="0" smtClean="0"/>
              <a:t>Day 2</a:t>
            </a:r>
            <a:endParaRPr lang="en-US" dirty="0"/>
          </a:p>
        </p:txBody>
      </p:sp>
    </p:spTree>
    <p:extLst>
      <p:ext uri="{BB962C8B-B14F-4D97-AF65-F5344CB8AC3E}">
        <p14:creationId xmlns:p14="http://schemas.microsoft.com/office/powerpoint/2010/main" val="2962604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5360"/>
        </a:solidFill>
        <a:effectLst/>
      </p:bgPr>
    </p:bg>
    <p:spTree>
      <p:nvGrpSpPr>
        <p:cNvPr id="1" name=""/>
        <p:cNvGrpSpPr/>
        <p:nvPr/>
      </p:nvGrpSpPr>
      <p:grpSpPr>
        <a:xfrm>
          <a:off x="0" y="0"/>
          <a:ext cx="0" cy="0"/>
          <a:chOff x="0" y="0"/>
          <a:chExt cx="0" cy="0"/>
        </a:xfrm>
      </p:grpSpPr>
      <p:sp>
        <p:nvSpPr>
          <p:cNvPr id="2" name="Rectangle 1"/>
          <p:cNvSpPr/>
          <p:nvPr/>
        </p:nvSpPr>
        <p:spPr>
          <a:xfrm>
            <a:off x="-641684" y="393031"/>
            <a:ext cx="7058526" cy="923330"/>
          </a:xfrm>
          <a:prstGeom prst="rect">
            <a:avLst/>
          </a:prstGeom>
          <a:noFill/>
        </p:spPr>
        <p:txBody>
          <a:bodyPr wrap="square" lIns="91440" tIns="45720" rIns="91440" bIns="45720">
            <a:spAutoFit/>
          </a:bodyPr>
          <a:lstStyle/>
          <a:p>
            <a:pPr algn="ctr"/>
            <a:r>
              <a:rPr lang="en-US" sz="5400" b="0" cap="none" spc="0" dirty="0" smtClean="0">
                <a:ln w="0"/>
                <a:solidFill>
                  <a:srgbClr val="A0EBDC"/>
                </a:solidFill>
                <a:effectLst>
                  <a:outerShdw blurRad="38100" dist="19050" dir="2700000" algn="tl" rotWithShape="0">
                    <a:schemeClr val="dk1">
                      <a:alpha val="40000"/>
                    </a:schemeClr>
                  </a:outerShdw>
                </a:effectLst>
              </a:rPr>
              <a:t>Lesson’s </a:t>
            </a:r>
            <a:r>
              <a:rPr lang="en-US" sz="5400" dirty="0" smtClean="0">
                <a:ln w="0"/>
                <a:solidFill>
                  <a:srgbClr val="A0EBDC"/>
                </a:solidFill>
                <a:effectLst>
                  <a:outerShdw blurRad="38100" dist="19050" dir="2700000" algn="tl" rotWithShape="0">
                    <a:schemeClr val="dk1">
                      <a:alpha val="40000"/>
                    </a:schemeClr>
                  </a:outerShdw>
                </a:effectLst>
              </a:rPr>
              <a:t>Goals</a:t>
            </a:r>
            <a:endParaRPr lang="en-US" sz="5400" b="0" cap="none" spc="0" dirty="0">
              <a:ln w="0"/>
              <a:solidFill>
                <a:srgbClr val="A0EBDC"/>
              </a:solidFill>
              <a:effectLst>
                <a:outerShdw blurRad="38100" dist="19050" dir="2700000" algn="tl" rotWithShape="0">
                  <a:schemeClr val="dk1">
                    <a:alpha val="40000"/>
                  </a:schemeClr>
                </a:outerShdw>
              </a:effectLst>
            </a:endParaRPr>
          </a:p>
        </p:txBody>
      </p:sp>
      <p:sp>
        <p:nvSpPr>
          <p:cNvPr id="3" name="TextBox 2"/>
          <p:cNvSpPr txBox="1"/>
          <p:nvPr/>
        </p:nvSpPr>
        <p:spPr>
          <a:xfrm>
            <a:off x="621003" y="1404139"/>
            <a:ext cx="5587292" cy="4832092"/>
          </a:xfrm>
          <a:prstGeom prst="rect">
            <a:avLst/>
          </a:prstGeom>
          <a:noFill/>
        </p:spPr>
        <p:txBody>
          <a:bodyPr wrap="square" rtlCol="0">
            <a:spAutoFit/>
          </a:bodyPr>
          <a:lstStyle/>
          <a:p>
            <a:pPr marL="285750" lvl="0" indent="-285750">
              <a:buFont typeface="Wingdings" panose="05000000000000000000" pitchFamily="2" charset="2"/>
              <a:buChar char="v"/>
            </a:pPr>
            <a:r>
              <a:rPr lang="en-US" sz="2800" dirty="0">
                <a:solidFill>
                  <a:schemeClr val="bg1"/>
                </a:solidFill>
              </a:rPr>
              <a:t>Empathize, for the purpose of understanding, the character</a:t>
            </a:r>
          </a:p>
          <a:p>
            <a:pPr marL="285750" indent="-285750">
              <a:buFont typeface="Wingdings" panose="05000000000000000000" pitchFamily="2" charset="2"/>
              <a:buChar char="v"/>
            </a:pPr>
            <a:r>
              <a:rPr lang="en-US" sz="2800" dirty="0" smtClean="0">
                <a:solidFill>
                  <a:schemeClr val="bg1"/>
                </a:solidFill>
              </a:rPr>
              <a:t>Compare and contrast multiple aspects of characterization (</a:t>
            </a:r>
            <a:r>
              <a:rPr lang="en-US" sz="2800" dirty="0">
                <a:solidFill>
                  <a:schemeClr val="bg1"/>
                </a:solidFill>
              </a:rPr>
              <a:t>Pre-Assessment </a:t>
            </a:r>
            <a:r>
              <a:rPr lang="en-US" sz="2800" dirty="0" smtClean="0">
                <a:solidFill>
                  <a:schemeClr val="bg1"/>
                </a:solidFill>
              </a:rPr>
              <a:t>Results)</a:t>
            </a:r>
            <a:endParaRPr lang="en-US" sz="2800" dirty="0">
              <a:solidFill>
                <a:schemeClr val="bg1"/>
              </a:solidFill>
            </a:endParaRPr>
          </a:p>
          <a:p>
            <a:pPr marL="285750" lvl="0" indent="-285750">
              <a:buFont typeface="Wingdings" panose="05000000000000000000" pitchFamily="2" charset="2"/>
              <a:buChar char="v"/>
            </a:pPr>
            <a:r>
              <a:rPr lang="en-US" sz="2800" dirty="0" smtClean="0">
                <a:solidFill>
                  <a:schemeClr val="bg1"/>
                </a:solidFill>
              </a:rPr>
              <a:t>Understand </a:t>
            </a:r>
            <a:r>
              <a:rPr lang="en-US" sz="2800" dirty="0">
                <a:solidFill>
                  <a:schemeClr val="bg1"/>
                </a:solidFill>
              </a:rPr>
              <a:t>the role of motivation within a character</a:t>
            </a:r>
          </a:p>
          <a:p>
            <a:pPr marL="285750" lvl="0" indent="-285750">
              <a:buFont typeface="Wingdings" panose="05000000000000000000" pitchFamily="2" charset="2"/>
              <a:buChar char="v"/>
            </a:pPr>
            <a:r>
              <a:rPr lang="en-US" sz="2800" dirty="0">
                <a:solidFill>
                  <a:schemeClr val="bg1"/>
                </a:solidFill>
              </a:rPr>
              <a:t>Understand how </a:t>
            </a:r>
            <a:r>
              <a:rPr lang="en-US" sz="2800" dirty="0" smtClean="0">
                <a:solidFill>
                  <a:schemeClr val="bg1"/>
                </a:solidFill>
              </a:rPr>
              <a:t>poetic </a:t>
            </a:r>
            <a:r>
              <a:rPr lang="en-US" sz="2800" dirty="0">
                <a:solidFill>
                  <a:schemeClr val="bg1"/>
                </a:solidFill>
              </a:rPr>
              <a:t>elements are an important aspect of character </a:t>
            </a:r>
            <a:r>
              <a:rPr lang="en-US" sz="2800" dirty="0" smtClean="0">
                <a:solidFill>
                  <a:schemeClr val="bg1"/>
                </a:solidFill>
              </a:rPr>
              <a:t>analysis</a:t>
            </a:r>
          </a:p>
          <a:p>
            <a:pPr marL="285750" lvl="0" indent="-285750">
              <a:buFont typeface="Wingdings" panose="05000000000000000000" pitchFamily="2" charset="2"/>
              <a:buChar char="v"/>
            </a:pPr>
            <a:r>
              <a:rPr lang="en-US" sz="2800" dirty="0" smtClean="0">
                <a:solidFill>
                  <a:schemeClr val="bg1"/>
                </a:solidFill>
              </a:rPr>
              <a:t> </a:t>
            </a:r>
            <a:endParaRPr lang="en-US" sz="2800" dirty="0">
              <a:solidFill>
                <a:schemeClr val="bg1"/>
              </a:solidFill>
            </a:endParaRPr>
          </a:p>
        </p:txBody>
      </p:sp>
      <p:sp>
        <p:nvSpPr>
          <p:cNvPr id="5" name="TextBox 4"/>
          <p:cNvSpPr txBox="1"/>
          <p:nvPr/>
        </p:nvSpPr>
        <p:spPr>
          <a:xfrm>
            <a:off x="6434199" y="1404594"/>
            <a:ext cx="5587292" cy="4154984"/>
          </a:xfrm>
          <a:prstGeom prst="rect">
            <a:avLst/>
          </a:prstGeom>
          <a:noFill/>
        </p:spPr>
        <p:txBody>
          <a:bodyPr wrap="square" rtlCol="0">
            <a:spAutoFit/>
          </a:bodyPr>
          <a:lstStyle/>
          <a:p>
            <a:pPr marL="285750" lvl="0" indent="-285750">
              <a:buFont typeface="Wingdings" panose="05000000000000000000" pitchFamily="2" charset="2"/>
              <a:buChar char="v"/>
            </a:pPr>
            <a:r>
              <a:rPr lang="en-US" sz="4400" dirty="0">
                <a:solidFill>
                  <a:schemeClr val="bg1"/>
                </a:solidFill>
              </a:rPr>
              <a:t>How does an author create a compelling story</a:t>
            </a:r>
            <a:r>
              <a:rPr lang="en-US" sz="4400" dirty="0" smtClean="0">
                <a:solidFill>
                  <a:schemeClr val="bg1"/>
                </a:solidFill>
              </a:rPr>
              <a:t>?</a:t>
            </a:r>
          </a:p>
          <a:p>
            <a:pPr marL="285750" lvl="0" indent="-285750">
              <a:buFont typeface="Wingdings" panose="05000000000000000000" pitchFamily="2" charset="2"/>
              <a:buChar char="v"/>
            </a:pPr>
            <a:r>
              <a:rPr lang="en-US" sz="4400" dirty="0">
                <a:solidFill>
                  <a:schemeClr val="bg1"/>
                </a:solidFill>
              </a:rPr>
              <a:t>What are the essential elements of a story?</a:t>
            </a:r>
          </a:p>
        </p:txBody>
      </p:sp>
      <p:sp>
        <p:nvSpPr>
          <p:cNvPr id="7" name="Rectangle 6"/>
          <p:cNvSpPr/>
          <p:nvPr/>
        </p:nvSpPr>
        <p:spPr>
          <a:xfrm>
            <a:off x="5133474" y="360946"/>
            <a:ext cx="7058526" cy="923330"/>
          </a:xfrm>
          <a:prstGeom prst="rect">
            <a:avLst/>
          </a:prstGeom>
          <a:noFill/>
        </p:spPr>
        <p:txBody>
          <a:bodyPr wrap="square" lIns="91440" tIns="45720" rIns="91440" bIns="45720">
            <a:spAutoFit/>
          </a:bodyPr>
          <a:lstStyle/>
          <a:p>
            <a:pPr algn="ctr"/>
            <a:r>
              <a:rPr lang="en-US" sz="5400" dirty="0" smtClean="0">
                <a:ln w="0"/>
                <a:solidFill>
                  <a:srgbClr val="A0EBDC"/>
                </a:solidFill>
                <a:effectLst>
                  <a:outerShdw blurRad="38100" dist="19050" dir="2700000" algn="tl" rotWithShape="0">
                    <a:schemeClr val="dk1">
                      <a:alpha val="40000"/>
                    </a:schemeClr>
                  </a:outerShdw>
                </a:effectLst>
              </a:rPr>
              <a:t>Focus Questions</a:t>
            </a:r>
            <a:endParaRPr lang="en-US" sz="5400" b="0" cap="none" spc="0" dirty="0">
              <a:ln w="0"/>
              <a:solidFill>
                <a:srgbClr val="A0EBDC"/>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450472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0">
      <a:dk1>
        <a:srgbClr val="000000"/>
      </a:dk1>
      <a:lt1>
        <a:srgbClr val="FFFFFF"/>
      </a:lt1>
      <a:dk2>
        <a:srgbClr val="5F7174"/>
      </a:dk2>
      <a:lt2>
        <a:srgbClr val="CFF6CF"/>
      </a:lt2>
      <a:accent1>
        <a:srgbClr val="69888C"/>
      </a:accent1>
      <a:accent2>
        <a:srgbClr val="5F7174"/>
      </a:accent2>
      <a:accent3>
        <a:srgbClr val="A5E659"/>
      </a:accent3>
      <a:accent4>
        <a:srgbClr val="00A6C0"/>
      </a:accent4>
      <a:accent5>
        <a:srgbClr val="32D9CB"/>
      </a:accent5>
      <a:accent6>
        <a:srgbClr val="99ECE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imated title lightsTF22379321.potx" id="{E47A6584-1525-42B7-A9D1-D187969D1108}" vid="{3A6B0949-BD4D-4762-BAFE-376776AC0D5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imated title lightsTF22379321.potx" id="{E47A6584-1525-42B7-A9D1-D187969D1108}" vid="{4965553D-ABDD-4D07-94F3-EED39193384F}"/>
    </a:ext>
  </a:extLst>
</a:theme>
</file>

<file path=docProps/app.xml><?xml version="1.0" encoding="utf-8"?>
<Properties xmlns="http://schemas.openxmlformats.org/officeDocument/2006/extended-properties" xmlns:vt="http://schemas.openxmlformats.org/officeDocument/2006/docPropsVTypes">
  <Template>Animated title lights</Template>
  <TotalTime>0</TotalTime>
  <Words>524</Words>
  <Application>Microsoft Office PowerPoint</Application>
  <PresentationFormat>Widescreen</PresentationFormat>
  <Paragraphs>79</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Wingdings</vt:lpstr>
      <vt:lpstr>Office Theme</vt:lpstr>
      <vt:lpstr>1_Office Theme</vt:lpstr>
      <vt:lpstr>PowerPoint Presentation</vt:lpstr>
      <vt:lpstr>Characterization</vt:lpstr>
      <vt:lpstr>PowerPoint Presentation</vt:lpstr>
      <vt:lpstr>PowerPoint Presentation</vt:lpstr>
      <vt:lpstr>PowerPoint Presentation</vt:lpstr>
      <vt:lpstr>PowerPoint Presentation</vt:lpstr>
      <vt:lpstr>PowerPoint Presentation</vt:lpstr>
      <vt:lpstr>Characterization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2018-09-06T17:18:30Z</dcterms:created>
  <dcterms:modified xsi:type="dcterms:W3CDTF">2018-09-11T17:03:23Z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2018-08-15T22:28:49.1215696Z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