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48"/>
  </p:notesMasterIdLst>
  <p:sldIdLst>
    <p:sldId id="257" r:id="rId2"/>
    <p:sldId id="258" r:id="rId3"/>
    <p:sldId id="259" r:id="rId4"/>
    <p:sldId id="260" r:id="rId5"/>
    <p:sldId id="261" r:id="rId6"/>
    <p:sldId id="348" r:id="rId7"/>
    <p:sldId id="355" r:id="rId8"/>
    <p:sldId id="357" r:id="rId9"/>
    <p:sldId id="268" r:id="rId10"/>
    <p:sldId id="274" r:id="rId11"/>
    <p:sldId id="341" r:id="rId12"/>
    <p:sldId id="285" r:id="rId13"/>
    <p:sldId id="264" r:id="rId14"/>
    <p:sldId id="356" r:id="rId15"/>
    <p:sldId id="269" r:id="rId16"/>
    <p:sldId id="270" r:id="rId17"/>
    <p:sldId id="344" r:id="rId18"/>
    <p:sldId id="342" r:id="rId19"/>
    <p:sldId id="313" r:id="rId20"/>
    <p:sldId id="312" r:id="rId21"/>
    <p:sldId id="328" r:id="rId22"/>
    <p:sldId id="307" r:id="rId23"/>
    <p:sldId id="322" r:id="rId24"/>
    <p:sldId id="359" r:id="rId25"/>
    <p:sldId id="358" r:id="rId26"/>
    <p:sldId id="338" r:id="rId27"/>
    <p:sldId id="339" r:id="rId28"/>
    <p:sldId id="340" r:id="rId29"/>
    <p:sldId id="310" r:id="rId30"/>
    <p:sldId id="271" r:id="rId31"/>
    <p:sldId id="304" r:id="rId32"/>
    <p:sldId id="349" r:id="rId33"/>
    <p:sldId id="350" r:id="rId34"/>
    <p:sldId id="337" r:id="rId35"/>
    <p:sldId id="292" r:id="rId36"/>
    <p:sldId id="321" r:id="rId37"/>
    <p:sldId id="351" r:id="rId38"/>
    <p:sldId id="352" r:id="rId39"/>
    <p:sldId id="353" r:id="rId40"/>
    <p:sldId id="354" r:id="rId41"/>
    <p:sldId id="345" r:id="rId42"/>
    <p:sldId id="346" r:id="rId43"/>
    <p:sldId id="347" r:id="rId44"/>
    <p:sldId id="294" r:id="rId45"/>
    <p:sldId id="273" r:id="rId46"/>
    <p:sldId id="31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6F35E79-D6F2-479F-A1C2-BB2D87C0611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EF2C295-4F72-43F8-9731-6881A6E32CAE}">
      <dgm:prSet custT="1"/>
      <dgm:spPr/>
      <dgm:t>
        <a:bodyPr/>
        <a:lstStyle/>
        <a:p>
          <a:pPr>
            <a:lnSpc>
              <a:spcPct val="100000"/>
            </a:lnSpc>
          </a:pPr>
          <a:r>
            <a:rPr lang="en-US" sz="2400" dirty="0"/>
            <a:t>Do not tap on the glass</a:t>
          </a:r>
        </a:p>
      </dgm:t>
    </dgm:pt>
    <dgm:pt modelId="{22D83ADF-7BA3-4E8B-A952-1DC9B6126A55}" type="parTrans" cxnId="{D83A23B4-8B5C-4D6E-BC68-1D847A1D9BA1}">
      <dgm:prSet/>
      <dgm:spPr/>
      <dgm:t>
        <a:bodyPr/>
        <a:lstStyle/>
        <a:p>
          <a:endParaRPr lang="en-US"/>
        </a:p>
      </dgm:t>
    </dgm:pt>
    <dgm:pt modelId="{D888A7E8-7E0D-46F0-9CA2-514DFE3E3BBE}" type="sibTrans" cxnId="{D83A23B4-8B5C-4D6E-BC68-1D847A1D9BA1}">
      <dgm:prSet/>
      <dgm:spPr/>
      <dgm:t>
        <a:bodyPr/>
        <a:lstStyle/>
        <a:p>
          <a:endParaRPr lang="en-US"/>
        </a:p>
      </dgm:t>
    </dgm:pt>
    <dgm:pt modelId="{A5A77847-F323-41B0-BB2C-6CD499FB9659}">
      <dgm:prSet custT="1"/>
      <dgm:spPr/>
      <dgm:t>
        <a:bodyPr/>
        <a:lstStyle/>
        <a:p>
          <a:pPr>
            <a:lnSpc>
              <a:spcPct val="100000"/>
            </a:lnSpc>
          </a:pPr>
          <a:r>
            <a:rPr lang="en-US" sz="2800" dirty="0"/>
            <a:t>Do not try to make him move</a:t>
          </a:r>
        </a:p>
      </dgm:t>
    </dgm:pt>
    <dgm:pt modelId="{1F443F8D-7E3A-4BD3-9E8B-8F138EF09E48}" type="parTrans" cxnId="{CCD0531E-10D6-4AF4-A520-CEC60256C055}">
      <dgm:prSet/>
      <dgm:spPr/>
      <dgm:t>
        <a:bodyPr/>
        <a:lstStyle/>
        <a:p>
          <a:endParaRPr lang="en-US"/>
        </a:p>
      </dgm:t>
    </dgm:pt>
    <dgm:pt modelId="{CE08DB84-9CE9-4C1A-A235-F31C5FE0FC03}" type="sibTrans" cxnId="{CCD0531E-10D6-4AF4-A520-CEC60256C055}">
      <dgm:prSet/>
      <dgm:spPr/>
      <dgm:t>
        <a:bodyPr/>
        <a:lstStyle/>
        <a:p>
          <a:endParaRPr lang="en-US"/>
        </a:p>
      </dgm:t>
    </dgm:pt>
    <dgm:pt modelId="{30E04736-46AE-4B68-B1E2-A6BA947C658B}">
      <dgm:prSet custT="1"/>
      <dgm:spPr/>
      <dgm:t>
        <a:bodyPr/>
        <a:lstStyle/>
        <a:p>
          <a:pPr>
            <a:lnSpc>
              <a:spcPct val="100000"/>
            </a:lnSpc>
          </a:pPr>
          <a:r>
            <a:rPr lang="en-US" sz="2800" dirty="0"/>
            <a:t>Do not crowd the tank</a:t>
          </a:r>
        </a:p>
      </dgm:t>
    </dgm:pt>
    <dgm:pt modelId="{ECF05935-7B46-47D4-8FD4-A688B5E1FDB2}" type="parTrans" cxnId="{41A5692B-4626-4D09-BF72-6E523714C1C7}">
      <dgm:prSet/>
      <dgm:spPr/>
      <dgm:t>
        <a:bodyPr/>
        <a:lstStyle/>
        <a:p>
          <a:endParaRPr lang="en-US"/>
        </a:p>
      </dgm:t>
    </dgm:pt>
    <dgm:pt modelId="{83B9A9DC-7DC5-40C6-BA42-6E78200F3773}" type="sibTrans" cxnId="{41A5692B-4626-4D09-BF72-6E523714C1C7}">
      <dgm:prSet/>
      <dgm:spPr/>
      <dgm:t>
        <a:bodyPr/>
        <a:lstStyle/>
        <a:p>
          <a:endParaRPr lang="en-US"/>
        </a:p>
      </dgm:t>
    </dgm:pt>
    <dgm:pt modelId="{3DDBCFBB-AC45-456D-A25E-15B5F9C44619}">
      <dgm:prSet custT="1"/>
      <dgm:spPr/>
      <dgm:t>
        <a:bodyPr/>
        <a:lstStyle/>
        <a:p>
          <a:pPr>
            <a:lnSpc>
              <a:spcPct val="100000"/>
            </a:lnSpc>
          </a:pPr>
          <a:r>
            <a:rPr lang="en-US" sz="2800" dirty="0"/>
            <a:t>Do not pour water or other liquids into the tank</a:t>
          </a:r>
        </a:p>
      </dgm:t>
    </dgm:pt>
    <dgm:pt modelId="{0A08AE47-C2D2-4BEF-B8CD-1091A40CE35F}" type="parTrans" cxnId="{8F01F48D-D0F1-4317-AC31-13C7E6436662}">
      <dgm:prSet/>
      <dgm:spPr/>
      <dgm:t>
        <a:bodyPr/>
        <a:lstStyle/>
        <a:p>
          <a:endParaRPr lang="en-US"/>
        </a:p>
      </dgm:t>
    </dgm:pt>
    <dgm:pt modelId="{0F035F49-F6F0-4D87-AD9B-FE477D426E73}" type="sibTrans" cxnId="{8F01F48D-D0F1-4317-AC31-13C7E6436662}">
      <dgm:prSet/>
      <dgm:spPr/>
      <dgm:t>
        <a:bodyPr/>
        <a:lstStyle/>
        <a:p>
          <a:endParaRPr lang="en-US"/>
        </a:p>
      </dgm:t>
    </dgm:pt>
    <dgm:pt modelId="{5BB32917-3C83-4FA8-9868-3BD9A2E016C8}">
      <dgm:prSet custT="1"/>
      <dgm:spPr/>
      <dgm:t>
        <a:bodyPr/>
        <a:lstStyle/>
        <a:p>
          <a:pPr>
            <a:lnSpc>
              <a:spcPct val="100000"/>
            </a:lnSpc>
          </a:pPr>
          <a:r>
            <a:rPr lang="en-US" sz="2800" dirty="0"/>
            <a:t>Do not put things in the tank</a:t>
          </a:r>
        </a:p>
      </dgm:t>
    </dgm:pt>
    <dgm:pt modelId="{F831E4DD-BA8D-46C8-BB5C-9B7622A19649}" type="parTrans" cxnId="{73CE3022-FA88-49D3-B1BA-9E3D12BD6FF7}">
      <dgm:prSet/>
      <dgm:spPr/>
      <dgm:t>
        <a:bodyPr/>
        <a:lstStyle/>
        <a:p>
          <a:endParaRPr lang="en-US"/>
        </a:p>
      </dgm:t>
    </dgm:pt>
    <dgm:pt modelId="{5A01EE96-CB2E-4C62-90BA-63E105872D5D}" type="sibTrans" cxnId="{73CE3022-FA88-49D3-B1BA-9E3D12BD6FF7}">
      <dgm:prSet/>
      <dgm:spPr/>
      <dgm:t>
        <a:bodyPr/>
        <a:lstStyle/>
        <a:p>
          <a:endParaRPr lang="en-US"/>
        </a:p>
      </dgm:t>
    </dgm:pt>
    <dgm:pt modelId="{83ECBB5B-218A-4ED6-8560-9F4322013887}">
      <dgm:prSet custT="1"/>
      <dgm:spPr/>
      <dgm:t>
        <a:bodyPr/>
        <a:lstStyle/>
        <a:p>
          <a:pPr>
            <a:lnSpc>
              <a:spcPct val="100000"/>
            </a:lnSpc>
          </a:pPr>
          <a:r>
            <a:rPr lang="en-US" sz="2800" dirty="0"/>
            <a:t>Do not feed them</a:t>
          </a:r>
        </a:p>
      </dgm:t>
    </dgm:pt>
    <dgm:pt modelId="{0F37689A-FD51-46B9-9349-5330B5DDEC8C}" type="parTrans" cxnId="{8BDA66E6-59FD-4E74-A074-C10F35E51EAD}">
      <dgm:prSet/>
      <dgm:spPr/>
      <dgm:t>
        <a:bodyPr/>
        <a:lstStyle/>
        <a:p>
          <a:endParaRPr lang="en-US"/>
        </a:p>
      </dgm:t>
    </dgm:pt>
    <dgm:pt modelId="{BFF59834-0B35-4165-B813-A7B2E78CD4B2}" type="sibTrans" cxnId="{8BDA66E6-59FD-4E74-A074-C10F35E51EAD}">
      <dgm:prSet/>
      <dgm:spPr/>
      <dgm:t>
        <a:bodyPr/>
        <a:lstStyle/>
        <a:p>
          <a:endParaRPr lang="en-US"/>
        </a:p>
      </dgm:t>
    </dgm:pt>
    <dgm:pt modelId="{363279BA-C942-4F6F-B451-C079E6B4FFC5}">
      <dgm:prSet custT="1"/>
      <dgm:spPr/>
      <dgm:t>
        <a:bodyPr/>
        <a:lstStyle/>
        <a:p>
          <a:pPr>
            <a:lnSpc>
              <a:spcPct val="100000"/>
            </a:lnSpc>
          </a:pPr>
          <a:r>
            <a:rPr lang="en-US" sz="2800" dirty="0"/>
            <a:t>NEVER pick up frogs or touch anything in tank</a:t>
          </a:r>
        </a:p>
      </dgm:t>
    </dgm:pt>
    <dgm:pt modelId="{4B4FA277-F70A-4BE0-A6A5-EEFDE695B24A}" type="parTrans" cxnId="{3FCC1771-F602-4727-BFF4-0411905AC195}">
      <dgm:prSet/>
      <dgm:spPr/>
      <dgm:t>
        <a:bodyPr/>
        <a:lstStyle/>
        <a:p>
          <a:endParaRPr lang="en-US"/>
        </a:p>
      </dgm:t>
    </dgm:pt>
    <dgm:pt modelId="{97151B7C-A67D-417D-BD10-51A9CD13A36E}" type="sibTrans" cxnId="{3FCC1771-F602-4727-BFF4-0411905AC195}">
      <dgm:prSet/>
      <dgm:spPr/>
      <dgm:t>
        <a:bodyPr/>
        <a:lstStyle/>
        <a:p>
          <a:endParaRPr lang="en-US"/>
        </a:p>
      </dgm:t>
    </dgm:pt>
    <dgm:pt modelId="{7B8B286C-387C-4A9B-80F0-8B09E211BA5A}" type="pres">
      <dgm:prSet presAssocID="{06F35E79-D6F2-479F-A1C2-BB2D87C0611F}" presName="root" presStyleCnt="0">
        <dgm:presLayoutVars>
          <dgm:dir/>
          <dgm:resizeHandles val="exact"/>
        </dgm:presLayoutVars>
      </dgm:prSet>
      <dgm:spPr/>
    </dgm:pt>
    <dgm:pt modelId="{5FDB5F6D-3FD6-4D61-987B-A4F734F7D09D}" type="pres">
      <dgm:prSet presAssocID="{AEF2C295-4F72-43F8-9731-6881A6E32CAE}" presName="compNode" presStyleCnt="0"/>
      <dgm:spPr/>
    </dgm:pt>
    <dgm:pt modelId="{2C89C9A1-8B5F-4DC3-BF7C-211D5A401448}" type="pres">
      <dgm:prSet presAssocID="{AEF2C295-4F72-43F8-9731-6881A6E32CAE}" presName="bgRect" presStyleLbl="bgShp" presStyleIdx="0" presStyleCnt="7"/>
      <dgm:spPr/>
    </dgm:pt>
    <dgm:pt modelId="{C8594687-CAA3-48A0-946C-DF73DBE4F0B1}" type="pres">
      <dgm:prSet presAssocID="{AEF2C295-4F72-43F8-9731-6881A6E32CA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ign Language"/>
        </a:ext>
      </dgm:extLst>
    </dgm:pt>
    <dgm:pt modelId="{0634464D-1F31-4E4A-B2BF-DAAA1ED02BDC}" type="pres">
      <dgm:prSet presAssocID="{AEF2C295-4F72-43F8-9731-6881A6E32CAE}" presName="spaceRect" presStyleCnt="0"/>
      <dgm:spPr/>
    </dgm:pt>
    <dgm:pt modelId="{F0191356-F60F-43E0-A081-CFD8D634C655}" type="pres">
      <dgm:prSet presAssocID="{AEF2C295-4F72-43F8-9731-6881A6E32CAE}" presName="parTx" presStyleLbl="revTx" presStyleIdx="0" presStyleCnt="7">
        <dgm:presLayoutVars>
          <dgm:chMax val="0"/>
          <dgm:chPref val="0"/>
        </dgm:presLayoutVars>
      </dgm:prSet>
      <dgm:spPr/>
    </dgm:pt>
    <dgm:pt modelId="{D7A88CE1-BA28-4527-B68E-538A786D7E70}" type="pres">
      <dgm:prSet presAssocID="{D888A7E8-7E0D-46F0-9CA2-514DFE3E3BBE}" presName="sibTrans" presStyleCnt="0"/>
      <dgm:spPr/>
    </dgm:pt>
    <dgm:pt modelId="{BEB12195-932E-4959-9CCD-81993FBE53EC}" type="pres">
      <dgm:prSet presAssocID="{A5A77847-F323-41B0-BB2C-6CD499FB9659}" presName="compNode" presStyleCnt="0"/>
      <dgm:spPr/>
    </dgm:pt>
    <dgm:pt modelId="{960027BF-3EB5-49B7-8D42-321E4DE5C7DF}" type="pres">
      <dgm:prSet presAssocID="{A5A77847-F323-41B0-BB2C-6CD499FB9659}" presName="bgRect" presStyleLbl="bgShp" presStyleIdx="1" presStyleCnt="7"/>
      <dgm:spPr/>
    </dgm:pt>
    <dgm:pt modelId="{4A4DB523-3240-4EA4-8AF0-504F1119BE0F}" type="pres">
      <dgm:prSet presAssocID="{A5A77847-F323-41B0-BB2C-6CD499FB965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
        </a:ext>
      </dgm:extLst>
    </dgm:pt>
    <dgm:pt modelId="{22593325-15E3-4858-B6A8-7B356795D105}" type="pres">
      <dgm:prSet presAssocID="{A5A77847-F323-41B0-BB2C-6CD499FB9659}" presName="spaceRect" presStyleCnt="0"/>
      <dgm:spPr/>
    </dgm:pt>
    <dgm:pt modelId="{24675A70-C9F9-4327-A878-F556F2CEB5FD}" type="pres">
      <dgm:prSet presAssocID="{A5A77847-F323-41B0-BB2C-6CD499FB9659}" presName="parTx" presStyleLbl="revTx" presStyleIdx="1" presStyleCnt="7">
        <dgm:presLayoutVars>
          <dgm:chMax val="0"/>
          <dgm:chPref val="0"/>
        </dgm:presLayoutVars>
      </dgm:prSet>
      <dgm:spPr/>
    </dgm:pt>
    <dgm:pt modelId="{EA73047D-7222-4128-832A-411B972F179F}" type="pres">
      <dgm:prSet presAssocID="{CE08DB84-9CE9-4C1A-A235-F31C5FE0FC03}" presName="sibTrans" presStyleCnt="0"/>
      <dgm:spPr/>
    </dgm:pt>
    <dgm:pt modelId="{34D99413-4BCD-4B06-9206-9407D6643175}" type="pres">
      <dgm:prSet presAssocID="{30E04736-46AE-4B68-B1E2-A6BA947C658B}" presName="compNode" presStyleCnt="0"/>
      <dgm:spPr/>
    </dgm:pt>
    <dgm:pt modelId="{2F9E8A4F-EFB6-4647-9FA2-A632CE815E7D}" type="pres">
      <dgm:prSet presAssocID="{30E04736-46AE-4B68-B1E2-A6BA947C658B}" presName="bgRect" presStyleLbl="bgShp" presStyleIdx="2" presStyleCnt="7"/>
      <dgm:spPr/>
    </dgm:pt>
    <dgm:pt modelId="{CDE4FF42-BC88-4E93-823E-E1613CA83B00}" type="pres">
      <dgm:prSet presAssocID="{30E04736-46AE-4B68-B1E2-A6BA947C658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eting"/>
        </a:ext>
      </dgm:extLst>
    </dgm:pt>
    <dgm:pt modelId="{3F9BF361-44F1-47FC-98BE-E43FD5C26669}" type="pres">
      <dgm:prSet presAssocID="{30E04736-46AE-4B68-B1E2-A6BA947C658B}" presName="spaceRect" presStyleCnt="0"/>
      <dgm:spPr/>
    </dgm:pt>
    <dgm:pt modelId="{62228FC8-AC6E-45C7-9818-9A1EB9EEBE85}" type="pres">
      <dgm:prSet presAssocID="{30E04736-46AE-4B68-B1E2-A6BA947C658B}" presName="parTx" presStyleLbl="revTx" presStyleIdx="2" presStyleCnt="7">
        <dgm:presLayoutVars>
          <dgm:chMax val="0"/>
          <dgm:chPref val="0"/>
        </dgm:presLayoutVars>
      </dgm:prSet>
      <dgm:spPr/>
    </dgm:pt>
    <dgm:pt modelId="{C094B021-AB7A-42AE-BCF0-C8B03B9A3D4C}" type="pres">
      <dgm:prSet presAssocID="{83B9A9DC-7DC5-40C6-BA42-6E78200F3773}" presName="sibTrans" presStyleCnt="0"/>
      <dgm:spPr/>
    </dgm:pt>
    <dgm:pt modelId="{43D91899-846D-434B-B1D1-DDD33EA0C004}" type="pres">
      <dgm:prSet presAssocID="{3DDBCFBB-AC45-456D-A25E-15B5F9C44619}" presName="compNode" presStyleCnt="0"/>
      <dgm:spPr/>
    </dgm:pt>
    <dgm:pt modelId="{08C9A7ED-FD21-4126-857B-FD61A1B995DE}" type="pres">
      <dgm:prSet presAssocID="{3DDBCFBB-AC45-456D-A25E-15B5F9C44619}" presName="bgRect" presStyleLbl="bgShp" presStyleIdx="3" presStyleCnt="7"/>
      <dgm:spPr/>
    </dgm:pt>
    <dgm:pt modelId="{FF365D81-EAC9-4ABC-9AF0-B1EFFEC4FC8C}" type="pres">
      <dgm:prSet presAssocID="{3DDBCFBB-AC45-456D-A25E-15B5F9C44619}"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Watering pot"/>
        </a:ext>
      </dgm:extLst>
    </dgm:pt>
    <dgm:pt modelId="{4106E1BB-08A9-4183-9C6C-FB5D70F44FD1}" type="pres">
      <dgm:prSet presAssocID="{3DDBCFBB-AC45-456D-A25E-15B5F9C44619}" presName="spaceRect" presStyleCnt="0"/>
      <dgm:spPr/>
    </dgm:pt>
    <dgm:pt modelId="{8146BD7A-2B72-497C-AF05-1ED30BDB7469}" type="pres">
      <dgm:prSet presAssocID="{3DDBCFBB-AC45-456D-A25E-15B5F9C44619}" presName="parTx" presStyleLbl="revTx" presStyleIdx="3" presStyleCnt="7">
        <dgm:presLayoutVars>
          <dgm:chMax val="0"/>
          <dgm:chPref val="0"/>
        </dgm:presLayoutVars>
      </dgm:prSet>
      <dgm:spPr/>
    </dgm:pt>
    <dgm:pt modelId="{EC799C16-3627-4F37-9858-8381E3A71562}" type="pres">
      <dgm:prSet presAssocID="{0F035F49-F6F0-4D87-AD9B-FE477D426E73}" presName="sibTrans" presStyleCnt="0"/>
      <dgm:spPr/>
    </dgm:pt>
    <dgm:pt modelId="{5CFC52D3-E7B6-4EFA-B97C-14DC9CE8DA08}" type="pres">
      <dgm:prSet presAssocID="{5BB32917-3C83-4FA8-9868-3BD9A2E016C8}" presName="compNode" presStyleCnt="0"/>
      <dgm:spPr/>
    </dgm:pt>
    <dgm:pt modelId="{FCAB9F30-77C6-495D-93F3-14AFB4C33B4B}" type="pres">
      <dgm:prSet presAssocID="{5BB32917-3C83-4FA8-9868-3BD9A2E016C8}" presName="bgRect" presStyleLbl="bgShp" presStyleIdx="4" presStyleCnt="7"/>
      <dgm:spPr/>
    </dgm:pt>
    <dgm:pt modelId="{77CB8D10-5B74-40E0-AAAA-837340B7EB94}" type="pres">
      <dgm:prSet presAssocID="{5BB32917-3C83-4FA8-9868-3BD9A2E016C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Arrow Rotate right"/>
        </a:ext>
      </dgm:extLst>
    </dgm:pt>
    <dgm:pt modelId="{4F25C42B-3C42-4B34-A9CF-0F8EFA225542}" type="pres">
      <dgm:prSet presAssocID="{5BB32917-3C83-4FA8-9868-3BD9A2E016C8}" presName="spaceRect" presStyleCnt="0"/>
      <dgm:spPr/>
    </dgm:pt>
    <dgm:pt modelId="{B7C3C397-7D05-4141-AC8F-985AF9D95893}" type="pres">
      <dgm:prSet presAssocID="{5BB32917-3C83-4FA8-9868-3BD9A2E016C8}" presName="parTx" presStyleLbl="revTx" presStyleIdx="4" presStyleCnt="7">
        <dgm:presLayoutVars>
          <dgm:chMax val="0"/>
          <dgm:chPref val="0"/>
        </dgm:presLayoutVars>
      </dgm:prSet>
      <dgm:spPr/>
    </dgm:pt>
    <dgm:pt modelId="{67333F06-EC18-483C-9964-8DC28F06A539}" type="pres">
      <dgm:prSet presAssocID="{5A01EE96-CB2E-4C62-90BA-63E105872D5D}" presName="sibTrans" presStyleCnt="0"/>
      <dgm:spPr/>
    </dgm:pt>
    <dgm:pt modelId="{248EFE64-F5CF-44AB-8C24-789DC71A714F}" type="pres">
      <dgm:prSet presAssocID="{83ECBB5B-218A-4ED6-8560-9F4322013887}" presName="compNode" presStyleCnt="0"/>
      <dgm:spPr/>
    </dgm:pt>
    <dgm:pt modelId="{30454D68-723C-41B1-95C6-425A2C158E94}" type="pres">
      <dgm:prSet presAssocID="{83ECBB5B-218A-4ED6-8560-9F4322013887}" presName="bgRect" presStyleLbl="bgShp" presStyleIdx="5" presStyleCnt="7"/>
      <dgm:spPr/>
    </dgm:pt>
    <dgm:pt modelId="{3D562BEF-E670-41A3-9411-2C3FDA00DE9A}" type="pres">
      <dgm:prSet presAssocID="{83ECBB5B-218A-4ED6-8560-9F432201388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Table setting"/>
        </a:ext>
      </dgm:extLst>
    </dgm:pt>
    <dgm:pt modelId="{7961919C-5162-413E-A701-920F4BE98B63}" type="pres">
      <dgm:prSet presAssocID="{83ECBB5B-218A-4ED6-8560-9F4322013887}" presName="spaceRect" presStyleCnt="0"/>
      <dgm:spPr/>
    </dgm:pt>
    <dgm:pt modelId="{AD6293C7-7FA0-4C44-88CF-EB5FA559A769}" type="pres">
      <dgm:prSet presAssocID="{83ECBB5B-218A-4ED6-8560-9F4322013887}" presName="parTx" presStyleLbl="revTx" presStyleIdx="5" presStyleCnt="7">
        <dgm:presLayoutVars>
          <dgm:chMax val="0"/>
          <dgm:chPref val="0"/>
        </dgm:presLayoutVars>
      </dgm:prSet>
      <dgm:spPr/>
    </dgm:pt>
    <dgm:pt modelId="{BBF85CD2-0129-47CA-B11E-0DA9F3B69826}" type="pres">
      <dgm:prSet presAssocID="{BFF59834-0B35-4165-B813-A7B2E78CD4B2}" presName="sibTrans" presStyleCnt="0"/>
      <dgm:spPr/>
    </dgm:pt>
    <dgm:pt modelId="{69B30A6E-8EEA-4349-96B6-4A037E5315CD}" type="pres">
      <dgm:prSet presAssocID="{363279BA-C942-4F6F-B451-C079E6B4FFC5}" presName="compNode" presStyleCnt="0"/>
      <dgm:spPr/>
    </dgm:pt>
    <dgm:pt modelId="{B8B7C3E7-0BCD-484E-8A6A-E11CB60A658F}" type="pres">
      <dgm:prSet presAssocID="{363279BA-C942-4F6F-B451-C079E6B4FFC5}" presName="bgRect" presStyleLbl="bgShp" presStyleIdx="6" presStyleCnt="7"/>
      <dgm:spPr/>
    </dgm:pt>
    <dgm:pt modelId="{1E0C5A04-B4D5-43D3-B980-D6972C94DEF7}" type="pres">
      <dgm:prSet presAssocID="{363279BA-C942-4F6F-B451-C079E6B4FFC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Frog"/>
        </a:ext>
      </dgm:extLst>
    </dgm:pt>
    <dgm:pt modelId="{73E82926-D93C-45C6-8109-B1B9C54BDB3C}" type="pres">
      <dgm:prSet presAssocID="{363279BA-C942-4F6F-B451-C079E6B4FFC5}" presName="spaceRect" presStyleCnt="0"/>
      <dgm:spPr/>
    </dgm:pt>
    <dgm:pt modelId="{D797D189-BC6A-49E7-925A-01F8F9C77B9E}" type="pres">
      <dgm:prSet presAssocID="{363279BA-C942-4F6F-B451-C079E6B4FFC5}" presName="parTx" presStyleLbl="revTx" presStyleIdx="6" presStyleCnt="7">
        <dgm:presLayoutVars>
          <dgm:chMax val="0"/>
          <dgm:chPref val="0"/>
        </dgm:presLayoutVars>
      </dgm:prSet>
      <dgm:spPr/>
    </dgm:pt>
  </dgm:ptLst>
  <dgm:cxnLst>
    <dgm:cxn modelId="{751AD41D-319E-4053-93FB-C8CC491B62DE}" type="presOf" srcId="{30E04736-46AE-4B68-B1E2-A6BA947C658B}" destId="{62228FC8-AC6E-45C7-9818-9A1EB9EEBE85}" srcOrd="0" destOrd="0" presId="urn:microsoft.com/office/officeart/2018/2/layout/IconVerticalSolidList"/>
    <dgm:cxn modelId="{CCD0531E-10D6-4AF4-A520-CEC60256C055}" srcId="{06F35E79-D6F2-479F-A1C2-BB2D87C0611F}" destId="{A5A77847-F323-41B0-BB2C-6CD499FB9659}" srcOrd="1" destOrd="0" parTransId="{1F443F8D-7E3A-4BD3-9E8B-8F138EF09E48}" sibTransId="{CE08DB84-9CE9-4C1A-A235-F31C5FE0FC03}"/>
    <dgm:cxn modelId="{73CE3022-FA88-49D3-B1BA-9E3D12BD6FF7}" srcId="{06F35E79-D6F2-479F-A1C2-BB2D87C0611F}" destId="{5BB32917-3C83-4FA8-9868-3BD9A2E016C8}" srcOrd="4" destOrd="0" parTransId="{F831E4DD-BA8D-46C8-BB5C-9B7622A19649}" sibTransId="{5A01EE96-CB2E-4C62-90BA-63E105872D5D}"/>
    <dgm:cxn modelId="{AD3CF22A-027F-4B79-B91C-74DC14067899}" type="presOf" srcId="{AEF2C295-4F72-43F8-9731-6881A6E32CAE}" destId="{F0191356-F60F-43E0-A081-CFD8D634C655}" srcOrd="0" destOrd="0" presId="urn:microsoft.com/office/officeart/2018/2/layout/IconVerticalSolidList"/>
    <dgm:cxn modelId="{41A5692B-4626-4D09-BF72-6E523714C1C7}" srcId="{06F35E79-D6F2-479F-A1C2-BB2D87C0611F}" destId="{30E04736-46AE-4B68-B1E2-A6BA947C658B}" srcOrd="2" destOrd="0" parTransId="{ECF05935-7B46-47D4-8FD4-A688B5E1FDB2}" sibTransId="{83B9A9DC-7DC5-40C6-BA42-6E78200F3773}"/>
    <dgm:cxn modelId="{3FCC1771-F602-4727-BFF4-0411905AC195}" srcId="{06F35E79-D6F2-479F-A1C2-BB2D87C0611F}" destId="{363279BA-C942-4F6F-B451-C079E6B4FFC5}" srcOrd="6" destOrd="0" parTransId="{4B4FA277-F70A-4BE0-A6A5-EEFDE695B24A}" sibTransId="{97151B7C-A67D-417D-BD10-51A9CD13A36E}"/>
    <dgm:cxn modelId="{1FB0237F-9969-45C5-A997-730115C75E6B}" type="presOf" srcId="{A5A77847-F323-41B0-BB2C-6CD499FB9659}" destId="{24675A70-C9F9-4327-A878-F556F2CEB5FD}" srcOrd="0" destOrd="0" presId="urn:microsoft.com/office/officeart/2018/2/layout/IconVerticalSolidList"/>
    <dgm:cxn modelId="{99D8DC8A-C0A6-44BB-B425-1F0902F41E58}" type="presOf" srcId="{3DDBCFBB-AC45-456D-A25E-15B5F9C44619}" destId="{8146BD7A-2B72-497C-AF05-1ED30BDB7469}" srcOrd="0" destOrd="0" presId="urn:microsoft.com/office/officeart/2018/2/layout/IconVerticalSolidList"/>
    <dgm:cxn modelId="{8F01F48D-D0F1-4317-AC31-13C7E6436662}" srcId="{06F35E79-D6F2-479F-A1C2-BB2D87C0611F}" destId="{3DDBCFBB-AC45-456D-A25E-15B5F9C44619}" srcOrd="3" destOrd="0" parTransId="{0A08AE47-C2D2-4BEF-B8CD-1091A40CE35F}" sibTransId="{0F035F49-F6F0-4D87-AD9B-FE477D426E73}"/>
    <dgm:cxn modelId="{5FF8AA8E-0AED-43F8-99FF-449BDD11DC38}" type="presOf" srcId="{83ECBB5B-218A-4ED6-8560-9F4322013887}" destId="{AD6293C7-7FA0-4C44-88CF-EB5FA559A769}" srcOrd="0" destOrd="0" presId="urn:microsoft.com/office/officeart/2018/2/layout/IconVerticalSolidList"/>
    <dgm:cxn modelId="{D83A23B4-8B5C-4D6E-BC68-1D847A1D9BA1}" srcId="{06F35E79-D6F2-479F-A1C2-BB2D87C0611F}" destId="{AEF2C295-4F72-43F8-9731-6881A6E32CAE}" srcOrd="0" destOrd="0" parTransId="{22D83ADF-7BA3-4E8B-A952-1DC9B6126A55}" sibTransId="{D888A7E8-7E0D-46F0-9CA2-514DFE3E3BBE}"/>
    <dgm:cxn modelId="{5BAE83BE-EBCD-4441-B171-5BC933C4801C}" type="presOf" srcId="{5BB32917-3C83-4FA8-9868-3BD9A2E016C8}" destId="{B7C3C397-7D05-4141-AC8F-985AF9D95893}" srcOrd="0" destOrd="0" presId="urn:microsoft.com/office/officeart/2018/2/layout/IconVerticalSolidList"/>
    <dgm:cxn modelId="{8BDA66E6-59FD-4E74-A074-C10F35E51EAD}" srcId="{06F35E79-D6F2-479F-A1C2-BB2D87C0611F}" destId="{83ECBB5B-218A-4ED6-8560-9F4322013887}" srcOrd="5" destOrd="0" parTransId="{0F37689A-FD51-46B9-9349-5330B5DDEC8C}" sibTransId="{BFF59834-0B35-4165-B813-A7B2E78CD4B2}"/>
    <dgm:cxn modelId="{04571CFA-9267-4223-BDDB-8220178F054F}" type="presOf" srcId="{06F35E79-D6F2-479F-A1C2-BB2D87C0611F}" destId="{7B8B286C-387C-4A9B-80F0-8B09E211BA5A}" srcOrd="0" destOrd="0" presId="urn:microsoft.com/office/officeart/2018/2/layout/IconVerticalSolidList"/>
    <dgm:cxn modelId="{8ED5CAFD-A2D6-4726-9DCF-0C382D724313}" type="presOf" srcId="{363279BA-C942-4F6F-B451-C079E6B4FFC5}" destId="{D797D189-BC6A-49E7-925A-01F8F9C77B9E}" srcOrd="0" destOrd="0" presId="urn:microsoft.com/office/officeart/2018/2/layout/IconVerticalSolidList"/>
    <dgm:cxn modelId="{8F66AEC9-0783-4789-A237-FAEA9F5E9053}" type="presParOf" srcId="{7B8B286C-387C-4A9B-80F0-8B09E211BA5A}" destId="{5FDB5F6D-3FD6-4D61-987B-A4F734F7D09D}" srcOrd="0" destOrd="0" presId="urn:microsoft.com/office/officeart/2018/2/layout/IconVerticalSolidList"/>
    <dgm:cxn modelId="{A364EFE3-EAEB-4D6D-92E0-EC62AA95B400}" type="presParOf" srcId="{5FDB5F6D-3FD6-4D61-987B-A4F734F7D09D}" destId="{2C89C9A1-8B5F-4DC3-BF7C-211D5A401448}" srcOrd="0" destOrd="0" presId="urn:microsoft.com/office/officeart/2018/2/layout/IconVerticalSolidList"/>
    <dgm:cxn modelId="{8420C417-53FC-40DC-8BAC-B004567C0F4B}" type="presParOf" srcId="{5FDB5F6D-3FD6-4D61-987B-A4F734F7D09D}" destId="{C8594687-CAA3-48A0-946C-DF73DBE4F0B1}" srcOrd="1" destOrd="0" presId="urn:microsoft.com/office/officeart/2018/2/layout/IconVerticalSolidList"/>
    <dgm:cxn modelId="{3296C0B8-1FDF-4CC8-8981-4BEEA24AC722}" type="presParOf" srcId="{5FDB5F6D-3FD6-4D61-987B-A4F734F7D09D}" destId="{0634464D-1F31-4E4A-B2BF-DAAA1ED02BDC}" srcOrd="2" destOrd="0" presId="urn:microsoft.com/office/officeart/2018/2/layout/IconVerticalSolidList"/>
    <dgm:cxn modelId="{6D9CFA39-993F-4118-B1BA-1F00E0F7FFE7}" type="presParOf" srcId="{5FDB5F6D-3FD6-4D61-987B-A4F734F7D09D}" destId="{F0191356-F60F-43E0-A081-CFD8D634C655}" srcOrd="3" destOrd="0" presId="urn:microsoft.com/office/officeart/2018/2/layout/IconVerticalSolidList"/>
    <dgm:cxn modelId="{A6FE0850-2FE7-4FBD-A253-9D261A3C983E}" type="presParOf" srcId="{7B8B286C-387C-4A9B-80F0-8B09E211BA5A}" destId="{D7A88CE1-BA28-4527-B68E-538A786D7E70}" srcOrd="1" destOrd="0" presId="urn:microsoft.com/office/officeart/2018/2/layout/IconVerticalSolidList"/>
    <dgm:cxn modelId="{FEB6E92C-D2C7-4FDD-B9BC-06AC187D25B0}" type="presParOf" srcId="{7B8B286C-387C-4A9B-80F0-8B09E211BA5A}" destId="{BEB12195-932E-4959-9CCD-81993FBE53EC}" srcOrd="2" destOrd="0" presId="urn:microsoft.com/office/officeart/2018/2/layout/IconVerticalSolidList"/>
    <dgm:cxn modelId="{4AC11981-95EF-40FD-8BDB-03249FBA2FC9}" type="presParOf" srcId="{BEB12195-932E-4959-9CCD-81993FBE53EC}" destId="{960027BF-3EB5-49B7-8D42-321E4DE5C7DF}" srcOrd="0" destOrd="0" presId="urn:microsoft.com/office/officeart/2018/2/layout/IconVerticalSolidList"/>
    <dgm:cxn modelId="{DBE2A873-2A61-47DF-996A-54CD30225AE4}" type="presParOf" srcId="{BEB12195-932E-4959-9CCD-81993FBE53EC}" destId="{4A4DB523-3240-4EA4-8AF0-504F1119BE0F}" srcOrd="1" destOrd="0" presId="urn:microsoft.com/office/officeart/2018/2/layout/IconVerticalSolidList"/>
    <dgm:cxn modelId="{914FDC8B-CBD5-465C-8351-47660B4B93B5}" type="presParOf" srcId="{BEB12195-932E-4959-9CCD-81993FBE53EC}" destId="{22593325-15E3-4858-B6A8-7B356795D105}" srcOrd="2" destOrd="0" presId="urn:microsoft.com/office/officeart/2018/2/layout/IconVerticalSolidList"/>
    <dgm:cxn modelId="{4532E5CA-0560-48E6-9B39-B8D2656E3A88}" type="presParOf" srcId="{BEB12195-932E-4959-9CCD-81993FBE53EC}" destId="{24675A70-C9F9-4327-A878-F556F2CEB5FD}" srcOrd="3" destOrd="0" presId="urn:microsoft.com/office/officeart/2018/2/layout/IconVerticalSolidList"/>
    <dgm:cxn modelId="{726777FC-E77F-4655-A7AC-BDB1311767FD}" type="presParOf" srcId="{7B8B286C-387C-4A9B-80F0-8B09E211BA5A}" destId="{EA73047D-7222-4128-832A-411B972F179F}" srcOrd="3" destOrd="0" presId="urn:microsoft.com/office/officeart/2018/2/layout/IconVerticalSolidList"/>
    <dgm:cxn modelId="{696E755C-BC8E-43A8-819B-538353397201}" type="presParOf" srcId="{7B8B286C-387C-4A9B-80F0-8B09E211BA5A}" destId="{34D99413-4BCD-4B06-9206-9407D6643175}" srcOrd="4" destOrd="0" presId="urn:microsoft.com/office/officeart/2018/2/layout/IconVerticalSolidList"/>
    <dgm:cxn modelId="{EDD97E46-3C68-4DDB-B461-A3FA202CFE29}" type="presParOf" srcId="{34D99413-4BCD-4B06-9206-9407D6643175}" destId="{2F9E8A4F-EFB6-4647-9FA2-A632CE815E7D}" srcOrd="0" destOrd="0" presId="urn:microsoft.com/office/officeart/2018/2/layout/IconVerticalSolidList"/>
    <dgm:cxn modelId="{6B474EE0-ADC6-42CA-ABB0-92F05257C622}" type="presParOf" srcId="{34D99413-4BCD-4B06-9206-9407D6643175}" destId="{CDE4FF42-BC88-4E93-823E-E1613CA83B00}" srcOrd="1" destOrd="0" presId="urn:microsoft.com/office/officeart/2018/2/layout/IconVerticalSolidList"/>
    <dgm:cxn modelId="{CCE58747-DC27-414A-994F-06147C1C1607}" type="presParOf" srcId="{34D99413-4BCD-4B06-9206-9407D6643175}" destId="{3F9BF361-44F1-47FC-98BE-E43FD5C26669}" srcOrd="2" destOrd="0" presId="urn:microsoft.com/office/officeart/2018/2/layout/IconVerticalSolidList"/>
    <dgm:cxn modelId="{B463B71C-0244-40C1-B4BA-22F6D68C8D96}" type="presParOf" srcId="{34D99413-4BCD-4B06-9206-9407D6643175}" destId="{62228FC8-AC6E-45C7-9818-9A1EB9EEBE85}" srcOrd="3" destOrd="0" presId="urn:microsoft.com/office/officeart/2018/2/layout/IconVerticalSolidList"/>
    <dgm:cxn modelId="{03063F79-908E-4B59-8992-2A0CF3F36A75}" type="presParOf" srcId="{7B8B286C-387C-4A9B-80F0-8B09E211BA5A}" destId="{C094B021-AB7A-42AE-BCF0-C8B03B9A3D4C}" srcOrd="5" destOrd="0" presId="urn:microsoft.com/office/officeart/2018/2/layout/IconVerticalSolidList"/>
    <dgm:cxn modelId="{72490924-5894-4450-B226-FE62D3E054D1}" type="presParOf" srcId="{7B8B286C-387C-4A9B-80F0-8B09E211BA5A}" destId="{43D91899-846D-434B-B1D1-DDD33EA0C004}" srcOrd="6" destOrd="0" presId="urn:microsoft.com/office/officeart/2018/2/layout/IconVerticalSolidList"/>
    <dgm:cxn modelId="{4E74639D-DCCC-4C85-B93E-652A7D41C006}" type="presParOf" srcId="{43D91899-846D-434B-B1D1-DDD33EA0C004}" destId="{08C9A7ED-FD21-4126-857B-FD61A1B995DE}" srcOrd="0" destOrd="0" presId="urn:microsoft.com/office/officeart/2018/2/layout/IconVerticalSolidList"/>
    <dgm:cxn modelId="{573796DB-2C07-4B29-B8BD-A78958A9DC6F}" type="presParOf" srcId="{43D91899-846D-434B-B1D1-DDD33EA0C004}" destId="{FF365D81-EAC9-4ABC-9AF0-B1EFFEC4FC8C}" srcOrd="1" destOrd="0" presId="urn:microsoft.com/office/officeart/2018/2/layout/IconVerticalSolidList"/>
    <dgm:cxn modelId="{29F116B1-D349-4A7F-8319-3577DA8D6632}" type="presParOf" srcId="{43D91899-846D-434B-B1D1-DDD33EA0C004}" destId="{4106E1BB-08A9-4183-9C6C-FB5D70F44FD1}" srcOrd="2" destOrd="0" presId="urn:microsoft.com/office/officeart/2018/2/layout/IconVerticalSolidList"/>
    <dgm:cxn modelId="{DB419FA7-F454-4FE4-B8F0-7295B62193D4}" type="presParOf" srcId="{43D91899-846D-434B-B1D1-DDD33EA0C004}" destId="{8146BD7A-2B72-497C-AF05-1ED30BDB7469}" srcOrd="3" destOrd="0" presId="urn:microsoft.com/office/officeart/2018/2/layout/IconVerticalSolidList"/>
    <dgm:cxn modelId="{F8768822-3D40-4BD9-BE70-0AA639014BC6}" type="presParOf" srcId="{7B8B286C-387C-4A9B-80F0-8B09E211BA5A}" destId="{EC799C16-3627-4F37-9858-8381E3A71562}" srcOrd="7" destOrd="0" presId="urn:microsoft.com/office/officeart/2018/2/layout/IconVerticalSolidList"/>
    <dgm:cxn modelId="{AE4DC6B8-5EBF-41D6-ABD8-C9C19259FE9F}" type="presParOf" srcId="{7B8B286C-387C-4A9B-80F0-8B09E211BA5A}" destId="{5CFC52D3-E7B6-4EFA-B97C-14DC9CE8DA08}" srcOrd="8" destOrd="0" presId="urn:microsoft.com/office/officeart/2018/2/layout/IconVerticalSolidList"/>
    <dgm:cxn modelId="{ED1A7CE3-1F79-42C3-B742-D23904CDCB3F}" type="presParOf" srcId="{5CFC52D3-E7B6-4EFA-B97C-14DC9CE8DA08}" destId="{FCAB9F30-77C6-495D-93F3-14AFB4C33B4B}" srcOrd="0" destOrd="0" presId="urn:microsoft.com/office/officeart/2018/2/layout/IconVerticalSolidList"/>
    <dgm:cxn modelId="{EC242A01-069D-455E-A279-A5DE1AD6FEEF}" type="presParOf" srcId="{5CFC52D3-E7B6-4EFA-B97C-14DC9CE8DA08}" destId="{77CB8D10-5B74-40E0-AAAA-837340B7EB94}" srcOrd="1" destOrd="0" presId="urn:microsoft.com/office/officeart/2018/2/layout/IconVerticalSolidList"/>
    <dgm:cxn modelId="{EE61502F-999F-48E3-803F-59281FD6E5C6}" type="presParOf" srcId="{5CFC52D3-E7B6-4EFA-B97C-14DC9CE8DA08}" destId="{4F25C42B-3C42-4B34-A9CF-0F8EFA225542}" srcOrd="2" destOrd="0" presId="urn:microsoft.com/office/officeart/2018/2/layout/IconVerticalSolidList"/>
    <dgm:cxn modelId="{B8DA3D06-1C59-43D8-B302-B4F51D078C1A}" type="presParOf" srcId="{5CFC52D3-E7B6-4EFA-B97C-14DC9CE8DA08}" destId="{B7C3C397-7D05-4141-AC8F-985AF9D95893}" srcOrd="3" destOrd="0" presId="urn:microsoft.com/office/officeart/2018/2/layout/IconVerticalSolidList"/>
    <dgm:cxn modelId="{5BA635AD-55EA-40B7-B20F-1AF70F7B72F7}" type="presParOf" srcId="{7B8B286C-387C-4A9B-80F0-8B09E211BA5A}" destId="{67333F06-EC18-483C-9964-8DC28F06A539}" srcOrd="9" destOrd="0" presId="urn:microsoft.com/office/officeart/2018/2/layout/IconVerticalSolidList"/>
    <dgm:cxn modelId="{01AEC5ED-91AA-45B6-BAAE-0E4F95FDACA6}" type="presParOf" srcId="{7B8B286C-387C-4A9B-80F0-8B09E211BA5A}" destId="{248EFE64-F5CF-44AB-8C24-789DC71A714F}" srcOrd="10" destOrd="0" presId="urn:microsoft.com/office/officeart/2018/2/layout/IconVerticalSolidList"/>
    <dgm:cxn modelId="{19B16D80-E2EF-465A-A97D-D9074F35A50C}" type="presParOf" srcId="{248EFE64-F5CF-44AB-8C24-789DC71A714F}" destId="{30454D68-723C-41B1-95C6-425A2C158E94}" srcOrd="0" destOrd="0" presId="urn:microsoft.com/office/officeart/2018/2/layout/IconVerticalSolidList"/>
    <dgm:cxn modelId="{E40630FF-487F-4DB4-807A-4A8265452736}" type="presParOf" srcId="{248EFE64-F5CF-44AB-8C24-789DC71A714F}" destId="{3D562BEF-E670-41A3-9411-2C3FDA00DE9A}" srcOrd="1" destOrd="0" presId="urn:microsoft.com/office/officeart/2018/2/layout/IconVerticalSolidList"/>
    <dgm:cxn modelId="{CB5A9256-16E9-4B61-A645-CC7FAC6366D1}" type="presParOf" srcId="{248EFE64-F5CF-44AB-8C24-789DC71A714F}" destId="{7961919C-5162-413E-A701-920F4BE98B63}" srcOrd="2" destOrd="0" presId="urn:microsoft.com/office/officeart/2018/2/layout/IconVerticalSolidList"/>
    <dgm:cxn modelId="{DF5FBD31-CB85-44F1-BB5C-DEA04716C1C7}" type="presParOf" srcId="{248EFE64-F5CF-44AB-8C24-789DC71A714F}" destId="{AD6293C7-7FA0-4C44-88CF-EB5FA559A769}" srcOrd="3" destOrd="0" presId="urn:microsoft.com/office/officeart/2018/2/layout/IconVerticalSolidList"/>
    <dgm:cxn modelId="{DDEABFD5-2C2A-465A-BE14-63B5A15981D0}" type="presParOf" srcId="{7B8B286C-387C-4A9B-80F0-8B09E211BA5A}" destId="{BBF85CD2-0129-47CA-B11E-0DA9F3B69826}" srcOrd="11" destOrd="0" presId="urn:microsoft.com/office/officeart/2018/2/layout/IconVerticalSolidList"/>
    <dgm:cxn modelId="{F5E42A89-A6E9-4771-9780-4F719648EBED}" type="presParOf" srcId="{7B8B286C-387C-4A9B-80F0-8B09E211BA5A}" destId="{69B30A6E-8EEA-4349-96B6-4A037E5315CD}" srcOrd="12" destOrd="0" presId="urn:microsoft.com/office/officeart/2018/2/layout/IconVerticalSolidList"/>
    <dgm:cxn modelId="{DF1B03FF-7C82-4C99-B1F9-1E01F62CBF14}" type="presParOf" srcId="{69B30A6E-8EEA-4349-96B6-4A037E5315CD}" destId="{B8B7C3E7-0BCD-484E-8A6A-E11CB60A658F}" srcOrd="0" destOrd="0" presId="urn:microsoft.com/office/officeart/2018/2/layout/IconVerticalSolidList"/>
    <dgm:cxn modelId="{CF734F25-4DD9-4D59-B24D-959EA0B49CEA}" type="presParOf" srcId="{69B30A6E-8EEA-4349-96B6-4A037E5315CD}" destId="{1E0C5A04-B4D5-43D3-B980-D6972C94DEF7}" srcOrd="1" destOrd="0" presId="urn:microsoft.com/office/officeart/2018/2/layout/IconVerticalSolidList"/>
    <dgm:cxn modelId="{015584A9-043B-44D4-8DD8-18EE5917E5AA}" type="presParOf" srcId="{69B30A6E-8EEA-4349-96B6-4A037E5315CD}" destId="{73E82926-D93C-45C6-8109-B1B9C54BDB3C}" srcOrd="2" destOrd="0" presId="urn:microsoft.com/office/officeart/2018/2/layout/IconVerticalSolidList"/>
    <dgm:cxn modelId="{E33AE52B-FD1C-4AE9-B254-D89FE459F11F}" type="presParOf" srcId="{69B30A6E-8EEA-4349-96B6-4A037E5315CD}" destId="{D797D189-BC6A-49E7-925A-01F8F9C77B9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9C9A1-8B5F-4DC3-BF7C-211D5A401448}">
      <dsp:nvSpPr>
        <dsp:cNvPr id="0" name=""/>
        <dsp:cNvSpPr/>
      </dsp:nvSpPr>
      <dsp:spPr>
        <a:xfrm>
          <a:off x="0" y="412"/>
          <a:ext cx="7934739" cy="5682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94687-CAA3-48A0-946C-DF73DBE4F0B1}">
      <dsp:nvSpPr>
        <dsp:cNvPr id="0" name=""/>
        <dsp:cNvSpPr/>
      </dsp:nvSpPr>
      <dsp:spPr>
        <a:xfrm>
          <a:off x="171902" y="128274"/>
          <a:ext cx="312549" cy="3125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191356-F60F-43E0-A081-CFD8D634C655}">
      <dsp:nvSpPr>
        <dsp:cNvPr id="0" name=""/>
        <dsp:cNvSpPr/>
      </dsp:nvSpPr>
      <dsp:spPr>
        <a:xfrm>
          <a:off x="656354" y="412"/>
          <a:ext cx="7278384" cy="56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42" tIns="60142" rIns="60142" bIns="60142" numCol="1" spcCol="1270" anchor="ctr" anchorCtr="0">
          <a:noAutofit/>
        </a:bodyPr>
        <a:lstStyle/>
        <a:p>
          <a:pPr marL="0" lvl="0" indent="0" algn="l" defTabSz="1066800">
            <a:lnSpc>
              <a:spcPct val="100000"/>
            </a:lnSpc>
            <a:spcBef>
              <a:spcPct val="0"/>
            </a:spcBef>
            <a:spcAft>
              <a:spcPct val="35000"/>
            </a:spcAft>
            <a:buNone/>
          </a:pPr>
          <a:r>
            <a:rPr lang="en-US" sz="2400" kern="1200" dirty="0"/>
            <a:t>Do not tap on the glass</a:t>
          </a:r>
        </a:p>
      </dsp:txBody>
      <dsp:txXfrm>
        <a:off x="656354" y="412"/>
        <a:ext cx="7278384" cy="568272"/>
      </dsp:txXfrm>
    </dsp:sp>
    <dsp:sp modelId="{960027BF-3EB5-49B7-8D42-321E4DE5C7DF}">
      <dsp:nvSpPr>
        <dsp:cNvPr id="0" name=""/>
        <dsp:cNvSpPr/>
      </dsp:nvSpPr>
      <dsp:spPr>
        <a:xfrm>
          <a:off x="0" y="710753"/>
          <a:ext cx="7934739" cy="5682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4DB523-3240-4EA4-8AF0-504F1119BE0F}">
      <dsp:nvSpPr>
        <dsp:cNvPr id="0" name=""/>
        <dsp:cNvSpPr/>
      </dsp:nvSpPr>
      <dsp:spPr>
        <a:xfrm>
          <a:off x="171902" y="838614"/>
          <a:ext cx="312549" cy="3125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675A70-C9F9-4327-A878-F556F2CEB5FD}">
      <dsp:nvSpPr>
        <dsp:cNvPr id="0" name=""/>
        <dsp:cNvSpPr/>
      </dsp:nvSpPr>
      <dsp:spPr>
        <a:xfrm>
          <a:off x="656354" y="710753"/>
          <a:ext cx="7278384" cy="56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42" tIns="60142" rIns="60142" bIns="60142" numCol="1" spcCol="1270" anchor="ctr" anchorCtr="0">
          <a:noAutofit/>
        </a:bodyPr>
        <a:lstStyle/>
        <a:p>
          <a:pPr marL="0" lvl="0" indent="0" algn="l" defTabSz="1244600">
            <a:lnSpc>
              <a:spcPct val="100000"/>
            </a:lnSpc>
            <a:spcBef>
              <a:spcPct val="0"/>
            </a:spcBef>
            <a:spcAft>
              <a:spcPct val="35000"/>
            </a:spcAft>
            <a:buNone/>
          </a:pPr>
          <a:r>
            <a:rPr lang="en-US" sz="2800" kern="1200" dirty="0"/>
            <a:t>Do not try to make him move</a:t>
          </a:r>
        </a:p>
      </dsp:txBody>
      <dsp:txXfrm>
        <a:off x="656354" y="710753"/>
        <a:ext cx="7278384" cy="568272"/>
      </dsp:txXfrm>
    </dsp:sp>
    <dsp:sp modelId="{2F9E8A4F-EFB6-4647-9FA2-A632CE815E7D}">
      <dsp:nvSpPr>
        <dsp:cNvPr id="0" name=""/>
        <dsp:cNvSpPr/>
      </dsp:nvSpPr>
      <dsp:spPr>
        <a:xfrm>
          <a:off x="0" y="1421093"/>
          <a:ext cx="7934739" cy="56827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4FF42-BC88-4E93-823E-E1613CA83B00}">
      <dsp:nvSpPr>
        <dsp:cNvPr id="0" name=""/>
        <dsp:cNvSpPr/>
      </dsp:nvSpPr>
      <dsp:spPr>
        <a:xfrm>
          <a:off x="171902" y="1548954"/>
          <a:ext cx="312549" cy="3125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228FC8-AC6E-45C7-9818-9A1EB9EEBE85}">
      <dsp:nvSpPr>
        <dsp:cNvPr id="0" name=""/>
        <dsp:cNvSpPr/>
      </dsp:nvSpPr>
      <dsp:spPr>
        <a:xfrm>
          <a:off x="656354" y="1421093"/>
          <a:ext cx="7278384" cy="56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42" tIns="60142" rIns="60142" bIns="60142" numCol="1" spcCol="1270" anchor="ctr" anchorCtr="0">
          <a:noAutofit/>
        </a:bodyPr>
        <a:lstStyle/>
        <a:p>
          <a:pPr marL="0" lvl="0" indent="0" algn="l" defTabSz="1244600">
            <a:lnSpc>
              <a:spcPct val="100000"/>
            </a:lnSpc>
            <a:spcBef>
              <a:spcPct val="0"/>
            </a:spcBef>
            <a:spcAft>
              <a:spcPct val="35000"/>
            </a:spcAft>
            <a:buNone/>
          </a:pPr>
          <a:r>
            <a:rPr lang="en-US" sz="2800" kern="1200" dirty="0"/>
            <a:t>Do not crowd the tank</a:t>
          </a:r>
        </a:p>
      </dsp:txBody>
      <dsp:txXfrm>
        <a:off x="656354" y="1421093"/>
        <a:ext cx="7278384" cy="568272"/>
      </dsp:txXfrm>
    </dsp:sp>
    <dsp:sp modelId="{08C9A7ED-FD21-4126-857B-FD61A1B995DE}">
      <dsp:nvSpPr>
        <dsp:cNvPr id="0" name=""/>
        <dsp:cNvSpPr/>
      </dsp:nvSpPr>
      <dsp:spPr>
        <a:xfrm>
          <a:off x="0" y="2131433"/>
          <a:ext cx="7934739" cy="56827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365D81-EAC9-4ABC-9AF0-B1EFFEC4FC8C}">
      <dsp:nvSpPr>
        <dsp:cNvPr id="0" name=""/>
        <dsp:cNvSpPr/>
      </dsp:nvSpPr>
      <dsp:spPr>
        <a:xfrm>
          <a:off x="171902" y="2259294"/>
          <a:ext cx="312549" cy="3125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46BD7A-2B72-497C-AF05-1ED30BDB7469}">
      <dsp:nvSpPr>
        <dsp:cNvPr id="0" name=""/>
        <dsp:cNvSpPr/>
      </dsp:nvSpPr>
      <dsp:spPr>
        <a:xfrm>
          <a:off x="656354" y="2131433"/>
          <a:ext cx="7278384" cy="56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42" tIns="60142" rIns="60142" bIns="60142" numCol="1" spcCol="1270" anchor="ctr" anchorCtr="0">
          <a:noAutofit/>
        </a:bodyPr>
        <a:lstStyle/>
        <a:p>
          <a:pPr marL="0" lvl="0" indent="0" algn="l" defTabSz="1244600">
            <a:lnSpc>
              <a:spcPct val="100000"/>
            </a:lnSpc>
            <a:spcBef>
              <a:spcPct val="0"/>
            </a:spcBef>
            <a:spcAft>
              <a:spcPct val="35000"/>
            </a:spcAft>
            <a:buNone/>
          </a:pPr>
          <a:r>
            <a:rPr lang="en-US" sz="2800" kern="1200" dirty="0"/>
            <a:t>Do not pour water or other liquids into the tank</a:t>
          </a:r>
        </a:p>
      </dsp:txBody>
      <dsp:txXfrm>
        <a:off x="656354" y="2131433"/>
        <a:ext cx="7278384" cy="568272"/>
      </dsp:txXfrm>
    </dsp:sp>
    <dsp:sp modelId="{FCAB9F30-77C6-495D-93F3-14AFB4C33B4B}">
      <dsp:nvSpPr>
        <dsp:cNvPr id="0" name=""/>
        <dsp:cNvSpPr/>
      </dsp:nvSpPr>
      <dsp:spPr>
        <a:xfrm>
          <a:off x="0" y="2841773"/>
          <a:ext cx="7934739" cy="56827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CB8D10-5B74-40E0-AAAA-837340B7EB94}">
      <dsp:nvSpPr>
        <dsp:cNvPr id="0" name=""/>
        <dsp:cNvSpPr/>
      </dsp:nvSpPr>
      <dsp:spPr>
        <a:xfrm>
          <a:off x="171902" y="2969634"/>
          <a:ext cx="312549" cy="3125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C3C397-7D05-4141-AC8F-985AF9D95893}">
      <dsp:nvSpPr>
        <dsp:cNvPr id="0" name=""/>
        <dsp:cNvSpPr/>
      </dsp:nvSpPr>
      <dsp:spPr>
        <a:xfrm>
          <a:off x="656354" y="2841773"/>
          <a:ext cx="7278384" cy="56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42" tIns="60142" rIns="60142" bIns="60142" numCol="1" spcCol="1270" anchor="ctr" anchorCtr="0">
          <a:noAutofit/>
        </a:bodyPr>
        <a:lstStyle/>
        <a:p>
          <a:pPr marL="0" lvl="0" indent="0" algn="l" defTabSz="1244600">
            <a:lnSpc>
              <a:spcPct val="100000"/>
            </a:lnSpc>
            <a:spcBef>
              <a:spcPct val="0"/>
            </a:spcBef>
            <a:spcAft>
              <a:spcPct val="35000"/>
            </a:spcAft>
            <a:buNone/>
          </a:pPr>
          <a:r>
            <a:rPr lang="en-US" sz="2800" kern="1200" dirty="0"/>
            <a:t>Do not put things in the tank</a:t>
          </a:r>
        </a:p>
      </dsp:txBody>
      <dsp:txXfrm>
        <a:off x="656354" y="2841773"/>
        <a:ext cx="7278384" cy="568272"/>
      </dsp:txXfrm>
    </dsp:sp>
    <dsp:sp modelId="{30454D68-723C-41B1-95C6-425A2C158E94}">
      <dsp:nvSpPr>
        <dsp:cNvPr id="0" name=""/>
        <dsp:cNvSpPr/>
      </dsp:nvSpPr>
      <dsp:spPr>
        <a:xfrm>
          <a:off x="0" y="3552113"/>
          <a:ext cx="7934739" cy="5682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562BEF-E670-41A3-9411-2C3FDA00DE9A}">
      <dsp:nvSpPr>
        <dsp:cNvPr id="0" name=""/>
        <dsp:cNvSpPr/>
      </dsp:nvSpPr>
      <dsp:spPr>
        <a:xfrm>
          <a:off x="171902" y="3679975"/>
          <a:ext cx="312549" cy="3125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6293C7-7FA0-4C44-88CF-EB5FA559A769}">
      <dsp:nvSpPr>
        <dsp:cNvPr id="0" name=""/>
        <dsp:cNvSpPr/>
      </dsp:nvSpPr>
      <dsp:spPr>
        <a:xfrm>
          <a:off x="656354" y="3552113"/>
          <a:ext cx="7278384" cy="56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42" tIns="60142" rIns="60142" bIns="60142" numCol="1" spcCol="1270" anchor="ctr" anchorCtr="0">
          <a:noAutofit/>
        </a:bodyPr>
        <a:lstStyle/>
        <a:p>
          <a:pPr marL="0" lvl="0" indent="0" algn="l" defTabSz="1244600">
            <a:lnSpc>
              <a:spcPct val="100000"/>
            </a:lnSpc>
            <a:spcBef>
              <a:spcPct val="0"/>
            </a:spcBef>
            <a:spcAft>
              <a:spcPct val="35000"/>
            </a:spcAft>
            <a:buNone/>
          </a:pPr>
          <a:r>
            <a:rPr lang="en-US" sz="2800" kern="1200" dirty="0"/>
            <a:t>Do not feed them</a:t>
          </a:r>
        </a:p>
      </dsp:txBody>
      <dsp:txXfrm>
        <a:off x="656354" y="3552113"/>
        <a:ext cx="7278384" cy="568272"/>
      </dsp:txXfrm>
    </dsp:sp>
    <dsp:sp modelId="{B8B7C3E7-0BCD-484E-8A6A-E11CB60A658F}">
      <dsp:nvSpPr>
        <dsp:cNvPr id="0" name=""/>
        <dsp:cNvSpPr/>
      </dsp:nvSpPr>
      <dsp:spPr>
        <a:xfrm>
          <a:off x="0" y="4262454"/>
          <a:ext cx="7934739" cy="5682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0C5A04-B4D5-43D3-B980-D6972C94DEF7}">
      <dsp:nvSpPr>
        <dsp:cNvPr id="0" name=""/>
        <dsp:cNvSpPr/>
      </dsp:nvSpPr>
      <dsp:spPr>
        <a:xfrm>
          <a:off x="171902" y="4390315"/>
          <a:ext cx="312549" cy="31254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97D189-BC6A-49E7-925A-01F8F9C77B9E}">
      <dsp:nvSpPr>
        <dsp:cNvPr id="0" name=""/>
        <dsp:cNvSpPr/>
      </dsp:nvSpPr>
      <dsp:spPr>
        <a:xfrm>
          <a:off x="656354" y="4262454"/>
          <a:ext cx="7278384" cy="56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42" tIns="60142" rIns="60142" bIns="60142" numCol="1" spcCol="1270" anchor="ctr" anchorCtr="0">
          <a:noAutofit/>
        </a:bodyPr>
        <a:lstStyle/>
        <a:p>
          <a:pPr marL="0" lvl="0" indent="0" algn="l" defTabSz="1244600">
            <a:lnSpc>
              <a:spcPct val="100000"/>
            </a:lnSpc>
            <a:spcBef>
              <a:spcPct val="0"/>
            </a:spcBef>
            <a:spcAft>
              <a:spcPct val="35000"/>
            </a:spcAft>
            <a:buNone/>
          </a:pPr>
          <a:r>
            <a:rPr lang="en-US" sz="2800" kern="1200" dirty="0"/>
            <a:t>NEVER pick up frogs or touch anything in tank</a:t>
          </a:r>
        </a:p>
      </dsp:txBody>
      <dsp:txXfrm>
        <a:off x="656354" y="4262454"/>
        <a:ext cx="7278384" cy="5682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A5152-915D-4702-8508-02A9D7E5AB5D}" type="datetimeFigureOut">
              <a:rPr lang="en-US" smtClean="0"/>
              <a:t>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2437A-556E-4173-81B7-089982C76C1B}" type="slidenum">
              <a:rPr lang="en-US" smtClean="0"/>
              <a:t>‹#›</a:t>
            </a:fld>
            <a:endParaRPr lang="en-US"/>
          </a:p>
        </p:txBody>
      </p:sp>
    </p:spTree>
    <p:extLst>
      <p:ext uri="{BB962C8B-B14F-4D97-AF65-F5344CB8AC3E}">
        <p14:creationId xmlns:p14="http://schemas.microsoft.com/office/powerpoint/2010/main" val="3679064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1109E2-36F6-4797-80AA-E168C7223FC2}" type="slidenum">
              <a:rPr lang="en-US" smtClean="0"/>
              <a:t>20</a:t>
            </a:fld>
            <a:endParaRPr lang="en-US"/>
          </a:p>
        </p:txBody>
      </p:sp>
    </p:spTree>
    <p:extLst>
      <p:ext uri="{BB962C8B-B14F-4D97-AF65-F5344CB8AC3E}">
        <p14:creationId xmlns:p14="http://schemas.microsoft.com/office/powerpoint/2010/main" val="246362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2BD6965-4350-46EB-9F5A-40276F2188D3}" type="datetimeFigureOut">
              <a:rPr lang="en-US" smtClean="0"/>
              <a:t>1/30/2020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6914CDB-A7D1-4515-8AF5-9F524B8106F8}"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22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BD6965-4350-46EB-9F5A-40276F2188D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14CDB-A7D1-4515-8AF5-9F524B8106F8}" type="slidenum">
              <a:rPr lang="en-US" smtClean="0"/>
              <a:t>‹#›</a:t>
            </a:fld>
            <a:endParaRPr lang="en-US"/>
          </a:p>
        </p:txBody>
      </p:sp>
    </p:spTree>
    <p:extLst>
      <p:ext uri="{BB962C8B-B14F-4D97-AF65-F5344CB8AC3E}">
        <p14:creationId xmlns:p14="http://schemas.microsoft.com/office/powerpoint/2010/main" val="411140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BD6965-4350-46EB-9F5A-40276F2188D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14CDB-A7D1-4515-8AF5-9F524B8106F8}" type="slidenum">
              <a:rPr lang="en-US" smtClean="0"/>
              <a:t>‹#›</a:t>
            </a:fld>
            <a:endParaRPr lang="en-US"/>
          </a:p>
        </p:txBody>
      </p:sp>
    </p:spTree>
    <p:extLst>
      <p:ext uri="{BB962C8B-B14F-4D97-AF65-F5344CB8AC3E}">
        <p14:creationId xmlns:p14="http://schemas.microsoft.com/office/powerpoint/2010/main" val="2056854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606094" y="649805"/>
            <a:ext cx="8610474" cy="1523494"/>
          </a:xfrm>
        </p:spPr>
        <p:txBody>
          <a:bodyPr anchor="ctr" anchorCtr="0">
            <a:noAutofit/>
          </a:bodyPr>
          <a:lstStyle>
            <a:lvl1pPr>
              <a:lnSpc>
                <a:spcPct val="90000"/>
              </a:lnSpc>
              <a:defRPr sz="5400" i="1">
                <a:gradFill flip="none" rotWithShape="1">
                  <a:gsLst>
                    <a:gs pos="0">
                      <a:srgbClr val="FFFFB9"/>
                    </a:gs>
                    <a:gs pos="100000">
                      <a:schemeClr val="accent1">
                        <a:lumMod val="60000"/>
                        <a:lumOff val="40000"/>
                      </a:schemeClr>
                    </a:gs>
                  </a:gsLst>
                  <a:lin ang="5400000" scaled="0"/>
                  <a:tileRect/>
                </a:gra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403282" y="4645624"/>
            <a:ext cx="7432371"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1315580" y="2355850"/>
            <a:ext cx="9900641"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2000" b="1" i="0"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mn-lt"/>
                <a:ea typeface="+mn-ea"/>
                <a:cs typeface="+mn-cs"/>
              </a:defRPr>
            </a:lvl1pPr>
          </a:lstStyle>
          <a:p>
            <a:pPr lvl="0"/>
            <a:r>
              <a:rPr lang="en-US" dirty="0"/>
              <a:t>click to…</a:t>
            </a:r>
          </a:p>
        </p:txBody>
      </p:sp>
      <p:grpSp>
        <p:nvGrpSpPr>
          <p:cNvPr id="4" name="Group 12"/>
          <p:cNvGrpSpPr/>
          <p:nvPr userDrawn="1"/>
        </p:nvGrpSpPr>
        <p:grpSpPr>
          <a:xfrm>
            <a:off x="-1" y="6324600"/>
            <a:ext cx="12192001" cy="533400"/>
            <a:chOff x="-1" y="6324600"/>
            <a:chExt cx="12188826" cy="533400"/>
          </a:xfrm>
        </p:grpSpPr>
        <p:sp>
          <p:nvSpPr>
            <p:cNvPr id="9" name="Rectangle 8"/>
            <p:cNvSpPr/>
            <p:nvPr userDrawn="1"/>
          </p:nvSpPr>
          <p:spPr bwMode="auto">
            <a:xfrm>
              <a:off x="6856412" y="6324600"/>
              <a:ext cx="5332413" cy="533400"/>
            </a:xfrm>
            <a:prstGeom prst="rect">
              <a:avLst/>
            </a:prstGeom>
            <a:gradFill flip="none" rotWithShape="1">
              <a:gsLst>
                <a:gs pos="100000">
                  <a:schemeClr val="tx1"/>
                </a:gs>
                <a:gs pos="0">
                  <a:schemeClr val="lt1">
                    <a:shade val="67500"/>
                    <a:satMod val="115000"/>
                    <a:alpha val="0"/>
                  </a:schemeClr>
                </a:gs>
              </a:gsLst>
              <a:lin ang="0" scaled="1"/>
              <a:tileRect/>
            </a:gra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mj-lt"/>
              </a:endParaRPr>
            </a:p>
          </p:txBody>
        </p:sp>
        <p:pic>
          <p:nvPicPr>
            <p:cNvPr id="10" name="Picture 9" descr="white-bar.png"/>
            <p:cNvPicPr>
              <a:picLocks noChangeAspect="1"/>
            </p:cNvPicPr>
            <p:nvPr userDrawn="1"/>
          </p:nvPicPr>
          <p:blipFill>
            <a:blip r:embed="rId2"/>
            <a:stretch>
              <a:fillRect/>
            </a:stretch>
          </p:blipFill>
          <p:spPr>
            <a:xfrm flipH="1">
              <a:off x="-1" y="6324600"/>
              <a:ext cx="12188825" cy="533400"/>
            </a:xfrm>
            <a:prstGeom prst="rect">
              <a:avLst/>
            </a:prstGeom>
          </p:spPr>
        </p:pic>
      </p:grpSp>
    </p:spTree>
    <p:extLst>
      <p:ext uri="{BB962C8B-B14F-4D97-AF65-F5344CB8AC3E}">
        <p14:creationId xmlns:p14="http://schemas.microsoft.com/office/powerpoint/2010/main" val="110972609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1" y="1411552"/>
            <a:ext cx="11176000" cy="2210862"/>
          </a:xfrm>
        </p:spPr>
        <p:txBody>
          <a:bodyPr/>
          <a:lstStyle>
            <a:lvl1pPr>
              <a:lnSpc>
                <a:spcPct val="90000"/>
              </a:lnSpc>
              <a:buFontTx/>
              <a:buBlip>
                <a:blip r:embed="rId2"/>
              </a:buBlip>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59730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BD6965-4350-46EB-9F5A-40276F2188D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14CDB-A7D1-4515-8AF5-9F524B8106F8}" type="slidenum">
              <a:rPr lang="en-US" smtClean="0"/>
              <a:t>‹#›</a:t>
            </a:fld>
            <a:endParaRPr lang="en-US"/>
          </a:p>
        </p:txBody>
      </p:sp>
    </p:spTree>
    <p:extLst>
      <p:ext uri="{BB962C8B-B14F-4D97-AF65-F5344CB8AC3E}">
        <p14:creationId xmlns:p14="http://schemas.microsoft.com/office/powerpoint/2010/main" val="95916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BD6965-4350-46EB-9F5A-40276F2188D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14CDB-A7D1-4515-8AF5-9F524B8106F8}"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63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BD6965-4350-46EB-9F5A-40276F2188D3}"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14CDB-A7D1-4515-8AF5-9F524B8106F8}" type="slidenum">
              <a:rPr lang="en-US" smtClean="0"/>
              <a:t>‹#›</a:t>
            </a:fld>
            <a:endParaRPr lang="en-US"/>
          </a:p>
        </p:txBody>
      </p:sp>
    </p:spTree>
    <p:extLst>
      <p:ext uri="{BB962C8B-B14F-4D97-AF65-F5344CB8AC3E}">
        <p14:creationId xmlns:p14="http://schemas.microsoft.com/office/powerpoint/2010/main" val="222884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BD6965-4350-46EB-9F5A-40276F2188D3}"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14CDB-A7D1-4515-8AF5-9F524B8106F8}" type="slidenum">
              <a:rPr lang="en-US" smtClean="0"/>
              <a:t>‹#›</a:t>
            </a:fld>
            <a:endParaRPr lang="en-US"/>
          </a:p>
        </p:txBody>
      </p:sp>
    </p:spTree>
    <p:extLst>
      <p:ext uri="{BB962C8B-B14F-4D97-AF65-F5344CB8AC3E}">
        <p14:creationId xmlns:p14="http://schemas.microsoft.com/office/powerpoint/2010/main" val="286317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BD6965-4350-46EB-9F5A-40276F2188D3}"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14CDB-A7D1-4515-8AF5-9F524B8106F8}" type="slidenum">
              <a:rPr lang="en-US" smtClean="0"/>
              <a:t>‹#›</a:t>
            </a:fld>
            <a:endParaRPr lang="en-US"/>
          </a:p>
        </p:txBody>
      </p:sp>
    </p:spTree>
    <p:extLst>
      <p:ext uri="{BB962C8B-B14F-4D97-AF65-F5344CB8AC3E}">
        <p14:creationId xmlns:p14="http://schemas.microsoft.com/office/powerpoint/2010/main" val="1083244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D6965-4350-46EB-9F5A-40276F2188D3}"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14CDB-A7D1-4515-8AF5-9F524B8106F8}" type="slidenum">
              <a:rPr lang="en-US" smtClean="0"/>
              <a:t>‹#›</a:t>
            </a:fld>
            <a:endParaRPr lang="en-US"/>
          </a:p>
        </p:txBody>
      </p:sp>
    </p:spTree>
    <p:extLst>
      <p:ext uri="{BB962C8B-B14F-4D97-AF65-F5344CB8AC3E}">
        <p14:creationId xmlns:p14="http://schemas.microsoft.com/office/powerpoint/2010/main" val="4041633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BD6965-4350-46EB-9F5A-40276F2188D3}"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14CDB-A7D1-4515-8AF5-9F524B8106F8}" type="slidenum">
              <a:rPr lang="en-US" smtClean="0"/>
              <a:t>‹#›</a:t>
            </a:fld>
            <a:endParaRPr lang="en-US"/>
          </a:p>
        </p:txBody>
      </p:sp>
    </p:spTree>
    <p:extLst>
      <p:ext uri="{BB962C8B-B14F-4D97-AF65-F5344CB8AC3E}">
        <p14:creationId xmlns:p14="http://schemas.microsoft.com/office/powerpoint/2010/main" val="397037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BD6965-4350-46EB-9F5A-40276F2188D3}"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14CDB-A7D1-4515-8AF5-9F524B8106F8}" type="slidenum">
              <a:rPr lang="en-US" smtClean="0"/>
              <a:t>‹#›</a:t>
            </a:fld>
            <a:endParaRPr lang="en-US"/>
          </a:p>
        </p:txBody>
      </p:sp>
    </p:spTree>
    <p:extLst>
      <p:ext uri="{BB962C8B-B14F-4D97-AF65-F5344CB8AC3E}">
        <p14:creationId xmlns:p14="http://schemas.microsoft.com/office/powerpoint/2010/main" val="410550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2BD6965-4350-46EB-9F5A-40276F2188D3}" type="datetimeFigureOut">
              <a:rPr lang="en-US" smtClean="0"/>
              <a:t>1/30/2020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6914CDB-A7D1-4515-8AF5-9F524B8106F8}" type="slidenum">
              <a:rPr lang="en-US" smtClean="0"/>
              <a:t>‹#›</a:t>
            </a:fld>
            <a:endParaRPr lang="en-US"/>
          </a:p>
        </p:txBody>
      </p:sp>
    </p:spTree>
    <p:extLst>
      <p:ext uri="{BB962C8B-B14F-4D97-AF65-F5344CB8AC3E}">
        <p14:creationId xmlns:p14="http://schemas.microsoft.com/office/powerpoint/2010/main" val="210696506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hyperlink" Target="https://creativecommons.org/licenses/by-nc/3.0/" TargetMode="External"/><Relationship Id="rId5" Type="http://schemas.openxmlformats.org/officeDocument/2006/relationships/hyperlink" Target="http://pngimg.com/download/33492"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population-matters.org/2015/11/13/365/" TargetMode="External"/><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riadzany.blogspot.com/2016/03/poetry-slam-in-fez.html" TargetMode="External"/><Relationship Id="rId7" Type="http://schemas.openxmlformats.org/officeDocument/2006/relationships/hyperlink" Target="https://www.publicdomainpictures.net/en/view-image.php?image=50111&amp;picture=soccer-ball-clipart" TargetMode="External"/><Relationship Id="rId2" Type="http://schemas.openxmlformats.org/officeDocument/2006/relationships/image" Target="../media/image14.jpg"/><Relationship Id="rId1" Type="http://schemas.openxmlformats.org/officeDocument/2006/relationships/slideLayout" Target="../slideLayouts/slideLayout13.xml"/><Relationship Id="rId6" Type="http://schemas.openxmlformats.org/officeDocument/2006/relationships/image" Target="../media/image16.jpg"/><Relationship Id="rId5" Type="http://schemas.openxmlformats.org/officeDocument/2006/relationships/hyperlink" Target="https://www.dailyclipart.net/index.php?s=book" TargetMode="External"/><Relationship Id="rId4" Type="http://schemas.openxmlformats.org/officeDocument/2006/relationships/image" Target="../media/image15.jpg"/><Relationship Id="rId9" Type="http://schemas.openxmlformats.org/officeDocument/2006/relationships/hyperlink" Target="https://publicdomainpictures.net/view-image.php?image=125787&amp;picture=&amp;jazyk=p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bugk.weebly.com/"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lVxKKFQ8HOo" TargetMode="External"/><Relationship Id="rId2" Type="http://schemas.openxmlformats.org/officeDocument/2006/relationships/hyperlink" Target="https://www.youtube.com/watch?v=c17ciBT7L3s" TargetMode="External"/><Relationship Id="rId1" Type="http://schemas.openxmlformats.org/officeDocument/2006/relationships/slideLayout" Target="../slideLayouts/slideLayout2.xml"/><Relationship Id="rId5" Type="http://schemas.openxmlformats.org/officeDocument/2006/relationships/hyperlink" Target="https://www.youtube.com/watch?v=heS05fveVrY" TargetMode="External"/><Relationship Id="rId4" Type="http://schemas.openxmlformats.org/officeDocument/2006/relationships/hyperlink" Target="https://www.youtube.com/watch?v=zG3FyRdXVs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brighthubeducation.com/teaching-methods-tips/100744-the-importance-of-teaching-literature/"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wallpapersas.com/wallpapers/2013/03/Naveen-the-Frog-from-Disney’s-Princess-and-the-Frog-900x1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533400"/>
            <a:ext cx="12206040" cy="76287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3400" y="1183964"/>
            <a:ext cx="9494324" cy="2133600"/>
          </a:xfrm>
        </p:spPr>
        <p:txBody>
          <a:bodyPr/>
          <a:lstStyle/>
          <a:p>
            <a:r>
              <a:rPr lang="en-US" dirty="0"/>
              <a:t>Welcome to English 4</a:t>
            </a:r>
            <a:br>
              <a:rPr lang="en-US" dirty="0"/>
            </a:br>
            <a:br>
              <a:rPr lang="en-US" dirty="0"/>
            </a:br>
            <a:endParaRPr lang="en-US" dirty="0"/>
          </a:p>
        </p:txBody>
      </p:sp>
      <p:sp>
        <p:nvSpPr>
          <p:cNvPr id="4" name="Text Placeholder 3"/>
          <p:cNvSpPr>
            <a:spLocks noGrp="1"/>
          </p:cNvSpPr>
          <p:nvPr>
            <p:ph type="body" sz="quarter" idx="10"/>
          </p:nvPr>
        </p:nvSpPr>
        <p:spPr>
          <a:xfrm>
            <a:off x="457201" y="4800600"/>
            <a:ext cx="9898063" cy="1384994"/>
          </a:xfrm>
        </p:spPr>
        <p:txBody>
          <a:bodyPr/>
          <a:lstStyle/>
          <a:p>
            <a:r>
              <a:rPr lang="en-US" dirty="0"/>
              <a:t>Ms. </a:t>
            </a:r>
            <a:r>
              <a:rPr lang="en-US" dirty="0" err="1"/>
              <a:t>Bugica</a:t>
            </a:r>
            <a:endParaRPr lang="en-US" dirty="0"/>
          </a:p>
        </p:txBody>
      </p:sp>
    </p:spTree>
    <p:extLst>
      <p:ext uri="{BB962C8B-B14F-4D97-AF65-F5344CB8AC3E}">
        <p14:creationId xmlns:p14="http://schemas.microsoft.com/office/powerpoint/2010/main" val="137925289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6A875D0D-3C9D-4DCD-B596-0CA5384D7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FF61BAA8-9DAA-474A-9561-D34DD0490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5" name="Title 4"/>
          <p:cNvSpPr>
            <a:spLocks noGrp="1"/>
          </p:cNvSpPr>
          <p:nvPr>
            <p:ph type="title"/>
          </p:nvPr>
        </p:nvSpPr>
        <p:spPr>
          <a:xfrm>
            <a:off x="3561947" y="609600"/>
            <a:ext cx="7572897" cy="1356360"/>
          </a:xfrm>
        </p:spPr>
        <p:txBody>
          <a:bodyPr vert="horz" lIns="91440" tIns="45720" rIns="91440" bIns="45720" rtlCol="0" anchor="ctr">
            <a:normAutofit/>
          </a:bodyPr>
          <a:lstStyle/>
          <a:p>
            <a:r>
              <a:rPr lang="en-US" dirty="0">
                <a:solidFill>
                  <a:srgbClr val="FFFFFF"/>
                </a:solidFill>
              </a:rPr>
              <a:t>Where did you go to school?</a:t>
            </a:r>
          </a:p>
        </p:txBody>
      </p:sp>
      <p:sp>
        <p:nvSpPr>
          <p:cNvPr id="6" name="Text Placeholder 5"/>
          <p:cNvSpPr>
            <a:spLocks noGrp="1"/>
          </p:cNvSpPr>
          <p:nvPr>
            <p:ph type="body" sz="quarter" idx="10"/>
          </p:nvPr>
        </p:nvSpPr>
        <p:spPr>
          <a:xfrm>
            <a:off x="3561947" y="1691640"/>
            <a:ext cx="7572897" cy="4922520"/>
          </a:xfrm>
        </p:spPr>
        <p:txBody>
          <a:bodyPr vert="horz" lIns="91440" tIns="45720" rIns="91440" bIns="45720" rtlCol="0">
            <a:normAutofit lnSpcReduction="10000"/>
          </a:bodyPr>
          <a:lstStyle/>
          <a:p>
            <a:pPr>
              <a:buFont typeface="Corbel" pitchFamily="34" charset="0"/>
              <a:buChar char="•"/>
            </a:pPr>
            <a:r>
              <a:rPr lang="en-US" sz="2400" dirty="0">
                <a:solidFill>
                  <a:srgbClr val="FFFFFF"/>
                </a:solidFill>
              </a:rPr>
              <a:t>I am a North Carolina Teaching Fellow alumna</a:t>
            </a:r>
          </a:p>
          <a:p>
            <a:pPr>
              <a:buFont typeface="Corbel" pitchFamily="34" charset="0"/>
              <a:buChar char="•"/>
            </a:pPr>
            <a:r>
              <a:rPr lang="en-US" sz="2400" dirty="0">
                <a:solidFill>
                  <a:srgbClr val="FFFFFF"/>
                </a:solidFill>
              </a:rPr>
              <a:t>University of North Carolina at Chapel Hill  </a:t>
            </a:r>
          </a:p>
          <a:p>
            <a:pPr lvl="1"/>
            <a:r>
              <a:rPr lang="en-US" sz="2400" dirty="0">
                <a:solidFill>
                  <a:srgbClr val="FFFFFF"/>
                </a:solidFill>
              </a:rPr>
              <a:t>major in English and a minor in creative writing</a:t>
            </a:r>
          </a:p>
          <a:p>
            <a:pPr>
              <a:buFont typeface="Corbel" pitchFamily="34" charset="0"/>
              <a:buChar char="•"/>
            </a:pPr>
            <a:r>
              <a:rPr lang="en-US" sz="2400" dirty="0">
                <a:solidFill>
                  <a:srgbClr val="FFFFFF"/>
                </a:solidFill>
              </a:rPr>
              <a:t> Wake Forest University </a:t>
            </a:r>
          </a:p>
          <a:p>
            <a:pPr lvl="1"/>
            <a:r>
              <a:rPr lang="en-US" sz="2400" dirty="0">
                <a:solidFill>
                  <a:srgbClr val="FFFFFF"/>
                </a:solidFill>
              </a:rPr>
              <a:t>Master's Degree in Education    </a:t>
            </a:r>
          </a:p>
          <a:p>
            <a:pPr marL="274320" lvl="1" indent="0">
              <a:buNone/>
            </a:pPr>
            <a:r>
              <a:rPr lang="en-US" sz="2400" dirty="0">
                <a:solidFill>
                  <a:srgbClr val="FFFFFF"/>
                </a:solidFill>
              </a:rPr>
              <a:t>   Research project on exploring grammar through the  </a:t>
            </a:r>
          </a:p>
          <a:p>
            <a:pPr marL="274320" lvl="1" indent="0">
              <a:buNone/>
            </a:pPr>
            <a:r>
              <a:rPr lang="en-US" sz="2400" dirty="0">
                <a:solidFill>
                  <a:srgbClr val="FFFFFF"/>
                </a:solidFill>
              </a:rPr>
              <a:t>    performing arts</a:t>
            </a:r>
          </a:p>
          <a:p>
            <a:pPr>
              <a:buFont typeface="Corbel" pitchFamily="34" charset="0"/>
              <a:buChar char="•"/>
            </a:pPr>
            <a:r>
              <a:rPr lang="en-US" sz="2400" dirty="0">
                <a:solidFill>
                  <a:srgbClr val="FFFFFF"/>
                </a:solidFill>
              </a:rPr>
              <a:t>Queens University of Charlotte </a:t>
            </a:r>
          </a:p>
          <a:p>
            <a:pPr lvl="1"/>
            <a:r>
              <a:rPr lang="en-US" sz="2400" dirty="0">
                <a:solidFill>
                  <a:srgbClr val="FFFFFF"/>
                </a:solidFill>
              </a:rPr>
              <a:t>Master’s in Fine Arts in Creative Writing</a:t>
            </a:r>
          </a:p>
          <a:p>
            <a:pPr lvl="1"/>
            <a:r>
              <a:rPr lang="en-US" sz="2400" dirty="0">
                <a:solidFill>
                  <a:srgbClr val="FFFFFF"/>
                </a:solidFill>
              </a:rPr>
              <a:t>Focus in poetry  </a:t>
            </a:r>
          </a:p>
          <a:p>
            <a:pPr lvl="1"/>
            <a:r>
              <a:rPr lang="en-US" sz="2400" dirty="0">
                <a:solidFill>
                  <a:srgbClr val="FFFFFF"/>
                </a:solidFill>
              </a:rPr>
              <a:t>Capstone project on the longevity and appreciation of the sonnet form</a:t>
            </a:r>
          </a:p>
        </p:txBody>
      </p:sp>
      <p:sp>
        <p:nvSpPr>
          <p:cNvPr id="79" name="Rectangle 78">
            <a:extLst>
              <a:ext uri="{FF2B5EF4-FFF2-40B4-BE49-F238E27FC236}">
                <a16:creationId xmlns:a16="http://schemas.microsoft.com/office/drawing/2014/main" id="{7D2FCD8B-EB2C-4683-A359-B95047F26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CA343F4A-8229-40DB-A8BB-4BFB2E30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1" y="243840"/>
            <a:ext cx="2902152" cy="63779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4B6CA04-629C-4E10-A803-BA7DBB5EE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34" y="601513"/>
            <a:ext cx="2023860" cy="1706997"/>
          </a:xfrm>
          <a:prstGeom prst="rect">
            <a:avLst/>
          </a:prstGeom>
          <a:solidFill>
            <a:srgbClr val="FFFFFF"/>
          </a:solid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2875F50F-F8AB-49A5-A507-3E5C38CF8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34" y="2575502"/>
            <a:ext cx="2023860" cy="1706997"/>
          </a:xfrm>
          <a:prstGeom prst="rect">
            <a:avLst/>
          </a:prstGeom>
          <a:solidFill>
            <a:srgbClr val="FFFFFF"/>
          </a:solid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http://images.universityherald.com/data/images/full/8963/wake-forest-university.png?w=60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15196" y="2774090"/>
            <a:ext cx="1318614" cy="1318614"/>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5CCFAD54-2E08-4DE8-BBBC-18498FF2D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34" y="4549491"/>
            <a:ext cx="2023860" cy="1706997"/>
          </a:xfrm>
          <a:prstGeom prst="rect">
            <a:avLst/>
          </a:prstGeom>
          <a:solidFill>
            <a:srgbClr val="FFFFFF"/>
          </a:solid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sign&#10;&#10;Description automatically generated"/>
          <p:cNvPicPr>
            <a:picLocks noChangeAspect="1"/>
          </p:cNvPicPr>
          <p:nvPr/>
        </p:nvPicPr>
        <p:blipFill>
          <a:blip r:embed="rId3"/>
          <a:stretch>
            <a:fillRect/>
          </a:stretch>
        </p:blipFill>
        <p:spPr>
          <a:xfrm>
            <a:off x="864589" y="795704"/>
            <a:ext cx="1619350" cy="1318614"/>
          </a:xfrm>
          <a:prstGeom prst="rect">
            <a:avLst/>
          </a:prstGeom>
        </p:spPr>
      </p:pic>
      <p:pic>
        <p:nvPicPr>
          <p:cNvPr id="3" name="Picture 2" descr="A close up of a logo&#10;&#10;Description automatically generated"/>
          <p:cNvPicPr>
            <a:picLocks noChangeAspect="1"/>
          </p:cNvPicPr>
          <p:nvPr/>
        </p:nvPicPr>
        <p:blipFill>
          <a:blip r:embed="rId4"/>
          <a:stretch>
            <a:fillRect/>
          </a:stretch>
        </p:blipFill>
        <p:spPr>
          <a:xfrm>
            <a:off x="1054952" y="4710606"/>
            <a:ext cx="1318614" cy="1318614"/>
          </a:xfrm>
          <a:prstGeom prst="rect">
            <a:avLst/>
          </a:prstGeom>
        </p:spPr>
      </p:pic>
    </p:spTree>
    <p:extLst>
      <p:ext uri="{BB962C8B-B14F-4D97-AF65-F5344CB8AC3E}">
        <p14:creationId xmlns:p14="http://schemas.microsoft.com/office/powerpoint/2010/main" val="86823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 calcmode="lin" valueType="num">
                                      <p:cBhvr additive="base">
                                        <p:cTn id="27" dur="500" fill="hold"/>
                                        <p:tgtEl>
                                          <p:spTgt spid="2054"/>
                                        </p:tgtEl>
                                        <p:attrNameLst>
                                          <p:attrName>ppt_x</p:attrName>
                                        </p:attrNameLst>
                                      </p:cBhvr>
                                      <p:tavLst>
                                        <p:tav tm="0">
                                          <p:val>
                                            <p:strVal val="0-#ppt_w/2"/>
                                          </p:val>
                                        </p:tav>
                                        <p:tav tm="100000">
                                          <p:val>
                                            <p:strVal val="#ppt_x"/>
                                          </p:val>
                                        </p:tav>
                                      </p:tavLst>
                                    </p:anim>
                                    <p:anim calcmode="lin" valueType="num">
                                      <p:cBhvr additive="base">
                                        <p:cTn id="28"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additive="base">
                                        <p:cTn id="41"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
                                            <p:txEl>
                                              <p:pRg st="5" end="5"/>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 calcmode="lin" valueType="num">
                                      <p:cBhvr additive="base">
                                        <p:cTn id="45"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0-#ppt_w/2"/>
                                          </p:val>
                                        </p:tav>
                                        <p:tav tm="100000">
                                          <p:val>
                                            <p:strVal val="#ppt_x"/>
                                          </p:val>
                                        </p:tav>
                                      </p:tavLst>
                                    </p:anim>
                                    <p:anim calcmode="lin" valueType="num">
                                      <p:cBhvr additive="base">
                                        <p:cTn id="5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 calcmode="lin" valueType="num">
                                      <p:cBhvr additive="base">
                                        <p:cTn id="57"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6">
                                            <p:txEl>
                                              <p:pRg st="7" end="7"/>
                                            </p:txEl>
                                          </p:spTgt>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6">
                                            <p:txEl>
                                              <p:pRg st="8" end="8"/>
                                            </p:txEl>
                                          </p:spTgt>
                                        </p:tgtEl>
                                        <p:attrNameLst>
                                          <p:attrName>style.visibility</p:attrName>
                                        </p:attrNameLst>
                                      </p:cBhvr>
                                      <p:to>
                                        <p:strVal val="visible"/>
                                      </p:to>
                                    </p:set>
                                    <p:anim calcmode="lin" valueType="num">
                                      <p:cBhvr additive="base">
                                        <p:cTn id="61"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
                                            <p:txEl>
                                              <p:pRg st="8" end="8"/>
                                            </p:txEl>
                                          </p:spTgt>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6">
                                            <p:txEl>
                                              <p:pRg st="9" end="9"/>
                                            </p:txEl>
                                          </p:spTgt>
                                        </p:tgtEl>
                                        <p:attrNameLst>
                                          <p:attrName>style.visibility</p:attrName>
                                        </p:attrNameLst>
                                      </p:cBhvr>
                                      <p:to>
                                        <p:strVal val="visible"/>
                                      </p:to>
                                    </p:set>
                                    <p:anim calcmode="lin" valueType="num">
                                      <p:cBhvr additive="base">
                                        <p:cTn id="65" dur="5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6">
                                            <p:txEl>
                                              <p:pRg st="9" end="9"/>
                                            </p:txEl>
                                          </p:spTgt>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6">
                                            <p:txEl>
                                              <p:pRg st="10" end="10"/>
                                            </p:txEl>
                                          </p:spTgt>
                                        </p:tgtEl>
                                        <p:attrNameLst>
                                          <p:attrName>style.visibility</p:attrName>
                                        </p:attrNameLst>
                                      </p:cBhvr>
                                      <p:to>
                                        <p:strVal val="visible"/>
                                      </p:to>
                                    </p:set>
                                    <p:anim calcmode="lin" valueType="num">
                                      <p:cBhvr additive="base">
                                        <p:cTn id="69" dur="500" fill="hold"/>
                                        <p:tgtEl>
                                          <p:spTgt spid="6">
                                            <p:txEl>
                                              <p:pRg st="10" end="1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6">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2ED84DD6-8A68-4994-8094-8DDBE89BF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176049D7-366E-4AC9-B689-460CC28F8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BC9E91F8-C4AE-4EB0-8B76-FF3F3FC71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4AD45A04-4150-4943-BB06-EEEDDD73B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026" name="Picture 2" descr="Image result for poet">
            <a:extLst>
              <a:ext uri="{FF2B5EF4-FFF2-40B4-BE49-F238E27FC236}">
                <a16:creationId xmlns:a16="http://schemas.microsoft.com/office/drawing/2014/main" id="{44DB5AC9-FA95-43C9-98C6-0345D1AECE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13915" y="1294713"/>
            <a:ext cx="3302521" cy="225397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149FBDE-0C35-4828-AF09-5C86476E5CAB}"/>
              </a:ext>
            </a:extLst>
          </p:cNvPr>
          <p:cNvSpPr>
            <a:spLocks noGrp="1"/>
          </p:cNvSpPr>
          <p:nvPr>
            <p:ph type="body" sz="quarter" idx="10"/>
          </p:nvPr>
        </p:nvSpPr>
        <p:spPr>
          <a:xfrm>
            <a:off x="587599" y="1057090"/>
            <a:ext cx="6292107" cy="3980399"/>
          </a:xfrm>
        </p:spPr>
        <p:txBody>
          <a:bodyPr>
            <a:normAutofit/>
          </a:bodyPr>
          <a:lstStyle/>
          <a:p>
            <a:pPr>
              <a:buFont typeface="Arial" panose="020B0604020202020204" pitchFamily="34" charset="0"/>
              <a:buChar char="•"/>
            </a:pPr>
            <a:r>
              <a:rPr lang="en-US" dirty="0"/>
              <a:t>For the past 6 years I’ve lived and taught in Greensboro</a:t>
            </a:r>
          </a:p>
          <a:p>
            <a:pPr>
              <a:buFont typeface="Arial" panose="020B0604020202020204" pitchFamily="34" charset="0"/>
              <a:buChar char="•"/>
            </a:pPr>
            <a:r>
              <a:rPr lang="en-US" dirty="0"/>
              <a:t>I took last semester off from teaching to begin my writing career.</a:t>
            </a:r>
          </a:p>
          <a:p>
            <a:pPr>
              <a:buFont typeface="Arial" panose="020B0604020202020204" pitchFamily="34" charset="0"/>
              <a:buChar char="•"/>
            </a:pPr>
            <a:r>
              <a:rPr lang="en-US" dirty="0"/>
              <a:t>I am currently working towards publishing my work</a:t>
            </a:r>
          </a:p>
          <a:p>
            <a:pPr>
              <a:buFont typeface="Arial" panose="020B0604020202020204" pitchFamily="34" charset="0"/>
              <a:buChar char="•"/>
            </a:pPr>
            <a:r>
              <a:rPr lang="en-US" dirty="0"/>
              <a:t>I’ve just recently moved to Cary and I am excited to learn more about the area!</a:t>
            </a:r>
          </a:p>
        </p:txBody>
      </p:sp>
      <p:sp>
        <p:nvSpPr>
          <p:cNvPr id="4" name="Rectangle 3">
            <a:extLst>
              <a:ext uri="{FF2B5EF4-FFF2-40B4-BE49-F238E27FC236}">
                <a16:creationId xmlns:a16="http://schemas.microsoft.com/office/drawing/2014/main" id="{AD0ADEA2-2337-4ED2-8A70-3C6158F7440A}"/>
              </a:ext>
            </a:extLst>
          </p:cNvPr>
          <p:cNvSpPr/>
          <p:nvPr/>
        </p:nvSpPr>
        <p:spPr>
          <a:xfrm>
            <a:off x="7395824" y="1181778"/>
            <a:ext cx="1343638" cy="2215991"/>
          </a:xfrm>
          <a:prstGeom prst="rect">
            <a:avLst/>
          </a:prstGeom>
          <a:noFill/>
        </p:spPr>
        <p:txBody>
          <a:bodyPr wrap="none" lIns="91440" tIns="45720" rIns="91440" bIns="45720">
            <a:spAutoFit/>
          </a:bodyPr>
          <a:lstStyle/>
          <a:p>
            <a:pPr algn="ctr"/>
            <a:r>
              <a:rPr lang="en-US" sz="13800" b="0" cap="none" spc="0" dirty="0">
                <a:ln w="0"/>
                <a:solidFill>
                  <a:schemeClr val="tx1"/>
                </a:solidFill>
                <a:effectLst>
                  <a:outerShdw blurRad="38100" dist="19050" dir="2700000" algn="tl" rotWithShape="0">
                    <a:schemeClr val="dk1">
                      <a:alpha val="40000"/>
                    </a:schemeClr>
                  </a:outerShdw>
                </a:effectLst>
              </a:rPr>
              <a:t>#</a:t>
            </a:r>
            <a:endParaRPr lang="en-US" sz="6600" b="0" cap="none" spc="0" dirty="0">
              <a:ln w="0"/>
              <a:solidFill>
                <a:schemeClr val="tx1"/>
              </a:solidFill>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14340562-BEC9-4160-9BFB-E5CBAA67C59E}"/>
              </a:ext>
            </a:extLst>
          </p:cNvPr>
          <p:cNvPicPr>
            <a:picLocks noChangeAspect="1"/>
          </p:cNvPicPr>
          <p:nvPr/>
        </p:nvPicPr>
        <p:blipFill>
          <a:blip r:embed="rId3"/>
          <a:stretch>
            <a:fillRect/>
          </a:stretch>
        </p:blipFill>
        <p:spPr>
          <a:xfrm>
            <a:off x="906364" y="3810710"/>
            <a:ext cx="5695950" cy="2657475"/>
          </a:xfrm>
          <a:prstGeom prst="rect">
            <a:avLst/>
          </a:prstGeom>
        </p:spPr>
      </p:pic>
      <p:pic>
        <p:nvPicPr>
          <p:cNvPr id="9" name="Picture 8" descr="A picture containing box, table&#10;&#10;Description automatically generated">
            <a:extLst>
              <a:ext uri="{FF2B5EF4-FFF2-40B4-BE49-F238E27FC236}">
                <a16:creationId xmlns:a16="http://schemas.microsoft.com/office/drawing/2014/main" id="{FE158697-49A0-4D3B-B7F1-B8D66FF86E1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31217" y="2734385"/>
            <a:ext cx="3733800" cy="3733800"/>
          </a:xfrm>
          <a:prstGeom prst="rect">
            <a:avLst/>
          </a:prstGeom>
        </p:spPr>
      </p:pic>
      <p:sp>
        <p:nvSpPr>
          <p:cNvPr id="10" name="TextBox 9">
            <a:extLst>
              <a:ext uri="{FF2B5EF4-FFF2-40B4-BE49-F238E27FC236}">
                <a16:creationId xmlns:a16="http://schemas.microsoft.com/office/drawing/2014/main" id="{E3523901-98AF-429D-99A5-2E7ADFE50FA8}"/>
              </a:ext>
            </a:extLst>
          </p:cNvPr>
          <p:cNvSpPr txBox="1"/>
          <p:nvPr/>
        </p:nvSpPr>
        <p:spPr>
          <a:xfrm>
            <a:off x="9105355" y="6573341"/>
            <a:ext cx="2659662" cy="369332"/>
          </a:xfrm>
          <a:prstGeom prst="rect">
            <a:avLst/>
          </a:prstGeom>
          <a:noFill/>
        </p:spPr>
        <p:txBody>
          <a:bodyPr wrap="square" rtlCol="0">
            <a:spAutoFit/>
          </a:bodyPr>
          <a:lstStyle/>
          <a:p>
            <a:r>
              <a:rPr lang="en-US" sz="900">
                <a:hlinkClick r:id="rId5" tooltip="http://pngimg.com/download/33492"/>
              </a:rPr>
              <a:t>This Photo</a:t>
            </a:r>
            <a:r>
              <a:rPr lang="en-US" sz="900"/>
              <a:t> by Unknown Author is licensed under </a:t>
            </a:r>
            <a:r>
              <a:rPr lang="en-US" sz="900">
                <a:hlinkClick r:id="rId6" tooltip="https://creativecommons.org/licenses/by-nc/3.0/"/>
              </a:rPr>
              <a:t>CC BY-NC</a:t>
            </a:r>
            <a:endParaRPr lang="en-US" sz="900"/>
          </a:p>
        </p:txBody>
      </p:sp>
      <p:sp>
        <p:nvSpPr>
          <p:cNvPr id="2" name="Rectangle 1">
            <a:extLst>
              <a:ext uri="{FF2B5EF4-FFF2-40B4-BE49-F238E27FC236}">
                <a16:creationId xmlns:a16="http://schemas.microsoft.com/office/drawing/2014/main" id="{0EF7E756-66D5-46BD-A4A1-CEA9A934D04D}"/>
              </a:ext>
            </a:extLst>
          </p:cNvPr>
          <p:cNvSpPr/>
          <p:nvPr/>
        </p:nvSpPr>
        <p:spPr>
          <a:xfrm>
            <a:off x="123555" y="240792"/>
            <a:ext cx="7534435"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How long have you been teaching?</a:t>
            </a:r>
          </a:p>
        </p:txBody>
      </p:sp>
    </p:spTree>
    <p:extLst>
      <p:ext uri="{BB962C8B-B14F-4D97-AF65-F5344CB8AC3E}">
        <p14:creationId xmlns:p14="http://schemas.microsoft.com/office/powerpoint/2010/main" val="2231144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3771900"/>
          </a:xfrm>
        </p:spPr>
        <p:txBody>
          <a:bodyPr>
            <a:normAutofit/>
          </a:bodyPr>
          <a:lstStyle/>
          <a:p>
            <a:pPr algn="ctr"/>
            <a:r>
              <a:rPr lang="en-US" dirty="0"/>
              <a:t>Nope! But I have a dog: </a:t>
            </a:r>
            <a:r>
              <a:rPr lang="en-US" dirty="0" err="1"/>
              <a:t>Koda</a:t>
            </a:r>
            <a:br>
              <a:rPr lang="en-US" dirty="0"/>
            </a:br>
            <a:r>
              <a:rPr lang="en-US" dirty="0"/>
              <a:t>a frog: Remi</a:t>
            </a:r>
            <a:br>
              <a:rPr lang="en-US" dirty="0"/>
            </a:br>
            <a:r>
              <a:rPr lang="en-US" dirty="0"/>
              <a:t>3 goldfish: </a:t>
            </a:r>
            <a:r>
              <a:rPr lang="en-US" dirty="0" err="1"/>
              <a:t>Hibiki</a:t>
            </a:r>
            <a:r>
              <a:rPr lang="en-US" dirty="0"/>
              <a:t>, Maru, </a:t>
            </a:r>
            <a:r>
              <a:rPr lang="en-US" dirty="0" err="1"/>
              <a:t>Kiita</a:t>
            </a:r>
            <a:br>
              <a:rPr lang="en-US" dirty="0"/>
            </a:br>
            <a:r>
              <a:rPr lang="en-US" dirty="0"/>
              <a:t>Betta fish: </a:t>
            </a:r>
            <a:r>
              <a:rPr lang="en-US" dirty="0" err="1"/>
              <a:t>Kephil</a:t>
            </a:r>
            <a:endParaRPr lang="en-US" dirty="0"/>
          </a:p>
        </p:txBody>
      </p:sp>
      <p:sp>
        <p:nvSpPr>
          <p:cNvPr id="6" name="Rectangle 5">
            <a:extLst>
              <a:ext uri="{FF2B5EF4-FFF2-40B4-BE49-F238E27FC236}">
                <a16:creationId xmlns:a16="http://schemas.microsoft.com/office/drawing/2014/main" id="{D5EB7527-AC7C-4794-8862-882482CCEFE0}"/>
              </a:ext>
            </a:extLst>
          </p:cNvPr>
          <p:cNvSpPr/>
          <p:nvPr/>
        </p:nvSpPr>
        <p:spPr>
          <a:xfrm>
            <a:off x="3670497" y="152070"/>
            <a:ext cx="4851008"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Do you have any kids?</a:t>
            </a:r>
          </a:p>
        </p:txBody>
      </p:sp>
    </p:spTree>
    <p:extLst>
      <p:ext uri="{BB962C8B-B14F-4D97-AF65-F5344CB8AC3E}">
        <p14:creationId xmlns:p14="http://schemas.microsoft.com/office/powerpoint/2010/main" val="325023157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FB71362F-6305-42A2-8633-285CE3813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0">
            <a:extLst>
              <a:ext uri="{FF2B5EF4-FFF2-40B4-BE49-F238E27FC236}">
                <a16:creationId xmlns:a16="http://schemas.microsoft.com/office/drawing/2014/main" id="{611F50C1-F708-485D-B1A9-65873AB2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2">
            <a:extLst>
              <a:ext uri="{FF2B5EF4-FFF2-40B4-BE49-F238E27FC236}">
                <a16:creationId xmlns:a16="http://schemas.microsoft.com/office/drawing/2014/main" id="{BAF7F52A-561E-4CE4-A251-1565CF80F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14">
            <a:extLst>
              <a:ext uri="{FF2B5EF4-FFF2-40B4-BE49-F238E27FC236}">
                <a16:creationId xmlns:a16="http://schemas.microsoft.com/office/drawing/2014/main" id="{4B67E998-E312-45A7-A84D-81D9342085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72685" y="3894040"/>
            <a:ext cx="10839010" cy="1325880"/>
          </a:xfrm>
        </p:spPr>
        <p:txBody>
          <a:bodyPr vert="horz" lIns="91440" tIns="45720" rIns="91440" bIns="45720" rtlCol="0" anchor="b">
            <a:normAutofit/>
          </a:bodyPr>
          <a:lstStyle/>
          <a:p>
            <a:pPr algn="ctr">
              <a:lnSpc>
                <a:spcPct val="85000"/>
              </a:lnSpc>
            </a:pPr>
            <a:r>
              <a:rPr lang="en-US" sz="4800" dirty="0">
                <a:ln w="0"/>
                <a:solidFill>
                  <a:schemeClr val="bg1"/>
                </a:solidFill>
                <a:effectLst>
                  <a:outerShdw blurRad="38100" dist="19050" dir="2700000" algn="tl" rotWithShape="0">
                    <a:schemeClr val="dk1">
                      <a:alpha val="40000"/>
                    </a:schemeClr>
                  </a:outerShdw>
                </a:effectLst>
              </a:rPr>
              <a:t>What do you do outside of the classroom?</a:t>
            </a:r>
            <a:endParaRPr lang="en-US" sz="4600" b="1" cap="all" dirty="0">
              <a:solidFill>
                <a:schemeClr val="bg1"/>
              </a:solidFill>
            </a:endParaRPr>
          </a:p>
        </p:txBody>
      </p:sp>
      <p:sp>
        <p:nvSpPr>
          <p:cNvPr id="25" name="Rectangle 16">
            <a:extLst>
              <a:ext uri="{FF2B5EF4-FFF2-40B4-BE49-F238E27FC236}">
                <a16:creationId xmlns:a16="http://schemas.microsoft.com/office/drawing/2014/main" id="{43A3BFD8-1DCA-4E53-9E5F-9292C9BE3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5E570155-8FCF-4983-BF88-87D3605049D2}"/>
              </a:ext>
            </a:extLst>
          </p:cNvPr>
          <p:cNvSpPr/>
          <p:nvPr/>
        </p:nvSpPr>
        <p:spPr>
          <a:xfrm rot="1451358">
            <a:off x="10316388" y="5429209"/>
            <a:ext cx="147437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Hike</a:t>
            </a:r>
          </a:p>
        </p:txBody>
      </p:sp>
      <p:sp>
        <p:nvSpPr>
          <p:cNvPr id="18" name="Rectangle 17">
            <a:extLst>
              <a:ext uri="{FF2B5EF4-FFF2-40B4-BE49-F238E27FC236}">
                <a16:creationId xmlns:a16="http://schemas.microsoft.com/office/drawing/2014/main" id="{C4EE58C0-1D0C-41F7-86CD-946E18FACDEF}"/>
              </a:ext>
            </a:extLst>
          </p:cNvPr>
          <p:cNvSpPr/>
          <p:nvPr/>
        </p:nvSpPr>
        <p:spPr>
          <a:xfrm>
            <a:off x="1061827" y="5698449"/>
            <a:ext cx="390523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photography</a:t>
            </a:r>
          </a:p>
        </p:txBody>
      </p:sp>
      <p:sp>
        <p:nvSpPr>
          <p:cNvPr id="20" name="Rectangle 19">
            <a:extLst>
              <a:ext uri="{FF2B5EF4-FFF2-40B4-BE49-F238E27FC236}">
                <a16:creationId xmlns:a16="http://schemas.microsoft.com/office/drawing/2014/main" id="{0941ADF2-0920-479D-9AF6-58181AA41665}"/>
              </a:ext>
            </a:extLst>
          </p:cNvPr>
          <p:cNvSpPr/>
          <p:nvPr/>
        </p:nvSpPr>
        <p:spPr>
          <a:xfrm rot="21281635">
            <a:off x="232914" y="5158224"/>
            <a:ext cx="1657826"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paint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6" name="Rectangle 25">
            <a:extLst>
              <a:ext uri="{FF2B5EF4-FFF2-40B4-BE49-F238E27FC236}">
                <a16:creationId xmlns:a16="http://schemas.microsoft.com/office/drawing/2014/main" id="{BC2F1CDB-AA04-4682-9563-0E5B6D974F4C}"/>
              </a:ext>
            </a:extLst>
          </p:cNvPr>
          <p:cNvSpPr/>
          <p:nvPr/>
        </p:nvSpPr>
        <p:spPr>
          <a:xfrm rot="599156">
            <a:off x="5059030" y="5553852"/>
            <a:ext cx="224933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ukulele</a:t>
            </a:r>
          </a:p>
        </p:txBody>
      </p:sp>
      <p:sp>
        <p:nvSpPr>
          <p:cNvPr id="27" name="Rectangle 26">
            <a:extLst>
              <a:ext uri="{FF2B5EF4-FFF2-40B4-BE49-F238E27FC236}">
                <a16:creationId xmlns:a16="http://schemas.microsoft.com/office/drawing/2014/main" id="{01376A8C-38D3-4387-8505-78073007D496}"/>
              </a:ext>
            </a:extLst>
          </p:cNvPr>
          <p:cNvSpPr/>
          <p:nvPr/>
        </p:nvSpPr>
        <p:spPr>
          <a:xfrm rot="21008163">
            <a:off x="7576880" y="5608124"/>
            <a:ext cx="214834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French</a:t>
            </a:r>
          </a:p>
        </p:txBody>
      </p:sp>
      <p:pic>
        <p:nvPicPr>
          <p:cNvPr id="19" name="Picture 18" descr="A picture containing plate, drawing&#10;&#10;Description automatically generated">
            <a:extLst>
              <a:ext uri="{FF2B5EF4-FFF2-40B4-BE49-F238E27FC236}">
                <a16:creationId xmlns:a16="http://schemas.microsoft.com/office/drawing/2014/main" id="{C36304C3-5A25-4F67-B801-ED2856EA9EB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40406" y="660545"/>
            <a:ext cx="6323549" cy="3504300"/>
          </a:xfrm>
          <a:prstGeom prst="rect">
            <a:avLst/>
          </a:prstGeom>
        </p:spPr>
      </p:pic>
    </p:spTree>
    <p:extLst>
      <p:ext uri="{BB962C8B-B14F-4D97-AF65-F5344CB8AC3E}">
        <p14:creationId xmlns:p14="http://schemas.microsoft.com/office/powerpoint/2010/main" val="344096146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7F7D86A-709E-4A26-9BC7-C9D9922F4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FFCD9B9F-B3FA-405A-9934-F9E85C1DE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DD7FD1B-C788-4374-BEAF-07B4DC9BB986}"/>
              </a:ext>
            </a:extLst>
          </p:cNvPr>
          <p:cNvSpPr>
            <a:spLocks noGrp="1"/>
          </p:cNvSpPr>
          <p:nvPr>
            <p:ph type="title"/>
          </p:nvPr>
        </p:nvSpPr>
        <p:spPr>
          <a:xfrm>
            <a:off x="7888731" y="609600"/>
            <a:ext cx="3582416" cy="1356360"/>
          </a:xfrm>
        </p:spPr>
        <p:txBody>
          <a:bodyPr vert="horz" lIns="91440" tIns="45720" rIns="91440" bIns="45720" rtlCol="0" anchor="ctr">
            <a:normAutofit/>
          </a:bodyPr>
          <a:lstStyle/>
          <a:p>
            <a:r>
              <a:rPr lang="en-US" sz="3200"/>
              <a:t>Do you Host any clubs?</a:t>
            </a:r>
          </a:p>
        </p:txBody>
      </p:sp>
      <p:sp>
        <p:nvSpPr>
          <p:cNvPr id="22" name="Rectangle 21">
            <a:extLst>
              <a:ext uri="{FF2B5EF4-FFF2-40B4-BE49-F238E27FC236}">
                <a16:creationId xmlns:a16="http://schemas.microsoft.com/office/drawing/2014/main" id="{DCBF32FF-171B-40C2-93FE-AA3BAE43D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39" y="243840"/>
            <a:ext cx="7327423"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114014DF-521C-488A-9624-3F42B2B31F9F}"/>
              </a:ext>
            </a:extLst>
          </p:cNvPr>
          <p:cNvSpPr>
            <a:spLocks noGrp="1"/>
          </p:cNvSpPr>
          <p:nvPr>
            <p:ph type="body" sz="quarter" idx="10"/>
          </p:nvPr>
        </p:nvSpPr>
        <p:spPr>
          <a:xfrm>
            <a:off x="7821014" y="2057400"/>
            <a:ext cx="3650133" cy="4191000"/>
          </a:xfrm>
        </p:spPr>
        <p:txBody>
          <a:bodyPr vert="horz" lIns="91440" tIns="45720" rIns="91440" bIns="45720" rtlCol="0">
            <a:normAutofit/>
          </a:bodyPr>
          <a:lstStyle/>
          <a:p>
            <a:pPr>
              <a:buFont typeface="Corbel" pitchFamily="34" charset="0"/>
              <a:buChar char="•"/>
            </a:pPr>
            <a:r>
              <a:rPr lang="en-US" sz="1800" dirty="0"/>
              <a:t>Previously I’ve coached both boys and girls soccer</a:t>
            </a:r>
          </a:p>
          <a:p>
            <a:pPr>
              <a:buFont typeface="Corbel" pitchFamily="34" charset="0"/>
              <a:buChar char="•"/>
            </a:pPr>
            <a:r>
              <a:rPr lang="en-US" sz="1800" dirty="0"/>
              <a:t>I was also the head of the Cake Decorating Club, Young Adult Writer Club, and a Slam Poetry Club.</a:t>
            </a:r>
          </a:p>
          <a:p>
            <a:pPr>
              <a:buFont typeface="Corbel" pitchFamily="34" charset="0"/>
              <a:buChar char="•"/>
            </a:pPr>
            <a:r>
              <a:rPr lang="en-US" sz="1800" dirty="0"/>
              <a:t>I currently do not host any clubs but would love to get student interested in creating a Slam Poetry chapter here. So if you’re interested in spitting truth, laying down knowledge, spreading the word, and performance, let me know!</a:t>
            </a:r>
          </a:p>
        </p:txBody>
      </p:sp>
      <p:sp>
        <p:nvSpPr>
          <p:cNvPr id="24" name="Rectangle 23">
            <a:extLst>
              <a:ext uri="{FF2B5EF4-FFF2-40B4-BE49-F238E27FC236}">
                <a16:creationId xmlns:a16="http://schemas.microsoft.com/office/drawing/2014/main" id="{391A6607-E864-41D6-8749-98EE1987A4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121A056A-3429-470D-AFC8-97C1F8D83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692" y="744223"/>
            <a:ext cx="3422042" cy="26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drawing of a cartoon character&#10;&#10;Description automatically generated">
            <a:extLst>
              <a:ext uri="{FF2B5EF4-FFF2-40B4-BE49-F238E27FC236}">
                <a16:creationId xmlns:a16="http://schemas.microsoft.com/office/drawing/2014/main" id="{F81E196A-9468-41E0-BFDB-8F90107B771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6701" y="1070747"/>
            <a:ext cx="3353623" cy="1810956"/>
          </a:xfrm>
          <a:prstGeom prst="rect">
            <a:avLst/>
          </a:prstGeom>
        </p:spPr>
      </p:pic>
      <p:sp>
        <p:nvSpPr>
          <p:cNvPr id="28" name="Rectangle 27">
            <a:extLst>
              <a:ext uri="{FF2B5EF4-FFF2-40B4-BE49-F238E27FC236}">
                <a16:creationId xmlns:a16="http://schemas.microsoft.com/office/drawing/2014/main" id="{90BEFB55-7176-4081-B76A-D32AFECCE2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2561" y="744223"/>
            <a:ext cx="2761369" cy="26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drawing&#10;&#10;Description automatically generated">
            <a:extLst>
              <a:ext uri="{FF2B5EF4-FFF2-40B4-BE49-F238E27FC236}">
                <a16:creationId xmlns:a16="http://schemas.microsoft.com/office/drawing/2014/main" id="{4E88FAEC-342C-4A32-BDAF-1AF50AF02CE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94179" y="1070747"/>
            <a:ext cx="2429302" cy="1982310"/>
          </a:xfrm>
          <a:prstGeom prst="rect">
            <a:avLst/>
          </a:prstGeom>
        </p:spPr>
      </p:pic>
      <p:sp>
        <p:nvSpPr>
          <p:cNvPr id="30" name="Rectangle 29">
            <a:extLst>
              <a:ext uri="{FF2B5EF4-FFF2-40B4-BE49-F238E27FC236}">
                <a16:creationId xmlns:a16="http://schemas.microsoft.com/office/drawing/2014/main" id="{3DCAB5CB-1540-4DEE-976C-1BD5F6E3B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692" y="3507057"/>
            <a:ext cx="2790855" cy="26331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occer, game&#10;&#10;Description automatically generated">
            <a:extLst>
              <a:ext uri="{FF2B5EF4-FFF2-40B4-BE49-F238E27FC236}">
                <a16:creationId xmlns:a16="http://schemas.microsoft.com/office/drawing/2014/main" id="{BC3B80A1-AA18-40E7-9535-1EF7AEBB072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73144" y="3696511"/>
            <a:ext cx="2275543" cy="2281247"/>
          </a:xfrm>
          <a:prstGeom prst="rect">
            <a:avLst/>
          </a:prstGeom>
        </p:spPr>
      </p:pic>
      <p:sp>
        <p:nvSpPr>
          <p:cNvPr id="32" name="Rectangle 31">
            <a:extLst>
              <a:ext uri="{FF2B5EF4-FFF2-40B4-BE49-F238E27FC236}">
                <a16:creationId xmlns:a16="http://schemas.microsoft.com/office/drawing/2014/main" id="{44356B39-91B7-4E26-8359-29C41DD9B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1267" y="3507057"/>
            <a:ext cx="3392663" cy="26331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AB00E5CD-D8A1-4A9A-A356-EC7B746573C9}"/>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951820" y="3696511"/>
            <a:ext cx="2851558" cy="2281247"/>
          </a:xfrm>
          <a:prstGeom prst="rect">
            <a:avLst/>
          </a:prstGeom>
        </p:spPr>
      </p:pic>
    </p:spTree>
    <p:extLst>
      <p:ext uri="{BB962C8B-B14F-4D97-AF65-F5344CB8AC3E}">
        <p14:creationId xmlns:p14="http://schemas.microsoft.com/office/powerpoint/2010/main" val="79680400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76800" y="609600"/>
            <a:ext cx="6594348" cy="1356360"/>
          </a:xfrm>
        </p:spPr>
        <p:txBody>
          <a:bodyPr vert="horz" lIns="91440" tIns="45720" rIns="91440" bIns="45720" rtlCol="0" anchor="ctr">
            <a:normAutofit/>
          </a:bodyPr>
          <a:lstStyle/>
          <a:p>
            <a:r>
              <a:rPr lang="en-US" dirty="0"/>
              <a:t>Uh… What’s in the tank?</a:t>
            </a:r>
          </a:p>
        </p:txBody>
      </p:sp>
      <p:pic>
        <p:nvPicPr>
          <p:cNvPr id="6" name="Picture 5" descr="Larry Frolich">
            <a:extLst>
              <a:ext uri="{FF2B5EF4-FFF2-40B4-BE49-F238E27FC236}">
                <a16:creationId xmlns:a16="http://schemas.microsoft.com/office/drawing/2014/main" id="{3F91D0BE-D551-462A-BDD4-465C87089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64" y="1705366"/>
            <a:ext cx="4593715" cy="3445286"/>
          </a:xfrm>
          <a:prstGeom prst="rect">
            <a:avLst/>
          </a:prstGeom>
        </p:spPr>
      </p:pic>
      <p:sp>
        <p:nvSpPr>
          <p:cNvPr id="3" name="Text Placeholder 2"/>
          <p:cNvSpPr>
            <a:spLocks noGrp="1"/>
          </p:cNvSpPr>
          <p:nvPr>
            <p:ph type="body" sz="quarter" idx="10"/>
          </p:nvPr>
        </p:nvSpPr>
        <p:spPr>
          <a:xfrm>
            <a:off x="6106703" y="2057400"/>
            <a:ext cx="5364444" cy="4038600"/>
          </a:xfrm>
        </p:spPr>
        <p:txBody>
          <a:bodyPr vert="horz" lIns="91440" tIns="45720" rIns="91440" bIns="45720" rtlCol="0">
            <a:normAutofit/>
          </a:bodyPr>
          <a:lstStyle/>
          <a:p>
            <a:pPr>
              <a:buFont typeface="Corbel" pitchFamily="34" charset="0"/>
              <a:buChar char="•"/>
            </a:pPr>
            <a:r>
              <a:rPr lang="en-US" dirty="0"/>
              <a:t>No fear! We have a class pet! </a:t>
            </a:r>
          </a:p>
          <a:p>
            <a:pPr>
              <a:buFont typeface="Corbel" pitchFamily="34" charset="0"/>
              <a:buChar char="•"/>
            </a:pPr>
            <a:r>
              <a:rPr lang="en-US" dirty="0"/>
              <a:t> </a:t>
            </a:r>
            <a:r>
              <a:rPr lang="en-US" dirty="0" err="1"/>
              <a:t>Rémi</a:t>
            </a:r>
            <a:r>
              <a:rPr lang="en-US" dirty="0"/>
              <a:t> is a Green Tree Frog</a:t>
            </a:r>
          </a:p>
          <a:p>
            <a:pPr>
              <a:buFont typeface="Corbel" pitchFamily="34" charset="0"/>
              <a:buChar char="•"/>
            </a:pPr>
            <a:r>
              <a:rPr lang="en-US" dirty="0"/>
              <a:t>His diet consists of live crickets, so don’t be alarmed if you see some!</a:t>
            </a:r>
          </a:p>
          <a:p>
            <a:pPr>
              <a:buFont typeface="Corbel" pitchFamily="34" charset="0"/>
              <a:buChar char="•"/>
            </a:pPr>
            <a:r>
              <a:rPr lang="en-US" dirty="0"/>
              <a:t>I feed them ~twice a week</a:t>
            </a:r>
          </a:p>
          <a:p>
            <a:pPr>
              <a:buFont typeface="Corbel" pitchFamily="34" charset="0"/>
              <a:buChar char="•"/>
            </a:pPr>
            <a:r>
              <a:rPr lang="en-US" dirty="0"/>
              <a:t>They have a live-planted tank</a:t>
            </a:r>
          </a:p>
          <a:p>
            <a:pPr>
              <a:buFont typeface="Corbel" pitchFamily="34" charset="0"/>
              <a:buChar char="•"/>
            </a:pPr>
            <a:r>
              <a:rPr lang="en-US" dirty="0" err="1"/>
              <a:t>Rémi</a:t>
            </a:r>
            <a:r>
              <a:rPr lang="en-US" dirty="0"/>
              <a:t> sleeps during the day</a:t>
            </a:r>
          </a:p>
          <a:p>
            <a:pPr>
              <a:buFont typeface="Corbel" pitchFamily="34" charset="0"/>
              <a:buChar char="•"/>
            </a:pPr>
            <a:r>
              <a:rPr lang="en-US" dirty="0"/>
              <a:t>Sometimes he makes croaking noises (sounds like a little dog)</a:t>
            </a:r>
          </a:p>
        </p:txBody>
      </p:sp>
    </p:spTree>
    <p:extLst>
      <p:ext uri="{BB962C8B-B14F-4D97-AF65-F5344CB8AC3E}">
        <p14:creationId xmlns:p14="http://schemas.microsoft.com/office/powerpoint/2010/main" val="13801785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43000" y="609600"/>
            <a:ext cx="9875520" cy="1356360"/>
          </a:xfrm>
        </p:spPr>
        <p:txBody>
          <a:bodyPr vert="horz" lIns="91440" tIns="45720" rIns="91440" bIns="45720" rtlCol="0" anchor="ctr">
            <a:normAutofit/>
          </a:bodyPr>
          <a:lstStyle/>
          <a:p>
            <a:r>
              <a:rPr lang="en-US" dirty="0"/>
              <a:t>What can we do with our classroom pet?</a:t>
            </a:r>
          </a:p>
        </p:txBody>
      </p:sp>
      <p:graphicFrame>
        <p:nvGraphicFramePr>
          <p:cNvPr id="5" name="Text Placeholder 2">
            <a:extLst>
              <a:ext uri="{FF2B5EF4-FFF2-40B4-BE49-F238E27FC236}">
                <a16:creationId xmlns:a16="http://schemas.microsoft.com/office/drawing/2014/main" id="{F74C7BF3-65D3-4653-B3B6-A12520CF0D7C}"/>
              </a:ext>
            </a:extLst>
          </p:cNvPr>
          <p:cNvGraphicFramePr/>
          <p:nvPr>
            <p:extLst>
              <p:ext uri="{D42A27DB-BD31-4B8C-83A1-F6EECF244321}">
                <p14:modId xmlns:p14="http://schemas.microsoft.com/office/powerpoint/2010/main" val="3376655716"/>
              </p:ext>
            </p:extLst>
          </p:nvPr>
        </p:nvGraphicFramePr>
        <p:xfrm>
          <a:off x="3828624" y="1596165"/>
          <a:ext cx="7934739" cy="4831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2D9432E6-051F-44BB-9BFE-45DBC4FDA184}"/>
              </a:ext>
            </a:extLst>
          </p:cNvPr>
          <p:cNvGrpSpPr/>
          <p:nvPr/>
        </p:nvGrpSpPr>
        <p:grpSpPr>
          <a:xfrm>
            <a:off x="428637" y="1899098"/>
            <a:ext cx="2963920" cy="4225272"/>
            <a:chOff x="1380003" y="0"/>
            <a:chExt cx="4914043" cy="446248"/>
          </a:xfrm>
        </p:grpSpPr>
        <p:sp>
          <p:nvSpPr>
            <p:cNvPr id="7" name="Rectangle 6">
              <a:extLst>
                <a:ext uri="{FF2B5EF4-FFF2-40B4-BE49-F238E27FC236}">
                  <a16:creationId xmlns:a16="http://schemas.microsoft.com/office/drawing/2014/main" id="{BCDC4E81-F4C2-4CA4-B58C-B9C44AFD7B00}"/>
                </a:ext>
              </a:extLst>
            </p:cNvPr>
            <p:cNvSpPr/>
            <p:nvPr/>
          </p:nvSpPr>
          <p:spPr>
            <a:xfrm>
              <a:off x="1380003" y="0"/>
              <a:ext cx="4914043" cy="4462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8" name="TextBox 7">
              <a:extLst>
                <a:ext uri="{FF2B5EF4-FFF2-40B4-BE49-F238E27FC236}">
                  <a16:creationId xmlns:a16="http://schemas.microsoft.com/office/drawing/2014/main" id="{CD24E761-79C4-41D1-BCBF-3E618A5526D8}"/>
                </a:ext>
              </a:extLst>
            </p:cNvPr>
            <p:cNvSpPr txBox="1"/>
            <p:nvPr/>
          </p:nvSpPr>
          <p:spPr>
            <a:xfrm>
              <a:off x="1380003" y="0"/>
              <a:ext cx="4914043" cy="446248"/>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47228" tIns="47228" rIns="47228" bIns="47228" numCol="1" spcCol="1270" anchor="ctr" anchorCtr="0">
              <a:noAutofit/>
            </a:bodyPr>
            <a:lstStyle/>
            <a:p>
              <a:pPr marL="0" lvl="0" indent="0" algn="l" defTabSz="488950">
                <a:lnSpc>
                  <a:spcPct val="90000"/>
                </a:lnSpc>
                <a:spcBef>
                  <a:spcPct val="0"/>
                </a:spcBef>
                <a:spcAft>
                  <a:spcPct val="35000"/>
                </a:spcAft>
                <a:buNone/>
              </a:pPr>
              <a:r>
                <a:rPr lang="en-US" kern="1200" dirty="0">
                  <a:solidFill>
                    <a:schemeClr val="tx1"/>
                  </a:solidFill>
                </a:rPr>
                <a:t>Although not poisonous to humans, the frogs can get sick from the contaminants on your hands. </a:t>
              </a:r>
            </a:p>
            <a:p>
              <a:pPr marL="0" lvl="0" indent="0" algn="l" defTabSz="488950">
                <a:lnSpc>
                  <a:spcPct val="90000"/>
                </a:lnSpc>
                <a:spcBef>
                  <a:spcPct val="0"/>
                </a:spcBef>
                <a:spcAft>
                  <a:spcPct val="35000"/>
                </a:spcAft>
                <a:buNone/>
              </a:pPr>
              <a:r>
                <a:rPr lang="en-US" kern="1200" dirty="0">
                  <a:solidFill>
                    <a:schemeClr val="tx1"/>
                  </a:solidFill>
                </a:rPr>
                <a:t> Any human who touches any amphibian or reptile should always wash their hand with soap and warm water before and after handling. This includes touching anything in our habitat. </a:t>
              </a:r>
            </a:p>
            <a:p>
              <a:pPr marL="0" lvl="0" indent="0" algn="l" defTabSz="488950">
                <a:lnSpc>
                  <a:spcPct val="90000"/>
                </a:lnSpc>
                <a:spcBef>
                  <a:spcPct val="0"/>
                </a:spcBef>
                <a:spcAft>
                  <a:spcPct val="35000"/>
                </a:spcAft>
                <a:buNone/>
              </a:pPr>
              <a:r>
                <a:rPr lang="en-US" kern="1200" dirty="0">
                  <a:solidFill>
                    <a:schemeClr val="tx1"/>
                  </a:solidFill>
                </a:rPr>
                <a:t>ALSO… green tree frogs can jump 8-10 feet, and being only 2inches long, we don’t want him escaping!</a:t>
              </a:r>
            </a:p>
          </p:txBody>
        </p:sp>
      </p:grpSp>
    </p:spTree>
    <p:extLst>
      <p:ext uri="{BB962C8B-B14F-4D97-AF65-F5344CB8AC3E}">
        <p14:creationId xmlns:p14="http://schemas.microsoft.com/office/powerpoint/2010/main" val="261175688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6B4B-4F38-42B4-A41D-A4797E0D55F9}"/>
              </a:ext>
            </a:extLst>
          </p:cNvPr>
          <p:cNvSpPr>
            <a:spLocks noGrp="1"/>
          </p:cNvSpPr>
          <p:nvPr>
            <p:ph type="title"/>
          </p:nvPr>
        </p:nvSpPr>
        <p:spPr/>
        <p:txBody>
          <a:bodyPr/>
          <a:lstStyle/>
          <a:p>
            <a:r>
              <a:rPr lang="en-US" dirty="0"/>
              <a:t>What are the rules in this classroom?</a:t>
            </a:r>
          </a:p>
        </p:txBody>
      </p:sp>
      <p:sp>
        <p:nvSpPr>
          <p:cNvPr id="3" name="Text Placeholder 2">
            <a:extLst>
              <a:ext uri="{FF2B5EF4-FFF2-40B4-BE49-F238E27FC236}">
                <a16:creationId xmlns:a16="http://schemas.microsoft.com/office/drawing/2014/main" id="{090DCDBC-05DD-4083-A9CB-1FD23F1F223D}"/>
              </a:ext>
            </a:extLst>
          </p:cNvPr>
          <p:cNvSpPr>
            <a:spLocks noGrp="1"/>
          </p:cNvSpPr>
          <p:nvPr>
            <p:ph type="body" sz="quarter" idx="10"/>
          </p:nvPr>
        </p:nvSpPr>
        <p:spPr>
          <a:xfrm>
            <a:off x="508001" y="1722782"/>
            <a:ext cx="11176000" cy="1899631"/>
          </a:xfrm>
        </p:spPr>
        <p:txBody>
          <a:bodyPr/>
          <a:lstStyle/>
          <a:p>
            <a:r>
              <a:rPr lang="en-US" dirty="0"/>
              <a:t>RESPECT</a:t>
            </a:r>
          </a:p>
        </p:txBody>
      </p:sp>
    </p:spTree>
    <p:extLst>
      <p:ext uri="{BB962C8B-B14F-4D97-AF65-F5344CB8AC3E}">
        <p14:creationId xmlns:p14="http://schemas.microsoft.com/office/powerpoint/2010/main" val="11476525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65473-EE9F-4ACB-8131-83B7AA25AF7F}"/>
              </a:ext>
            </a:extLst>
          </p:cNvPr>
          <p:cNvSpPr>
            <a:spLocks noGrp="1"/>
          </p:cNvSpPr>
          <p:nvPr>
            <p:ph type="title"/>
          </p:nvPr>
        </p:nvSpPr>
        <p:spPr/>
        <p:txBody>
          <a:bodyPr/>
          <a:lstStyle/>
          <a:p>
            <a:r>
              <a:rPr lang="en-US" dirty="0"/>
              <a:t>What can we do to keep Ms. B. happy?</a:t>
            </a:r>
          </a:p>
        </p:txBody>
      </p:sp>
      <p:sp>
        <p:nvSpPr>
          <p:cNvPr id="3" name="Text Placeholder 2">
            <a:extLst>
              <a:ext uri="{FF2B5EF4-FFF2-40B4-BE49-F238E27FC236}">
                <a16:creationId xmlns:a16="http://schemas.microsoft.com/office/drawing/2014/main" id="{C68D41EB-093D-4BD4-8755-B4C356CB4371}"/>
              </a:ext>
            </a:extLst>
          </p:cNvPr>
          <p:cNvSpPr>
            <a:spLocks noGrp="1"/>
          </p:cNvSpPr>
          <p:nvPr>
            <p:ph type="body" sz="quarter" idx="10"/>
          </p:nvPr>
        </p:nvSpPr>
        <p:spPr>
          <a:xfrm>
            <a:off x="516835" y="1577008"/>
            <a:ext cx="11167166" cy="2045405"/>
          </a:xfrm>
        </p:spPr>
        <p:txBody>
          <a:bodyPr/>
          <a:lstStyle/>
          <a:p>
            <a:r>
              <a:rPr lang="en-US" dirty="0"/>
              <a:t>My biggest pet peeve…</a:t>
            </a:r>
          </a:p>
          <a:p>
            <a:r>
              <a:rPr lang="en-US" dirty="0"/>
              <a:t>GROOMING in the classroom.</a:t>
            </a:r>
          </a:p>
        </p:txBody>
      </p:sp>
    </p:spTree>
    <p:extLst>
      <p:ext uri="{BB962C8B-B14F-4D97-AF65-F5344CB8AC3E}">
        <p14:creationId xmlns:p14="http://schemas.microsoft.com/office/powerpoint/2010/main" val="138406860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6388" y="609600"/>
            <a:ext cx="5632132" cy="1356360"/>
          </a:xfrm>
        </p:spPr>
        <p:txBody>
          <a:bodyPr>
            <a:normAutofit fontScale="90000"/>
          </a:bodyPr>
          <a:lstStyle/>
          <a:p>
            <a:r>
              <a:rPr lang="en-US" dirty="0"/>
              <a:t>How do I check out a book from the bookshelf?</a:t>
            </a:r>
          </a:p>
        </p:txBody>
      </p:sp>
      <p:sp>
        <p:nvSpPr>
          <p:cNvPr id="3" name="Text Placeholder 2"/>
          <p:cNvSpPr>
            <a:spLocks noGrp="1"/>
          </p:cNvSpPr>
          <p:nvPr>
            <p:ph type="body" sz="quarter" idx="10"/>
          </p:nvPr>
        </p:nvSpPr>
        <p:spPr>
          <a:xfrm>
            <a:off x="4945062" y="1874525"/>
            <a:ext cx="7246938" cy="4284250"/>
          </a:xfrm>
        </p:spPr>
        <p:txBody>
          <a:bodyPr/>
          <a:lstStyle/>
          <a:p>
            <a:r>
              <a:rPr lang="en-US" dirty="0"/>
              <a:t>Seriously, they’ve all been donated or I’ve bought them with my own money</a:t>
            </a:r>
          </a:p>
          <a:p>
            <a:r>
              <a:rPr lang="en-US" dirty="0"/>
              <a:t>Remember which shelf you got them from- some of the books are arranged by genre!</a:t>
            </a:r>
          </a:p>
          <a:p>
            <a:r>
              <a:rPr lang="en-US" dirty="0"/>
              <a:t>If you want to take them out of the classroom, use your phone to take a picture of the QR code or go to the link to fill out information in the google form.</a:t>
            </a:r>
          </a:p>
          <a:p>
            <a:r>
              <a:rPr lang="en-US" dirty="0"/>
              <a:t>Don’t have a phone? Let your teacher know!</a:t>
            </a:r>
          </a:p>
        </p:txBody>
      </p:sp>
      <p:sp>
        <p:nvSpPr>
          <p:cNvPr id="5" name="TextBox 4"/>
          <p:cNvSpPr txBox="1"/>
          <p:nvPr/>
        </p:nvSpPr>
        <p:spPr>
          <a:xfrm>
            <a:off x="681799" y="5281612"/>
            <a:ext cx="11049000" cy="1754326"/>
          </a:xfrm>
          <a:prstGeom prst="rect">
            <a:avLst/>
          </a:prstGeom>
          <a:noFill/>
        </p:spPr>
        <p:txBody>
          <a:bodyPr wrap="square" rtlCol="0">
            <a:spAutoFit/>
          </a:bodyPr>
          <a:lstStyle/>
          <a:p>
            <a:pPr marL="285750" indent="-285750">
              <a:buFont typeface="Arial" panose="020B0604020202020204" pitchFamily="34" charset="0"/>
              <a:buChar char="•"/>
            </a:pPr>
            <a:r>
              <a:rPr lang="en-US" sz="3600" dirty="0"/>
              <a:t>I have a lot of books! </a:t>
            </a:r>
          </a:p>
          <a:p>
            <a:pPr marL="285750" indent="-285750">
              <a:buFont typeface="Arial" panose="020B0604020202020204" pitchFamily="34" charset="0"/>
              <a:buChar char="•"/>
            </a:pPr>
            <a:r>
              <a:rPr lang="en-US" sz="3600" dirty="0"/>
              <a:t>Please treat them better than you treat your own books</a:t>
            </a:r>
          </a:p>
          <a:p>
            <a:pPr marL="285750" indent="-285750">
              <a:buFont typeface="Arial" panose="020B0604020202020204" pitchFamily="34" charset="0"/>
              <a:buChar char="•"/>
            </a:pPr>
            <a:endParaRPr lang="en-US" sz="3600" dirty="0"/>
          </a:p>
        </p:txBody>
      </p:sp>
      <p:pic>
        <p:nvPicPr>
          <p:cNvPr id="6" name="Picture 5">
            <a:extLst>
              <a:ext uri="{FF2B5EF4-FFF2-40B4-BE49-F238E27FC236}">
                <a16:creationId xmlns:a16="http://schemas.microsoft.com/office/drawing/2014/main" id="{F5CF7B83-A97A-42C4-B701-78B1C45BA60E}"/>
              </a:ext>
            </a:extLst>
          </p:cNvPr>
          <p:cNvPicPr>
            <a:picLocks noChangeAspect="1"/>
          </p:cNvPicPr>
          <p:nvPr/>
        </p:nvPicPr>
        <p:blipFill>
          <a:blip r:embed="rId2"/>
          <a:stretch>
            <a:fillRect/>
          </a:stretch>
        </p:blipFill>
        <p:spPr>
          <a:xfrm>
            <a:off x="393456" y="490788"/>
            <a:ext cx="4551606" cy="4668016"/>
          </a:xfrm>
          <a:prstGeom prst="rect">
            <a:avLst/>
          </a:prstGeom>
        </p:spPr>
      </p:pic>
    </p:spTree>
    <p:extLst>
      <p:ext uri="{BB962C8B-B14F-4D97-AF65-F5344CB8AC3E}">
        <p14:creationId xmlns:p14="http://schemas.microsoft.com/office/powerpoint/2010/main" val="27194955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793" y="734401"/>
            <a:ext cx="12188825" cy="553998"/>
          </a:xfrm>
        </p:spPr>
        <p:txBody>
          <a:bodyPr>
            <a:normAutofit fontScale="90000"/>
          </a:bodyPr>
          <a:lstStyle/>
          <a:p>
            <a:r>
              <a:rPr lang="en-US" sz="4000" dirty="0"/>
              <a:t>Today’s Goals/ I Can…</a:t>
            </a:r>
          </a:p>
        </p:txBody>
      </p:sp>
      <p:sp>
        <p:nvSpPr>
          <p:cNvPr id="6" name="Text Placeholder 5"/>
          <p:cNvSpPr>
            <a:spLocks noGrp="1"/>
          </p:cNvSpPr>
          <p:nvPr>
            <p:ph type="body" sz="quarter" idx="10"/>
          </p:nvPr>
        </p:nvSpPr>
        <p:spPr>
          <a:xfrm>
            <a:off x="761998" y="1288399"/>
            <a:ext cx="10462593" cy="2747059"/>
          </a:xfrm>
        </p:spPr>
        <p:txBody>
          <a:bodyPr numCol="1">
            <a:normAutofit/>
          </a:bodyPr>
          <a:lstStyle/>
          <a:p>
            <a:pPr lvl="0"/>
            <a:r>
              <a:rPr lang="en-US" sz="2800" dirty="0">
                <a:effectLst/>
              </a:rPr>
              <a:t>Analyze what makes a classroom work</a:t>
            </a:r>
          </a:p>
          <a:p>
            <a:pPr lvl="0"/>
            <a:r>
              <a:rPr lang="en-US" sz="2800" dirty="0">
                <a:effectLst/>
              </a:rPr>
              <a:t>Determine what is expected from me as a student in Ms. B.’s class</a:t>
            </a:r>
          </a:p>
          <a:p>
            <a:pPr lvl="0"/>
            <a:r>
              <a:rPr lang="en-US" sz="2800" dirty="0">
                <a:effectLst/>
              </a:rPr>
              <a:t>Identify student resources in the classroom</a:t>
            </a:r>
          </a:p>
          <a:p>
            <a:pPr lvl="0"/>
            <a:r>
              <a:rPr lang="en-US" sz="2800" dirty="0"/>
              <a:t>Discuss Overview worksheet and state standards</a:t>
            </a:r>
            <a:endParaRPr lang="en-US" sz="2800" dirty="0">
              <a:effectLst/>
            </a:endParaRPr>
          </a:p>
          <a:p>
            <a:endParaRPr lang="en-US" sz="2800" dirty="0"/>
          </a:p>
        </p:txBody>
      </p:sp>
      <p:pic>
        <p:nvPicPr>
          <p:cNvPr id="2" name="Picture 1" descr="Free vector graphic: &lt;strong&gt;Frog&lt;/strong&gt;, Green, Animal, Amphibian - Fre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0" y="3521242"/>
            <a:ext cx="3101340" cy="3352800"/>
          </a:xfrm>
          <a:prstGeom prst="rect">
            <a:avLst/>
          </a:prstGeom>
        </p:spPr>
      </p:pic>
      <p:sp>
        <p:nvSpPr>
          <p:cNvPr id="7" name="Title 4"/>
          <p:cNvSpPr txBox="1">
            <a:spLocks/>
          </p:cNvSpPr>
          <p:nvPr/>
        </p:nvSpPr>
        <p:spPr>
          <a:xfrm>
            <a:off x="228601" y="3599260"/>
            <a:ext cx="12188825" cy="5539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kumimoji="0" lang="en-US" sz="5400" b="0" i="0" u="none" strike="noStrike" kern="1200" cap="none" spc="-150" normalizeH="0" baseline="0" noProof="0" dirty="0">
                <a:ln w="11430"/>
                <a:gradFill flip="none" rotWithShape="1">
                  <a:gsLst>
                    <a:gs pos="0">
                      <a:srgbClr val="FFFFB9"/>
                    </a:gs>
                    <a:gs pos="100000">
                      <a:schemeClr val="accent1">
                        <a:lumMod val="60000"/>
                        <a:lumOff val="40000"/>
                      </a:schemeClr>
                    </a:gs>
                  </a:gsLst>
                  <a:lin ang="5400000" scaled="0"/>
                  <a:tileRect/>
                </a:gradFill>
                <a:effectLst>
                  <a:outerShdw blurRad="50800" dist="38100" dir="2700000" algn="tl" rotWithShape="0">
                    <a:prstClr val="black">
                      <a:alpha val="40000"/>
                    </a:prstClr>
                  </a:outerShdw>
                </a:effectLst>
                <a:uLnTx/>
                <a:uFillTx/>
                <a:latin typeface="+mj-lt"/>
                <a:ea typeface="+mn-ea"/>
                <a:cs typeface="+mn-cs"/>
              </a:defRPr>
            </a:lvl1pPr>
          </a:lstStyle>
          <a:p>
            <a:r>
              <a:rPr lang="en-US" sz="4000" dirty="0"/>
              <a:t>Today’s Focus Question:</a:t>
            </a:r>
          </a:p>
        </p:txBody>
      </p:sp>
      <p:sp>
        <p:nvSpPr>
          <p:cNvPr id="8" name="Text Placeholder 5"/>
          <p:cNvSpPr txBox="1">
            <a:spLocks/>
          </p:cNvSpPr>
          <p:nvPr/>
        </p:nvSpPr>
        <p:spPr>
          <a:xfrm>
            <a:off x="761998" y="4271059"/>
            <a:ext cx="8001003" cy="1969770"/>
          </a:xfrm>
          <a:prstGeom prst="rect">
            <a:avLst/>
          </a:prstGeom>
        </p:spPr>
        <p:txBody>
          <a:bodyPr vert="horz" wrap="square" lIns="0" tIns="0" rIns="0" bIns="0" numCol="1"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effectLst>
                  <a:outerShdw blurRad="63500" dist="38100" dir="2700000" algn="tl" rotWithShape="0">
                    <a:prstClr val="black">
                      <a:alpha val="20000"/>
                    </a:prstClr>
                  </a:outerShdw>
                </a:effectLst>
                <a:latin typeface="+mn-lt"/>
                <a:ea typeface="+mn-ea"/>
                <a:cs typeface="+mn-cs"/>
              </a:defRPr>
            </a:lvl1pPr>
            <a:lvl2pPr marL="914400" indent="-396875" algn="l" defTabSz="914363" rtl="0" eaLnBrk="1" latinLnBrk="0" hangingPunct="1">
              <a:lnSpc>
                <a:spcPct val="90000"/>
              </a:lnSpc>
              <a:spcBef>
                <a:spcPct val="20000"/>
              </a:spcBef>
              <a:buSzPct val="85000"/>
              <a:buFontTx/>
              <a:buBlip>
                <a:blip r:embed="rId4"/>
              </a:buBlip>
              <a:defRPr sz="2800" kern="1200">
                <a:solidFill>
                  <a:schemeClr val="tx1"/>
                </a:solidFill>
                <a:effectLst>
                  <a:outerShdw blurRad="63500" dist="38100" dir="2700000" algn="tl" rotWithShape="0">
                    <a:prstClr val="black">
                      <a:alpha val="20000"/>
                    </a:prstClr>
                  </a:outerShdw>
                </a:effectLst>
                <a:latin typeface="+mn-lt"/>
                <a:ea typeface="+mn-ea"/>
                <a:cs typeface="+mn-cs"/>
              </a:defRPr>
            </a:lvl2pPr>
            <a:lvl3pPr marL="1258888" indent="-344488" algn="l" defTabSz="914363" rtl="0" eaLnBrk="1" latinLnBrk="0" hangingPunct="1">
              <a:lnSpc>
                <a:spcPct val="90000"/>
              </a:lnSpc>
              <a:spcBef>
                <a:spcPct val="20000"/>
              </a:spcBef>
              <a:buSzPct val="85000"/>
              <a:buFontTx/>
              <a:buBlip>
                <a:blip r:embed="rId4"/>
              </a:buBlip>
              <a:defRPr sz="2400" kern="1200">
                <a:solidFill>
                  <a:schemeClr val="tx1"/>
                </a:solidFill>
                <a:effectLst>
                  <a:outerShdw blurRad="63500" dist="38100" dir="2700000" algn="tl" rotWithShape="0">
                    <a:prstClr val="black">
                      <a:alpha val="20000"/>
                    </a:prstClr>
                  </a:outerShdw>
                </a:effectLst>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4"/>
              </a:buBlip>
              <a:defRPr sz="2400" kern="1200">
                <a:solidFill>
                  <a:schemeClr val="tx1"/>
                </a:solidFill>
                <a:effectLst>
                  <a:outerShdw blurRad="63500" dist="38100" dir="2700000" algn="tl" rotWithShape="0">
                    <a:prstClr val="black">
                      <a:alpha val="20000"/>
                    </a:prstClr>
                  </a:outerShdw>
                </a:effectLst>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4"/>
              </a:buBlip>
              <a:defRPr sz="2400" kern="1200">
                <a:solidFill>
                  <a:schemeClr val="tx1"/>
                </a:solidFill>
                <a:effectLst>
                  <a:outerShdw blurRad="63500" dist="38100" dir="2700000" algn="tl" rotWithShape="0">
                    <a:prstClr val="black">
                      <a:alpha val="20000"/>
                    </a:prst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effectLst/>
              </a:rPr>
              <a:t>What makes a good class?</a:t>
            </a:r>
          </a:p>
          <a:p>
            <a:r>
              <a:rPr lang="en-US" dirty="0">
                <a:effectLst/>
              </a:rPr>
              <a:t>What do I need to know to be successful in this course?</a:t>
            </a:r>
          </a:p>
          <a:p>
            <a:endParaRPr lang="en-US" dirty="0"/>
          </a:p>
        </p:txBody>
      </p:sp>
    </p:spTree>
    <p:extLst>
      <p:ext uri="{BB962C8B-B14F-4D97-AF65-F5344CB8AC3E}">
        <p14:creationId xmlns:p14="http://schemas.microsoft.com/office/powerpoint/2010/main" val="760644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54" y="218984"/>
            <a:ext cx="6350572" cy="747897"/>
          </a:xfrm>
        </p:spPr>
        <p:txBody>
          <a:bodyPr>
            <a:normAutofit fontScale="90000"/>
          </a:bodyPr>
          <a:lstStyle/>
          <a:p>
            <a:r>
              <a:rPr lang="en-US" dirty="0"/>
              <a:t>Can I use my phone in class?</a:t>
            </a:r>
          </a:p>
        </p:txBody>
      </p:sp>
      <p:sp>
        <p:nvSpPr>
          <p:cNvPr id="3" name="Text Placeholder 2"/>
          <p:cNvSpPr>
            <a:spLocks noGrp="1"/>
          </p:cNvSpPr>
          <p:nvPr>
            <p:ph type="body" sz="quarter" idx="10"/>
          </p:nvPr>
        </p:nvSpPr>
        <p:spPr>
          <a:xfrm>
            <a:off x="157477" y="966881"/>
            <a:ext cx="6729098" cy="6087403"/>
          </a:xfrm>
        </p:spPr>
        <p:txBody>
          <a:bodyPr/>
          <a:lstStyle/>
          <a:p>
            <a:r>
              <a:rPr lang="en-US" sz="2800" dirty="0"/>
              <a:t>Caught </a:t>
            </a:r>
            <a:r>
              <a:rPr lang="en-US" sz="2800" dirty="0" err="1"/>
              <a:t>Ya</a:t>
            </a:r>
            <a:r>
              <a:rPr lang="en-US" sz="2800" dirty="0"/>
              <a:t>! Slips</a:t>
            </a:r>
          </a:p>
          <a:p>
            <a:r>
              <a:rPr lang="en-US" sz="2800" dirty="0"/>
              <a:t>I get it, phones are important. </a:t>
            </a:r>
          </a:p>
          <a:p>
            <a:pPr lvl="1"/>
            <a:r>
              <a:rPr lang="en-US" sz="2400" dirty="0"/>
              <a:t>But you will not see me on my phone in class unless emergency</a:t>
            </a:r>
          </a:p>
          <a:p>
            <a:pPr lvl="1"/>
            <a:r>
              <a:rPr lang="en-US" sz="2400" dirty="0"/>
              <a:t>Your best friend broke a nail or your buddy’s snapchat is not an emergency</a:t>
            </a:r>
          </a:p>
          <a:p>
            <a:pPr lvl="1"/>
            <a:r>
              <a:rPr lang="en-US" sz="2400" dirty="0"/>
              <a:t>Checking every two seconds to see if there’s an emergency isn’t okay either</a:t>
            </a:r>
          </a:p>
          <a:p>
            <a:r>
              <a:rPr lang="en-US" sz="2800" dirty="0"/>
              <a:t>If you are caught on your phone WITHOUT PERMISSION, your phone is bagged.</a:t>
            </a:r>
          </a:p>
          <a:p>
            <a:r>
              <a:rPr lang="en-US" sz="2800" dirty="0"/>
              <a:t>2</a:t>
            </a:r>
            <a:r>
              <a:rPr lang="en-US" sz="2800" baseline="30000" dirty="0"/>
              <a:t>nd</a:t>
            </a:r>
            <a:r>
              <a:rPr lang="en-US" sz="2800" dirty="0"/>
              <a:t> time, you leave class.</a:t>
            </a:r>
          </a:p>
          <a:p>
            <a:r>
              <a:rPr lang="en-US" sz="2800" dirty="0"/>
              <a:t>3</a:t>
            </a:r>
            <a:r>
              <a:rPr lang="en-US" sz="2800" baseline="30000" dirty="0"/>
              <a:t>rd</a:t>
            </a:r>
            <a:r>
              <a:rPr lang="en-US" sz="2800" dirty="0"/>
              <a:t> time, leave class, office referral, &amp; a letter of apology </a:t>
            </a:r>
          </a:p>
          <a:p>
            <a:endParaRPr lang="en-US" sz="2800" dirty="0"/>
          </a:p>
        </p:txBody>
      </p:sp>
      <p:pic>
        <p:nvPicPr>
          <p:cNvPr id="4" name="Picture 3"/>
          <p:cNvPicPr>
            <a:picLocks noChangeAspect="1"/>
          </p:cNvPicPr>
          <p:nvPr/>
        </p:nvPicPr>
        <p:blipFill>
          <a:blip r:embed="rId3"/>
          <a:stretch>
            <a:fillRect/>
          </a:stretch>
        </p:blipFill>
        <p:spPr>
          <a:xfrm>
            <a:off x="6751879" y="1"/>
            <a:ext cx="5438534" cy="6858000"/>
          </a:xfrm>
          <a:prstGeom prst="rect">
            <a:avLst/>
          </a:prstGeom>
        </p:spPr>
      </p:pic>
    </p:spTree>
    <p:extLst>
      <p:ext uri="{BB962C8B-B14F-4D97-AF65-F5344CB8AC3E}">
        <p14:creationId xmlns:p14="http://schemas.microsoft.com/office/powerpoint/2010/main" val="112724547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43000" y="609600"/>
            <a:ext cx="9875520" cy="1356360"/>
          </a:xfrm>
        </p:spPr>
        <p:txBody>
          <a:bodyPr vert="horz" lIns="91440" tIns="45720" rIns="91440" bIns="45720" rtlCol="0" anchor="ctr">
            <a:normAutofit/>
          </a:bodyPr>
          <a:lstStyle/>
          <a:p>
            <a:r>
              <a:rPr lang="en-US">
                <a:solidFill>
                  <a:srgbClr val="FFFFFF"/>
                </a:solidFill>
              </a:rPr>
              <a:t>What do I do when I need to go to the Restroom?</a:t>
            </a:r>
          </a:p>
        </p:txBody>
      </p:sp>
      <p:sp useBgFill="1">
        <p:nvSpPr>
          <p:cNvPr id="14" name="Rectangle 13">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1143000" y="2852530"/>
            <a:ext cx="9872871" cy="3243469"/>
          </a:xfrm>
        </p:spPr>
        <p:txBody>
          <a:bodyPr vert="horz" lIns="91440" tIns="45720" rIns="91440" bIns="45720" rtlCol="0">
            <a:normAutofit/>
          </a:bodyPr>
          <a:lstStyle/>
          <a:p>
            <a:pPr>
              <a:buFont typeface="Corbel" pitchFamily="34" charset="0"/>
              <a:buChar char="•"/>
            </a:pPr>
            <a:r>
              <a:rPr lang="en-US" sz="2000">
                <a:solidFill>
                  <a:schemeClr val="tx1"/>
                </a:solidFill>
              </a:rPr>
              <a:t>If you need to leave the classroom, it is not an emergency, and you won’t be interrupting the teacher or other students, then you DO NOT have to “ask” (in the traditional hand-raising) </a:t>
            </a:r>
          </a:p>
          <a:p>
            <a:pPr>
              <a:buFont typeface="Corbel" pitchFamily="34" charset="0"/>
              <a:buChar char="•"/>
            </a:pPr>
            <a:r>
              <a:rPr lang="en-US" sz="2000">
                <a:solidFill>
                  <a:schemeClr val="tx1"/>
                </a:solidFill>
              </a:rPr>
              <a:t>Instead, go to the front of the room, place your phone in the cubby, and take a hall pass.</a:t>
            </a:r>
          </a:p>
          <a:p>
            <a:pPr>
              <a:buFont typeface="Corbel" pitchFamily="34" charset="0"/>
              <a:buChar char="•"/>
            </a:pPr>
            <a:r>
              <a:rPr lang="en-US" sz="2000">
                <a:solidFill>
                  <a:schemeClr val="tx1"/>
                </a:solidFill>
              </a:rPr>
              <a:t>One student may go to the restroom at a time unless there is an emergency.</a:t>
            </a:r>
          </a:p>
          <a:p>
            <a:pPr>
              <a:buFont typeface="Corbel" pitchFamily="34" charset="0"/>
              <a:buChar char="•"/>
            </a:pPr>
            <a:r>
              <a:rPr lang="en-US" sz="2000">
                <a:solidFill>
                  <a:schemeClr val="tx1"/>
                </a:solidFill>
              </a:rPr>
              <a:t>Upon your return, you may collect your phone. </a:t>
            </a:r>
          </a:p>
          <a:p>
            <a:pPr>
              <a:buFont typeface="Corbel" pitchFamily="34" charset="0"/>
              <a:buChar char="•"/>
            </a:pPr>
            <a:r>
              <a:rPr lang="en-US" sz="2000">
                <a:solidFill>
                  <a:schemeClr val="tx1"/>
                </a:solidFill>
              </a:rPr>
              <a:t>As you are seniors and are steps away from the real world, I am not going to monitor or limit your RR habits. HOWEVER, should a problem arise, this policy is subject to change.</a:t>
            </a:r>
          </a:p>
          <a:p>
            <a:pPr>
              <a:buFont typeface="Corbel" pitchFamily="34" charset="0"/>
              <a:buChar char="•"/>
            </a:pPr>
            <a:endParaRPr lang="en-US" sz="2000">
              <a:solidFill>
                <a:schemeClr val="tx1"/>
              </a:solidFill>
            </a:endParaRPr>
          </a:p>
        </p:txBody>
      </p:sp>
    </p:spTree>
    <p:extLst>
      <p:ext uri="{BB962C8B-B14F-4D97-AF65-F5344CB8AC3E}">
        <p14:creationId xmlns:p14="http://schemas.microsoft.com/office/powerpoint/2010/main" val="417688945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817" y="0"/>
            <a:ext cx="8898172" cy="1356360"/>
          </a:xfrm>
        </p:spPr>
        <p:txBody>
          <a:bodyPr/>
          <a:lstStyle/>
          <a:p>
            <a:pPr algn="ctr"/>
            <a:r>
              <a:rPr lang="en-US" dirty="0"/>
              <a:t>What are the grades like in this class?</a:t>
            </a:r>
          </a:p>
        </p:txBody>
      </p:sp>
      <p:graphicFrame>
        <p:nvGraphicFramePr>
          <p:cNvPr id="4" name="Table 3"/>
          <p:cNvGraphicFramePr>
            <a:graphicFrameLocks noGrp="1"/>
          </p:cNvGraphicFramePr>
          <p:nvPr>
            <p:extLst>
              <p:ext uri="{D42A27DB-BD31-4B8C-83A1-F6EECF244321}">
                <p14:modId xmlns:p14="http://schemas.microsoft.com/office/powerpoint/2010/main" val="936678346"/>
              </p:ext>
            </p:extLst>
          </p:nvPr>
        </p:nvGraphicFramePr>
        <p:xfrm>
          <a:off x="533400" y="3920045"/>
          <a:ext cx="10972800" cy="2514600"/>
        </p:xfrm>
        <a:graphic>
          <a:graphicData uri="http://schemas.openxmlformats.org/drawingml/2006/table">
            <a:tbl>
              <a:tblPr firstRow="1" firstCol="1" bandRow="1">
                <a:tableStyleId>{00A15C55-8517-42AA-B614-E9B94910E393}</a:tableStyleId>
              </a:tblPr>
              <a:tblGrid>
                <a:gridCol w="5748417">
                  <a:extLst>
                    <a:ext uri="{9D8B030D-6E8A-4147-A177-3AD203B41FA5}">
                      <a16:colId xmlns:a16="http://schemas.microsoft.com/office/drawing/2014/main" val="20000"/>
                    </a:ext>
                  </a:extLst>
                </a:gridCol>
                <a:gridCol w="5224383">
                  <a:extLst>
                    <a:ext uri="{9D8B030D-6E8A-4147-A177-3AD203B41FA5}">
                      <a16:colId xmlns:a16="http://schemas.microsoft.com/office/drawing/2014/main" val="20001"/>
                    </a:ext>
                  </a:extLst>
                </a:gridCol>
              </a:tblGrid>
              <a:tr h="2514600">
                <a:tc>
                  <a:txBody>
                    <a:bodyPr/>
                    <a:lstStyle/>
                    <a:p>
                      <a:pPr marL="0" marR="0">
                        <a:spcBef>
                          <a:spcPts val="0"/>
                        </a:spcBef>
                        <a:spcAft>
                          <a:spcPts val="0"/>
                        </a:spcAft>
                      </a:pPr>
                      <a:r>
                        <a:rPr lang="en-US" sz="3200" dirty="0">
                          <a:effectLst/>
                        </a:rPr>
                        <a:t>Grading Policy:			</a:t>
                      </a:r>
                      <a:endParaRPr lang="en-US" sz="3600" dirty="0">
                        <a:effectLst/>
                      </a:endParaRPr>
                    </a:p>
                    <a:p>
                      <a:pPr marL="342900" marR="0" lvl="0" indent="-342900">
                        <a:spcBef>
                          <a:spcPts val="0"/>
                        </a:spcBef>
                        <a:spcAft>
                          <a:spcPts val="0"/>
                        </a:spcAft>
                        <a:buFont typeface="Symbol"/>
                        <a:buChar char=""/>
                      </a:pPr>
                      <a:r>
                        <a:rPr lang="en-US" sz="3200" dirty="0">
                          <a:effectLst/>
                        </a:rPr>
                        <a:t>Major Assessments= 65%</a:t>
                      </a:r>
                      <a:endParaRPr lang="en-US" sz="3600" dirty="0">
                        <a:effectLst/>
                      </a:endParaRPr>
                    </a:p>
                    <a:p>
                      <a:pPr marL="342900" marR="0" lvl="0" indent="-342900">
                        <a:spcBef>
                          <a:spcPts val="0"/>
                        </a:spcBef>
                        <a:spcAft>
                          <a:spcPts val="0"/>
                        </a:spcAft>
                        <a:buFont typeface="Symbol"/>
                        <a:buChar char=""/>
                      </a:pPr>
                      <a:r>
                        <a:rPr lang="en-US" sz="3200" dirty="0">
                          <a:effectLst/>
                        </a:rPr>
                        <a:t>Minor Assessments= 25%</a:t>
                      </a:r>
                      <a:endParaRPr lang="en-US" sz="3600" dirty="0">
                        <a:effectLst/>
                      </a:endParaRPr>
                    </a:p>
                    <a:p>
                      <a:pPr marL="342900" marR="0" lvl="0" indent="-342900">
                        <a:spcBef>
                          <a:spcPts val="0"/>
                        </a:spcBef>
                        <a:spcAft>
                          <a:spcPts val="0"/>
                        </a:spcAft>
                        <a:buFont typeface="Symbol"/>
                        <a:buChar char=""/>
                      </a:pPr>
                      <a:r>
                        <a:rPr lang="en-US" sz="3200" dirty="0">
                          <a:effectLst/>
                        </a:rPr>
                        <a:t>Practices and Processes= 10%</a:t>
                      </a:r>
                      <a:endParaRPr lang="en-US" sz="3600" dirty="0">
                        <a:effectLst/>
                      </a:endParaRPr>
                    </a:p>
                    <a:p>
                      <a:pPr marL="0" marR="0">
                        <a:spcBef>
                          <a:spcPts val="0"/>
                        </a:spcBef>
                        <a:spcAft>
                          <a:spcPts val="0"/>
                        </a:spcAft>
                      </a:pPr>
                      <a:r>
                        <a:rPr lang="en-US" sz="3200" dirty="0">
                          <a:effectLst/>
                        </a:rPr>
                        <a:t>				</a:t>
                      </a:r>
                      <a:endParaRPr lang="en-US" sz="3600" dirty="0">
                        <a:solidFill>
                          <a:srgbClr val="000000"/>
                        </a:solidFill>
                        <a:effectLst/>
                        <a:latin typeface="Helvetica"/>
                        <a:ea typeface="ヒラギノ角ゴ Pro W3"/>
                        <a:cs typeface="Times New Roman"/>
                      </a:endParaRPr>
                    </a:p>
                  </a:txBody>
                  <a:tcPr marL="68580" marR="68580" marT="0" marB="0"/>
                </a:tc>
                <a:tc>
                  <a:txBody>
                    <a:bodyPr/>
                    <a:lstStyle/>
                    <a:p>
                      <a:pPr marL="0" marR="0">
                        <a:spcBef>
                          <a:spcPts val="0"/>
                        </a:spcBef>
                        <a:spcAft>
                          <a:spcPts val="0"/>
                        </a:spcAft>
                      </a:pPr>
                      <a:r>
                        <a:rPr lang="en-US" sz="3200" dirty="0">
                          <a:effectLst/>
                        </a:rPr>
                        <a:t>Grading Scale:</a:t>
                      </a:r>
                      <a:endParaRPr lang="en-US" sz="3600" dirty="0">
                        <a:effectLst/>
                      </a:endParaRPr>
                    </a:p>
                    <a:p>
                      <a:pPr marL="228600" marR="0">
                        <a:spcBef>
                          <a:spcPts val="0"/>
                        </a:spcBef>
                        <a:spcAft>
                          <a:spcPts val="0"/>
                        </a:spcAft>
                      </a:pPr>
                      <a:r>
                        <a:rPr lang="en-US" sz="3200" dirty="0">
                          <a:effectLst/>
                        </a:rPr>
                        <a:t>A= 90-100    B= 80-89</a:t>
                      </a:r>
                      <a:endParaRPr lang="en-US" sz="3600" dirty="0">
                        <a:effectLst/>
                      </a:endParaRPr>
                    </a:p>
                    <a:p>
                      <a:pPr marL="228600" marR="0">
                        <a:spcBef>
                          <a:spcPts val="0"/>
                        </a:spcBef>
                        <a:spcAft>
                          <a:spcPts val="0"/>
                        </a:spcAft>
                      </a:pPr>
                      <a:r>
                        <a:rPr lang="en-US" sz="3200" dirty="0">
                          <a:effectLst/>
                        </a:rPr>
                        <a:t>C= 70-79      D= 60-69	</a:t>
                      </a:r>
                      <a:endParaRPr lang="en-US" sz="3600" dirty="0">
                        <a:effectLst/>
                      </a:endParaRPr>
                    </a:p>
                    <a:p>
                      <a:pPr marL="228600" marR="0">
                        <a:spcBef>
                          <a:spcPts val="0"/>
                        </a:spcBef>
                        <a:spcAft>
                          <a:spcPts val="0"/>
                        </a:spcAft>
                      </a:pPr>
                      <a:r>
                        <a:rPr lang="en-US" sz="3200" dirty="0">
                          <a:effectLst/>
                        </a:rPr>
                        <a:t>        F= below 60</a:t>
                      </a:r>
                      <a:endParaRPr lang="en-US" sz="3600" dirty="0">
                        <a:solidFill>
                          <a:srgbClr val="000000"/>
                        </a:solidFill>
                        <a:effectLst/>
                        <a:latin typeface="Helvetica"/>
                        <a:ea typeface="ヒラギノ角ゴ Pro W3"/>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5" name="Rectangle 1"/>
          <p:cNvSpPr>
            <a:spLocks noGrp="1" noChangeArrowheads="1"/>
          </p:cNvSpPr>
          <p:nvPr>
            <p:ph type="body" sz="quarter" idx="10"/>
          </p:nvPr>
        </p:nvSpPr>
        <p:spPr bwMode="auto">
          <a:xfrm>
            <a:off x="190500" y="1122073"/>
            <a:ext cx="11811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indent="0">
              <a:lnSpc>
                <a:spcPct val="100000"/>
              </a:lnSpc>
              <a:buClrTx/>
              <a:buSzTx/>
              <a:buNone/>
            </a:pPr>
            <a:r>
              <a:rPr lang="en-US" altLang="en-US" sz="2800" i="1" dirty="0">
                <a:latin typeface="Times New Roman" pitchFamily="18" charset="0"/>
                <a:ea typeface="ヒラギノ角ゴ Pro W3"/>
                <a:cs typeface="Times New Roman" pitchFamily="18" charset="0"/>
              </a:rPr>
              <a:t>"Our problem is that we make the mistake of comparing ourselves with other people. You are not inferior or superior to any human being. You don't determine your success by comparing yourself to others,</a:t>
            </a:r>
            <a:r>
              <a:rPr lang="en-US" altLang="en-US" sz="2800" b="1" i="1" dirty="0">
                <a:latin typeface="Times New Roman" pitchFamily="18" charset="0"/>
                <a:ea typeface="ヒラギノ角ゴ Pro W3"/>
                <a:cs typeface="Times New Roman" pitchFamily="18" charset="0"/>
              </a:rPr>
              <a:t> rather you determine your success by comparing your accomplishments to your capabilities."  -Zig </a:t>
            </a:r>
            <a:r>
              <a:rPr lang="en-US" altLang="en-US" sz="2800" b="1" i="1" dirty="0" err="1">
                <a:latin typeface="Times New Roman" pitchFamily="18" charset="0"/>
                <a:ea typeface="ヒラギノ角ゴ Pro W3"/>
                <a:cs typeface="Times New Roman" pitchFamily="18" charset="0"/>
              </a:rPr>
              <a:t>Siglar</a:t>
            </a:r>
            <a:endParaRPr lang="en-US" altLang="en-US" sz="2800" dirty="0"/>
          </a:p>
        </p:txBody>
      </p:sp>
    </p:spTree>
    <p:extLst>
      <p:ext uri="{BB962C8B-B14F-4D97-AF65-F5344CB8AC3E}">
        <p14:creationId xmlns:p14="http://schemas.microsoft.com/office/powerpoint/2010/main" val="2130519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453" y="325046"/>
            <a:ext cx="10966929" cy="1356360"/>
          </a:xfrm>
        </p:spPr>
        <p:txBody>
          <a:bodyPr/>
          <a:lstStyle/>
          <a:p>
            <a:r>
              <a:rPr lang="en-US" dirty="0"/>
              <a:t>How much homework/classwork do you give?</a:t>
            </a:r>
          </a:p>
        </p:txBody>
      </p:sp>
      <p:sp>
        <p:nvSpPr>
          <p:cNvPr id="3" name="Text Placeholder 2"/>
          <p:cNvSpPr>
            <a:spLocks noGrp="1"/>
          </p:cNvSpPr>
          <p:nvPr>
            <p:ph type="body" sz="quarter" idx="10"/>
          </p:nvPr>
        </p:nvSpPr>
        <p:spPr>
          <a:xfrm>
            <a:off x="509456" y="1411551"/>
            <a:ext cx="11173090" cy="4737457"/>
          </a:xfrm>
        </p:spPr>
        <p:txBody>
          <a:bodyPr>
            <a:normAutofit/>
          </a:bodyPr>
          <a:lstStyle/>
          <a:p>
            <a:r>
              <a:rPr lang="en-US" dirty="0"/>
              <a:t>You are going to work hard in this class- I know you’re seniors and your steps away from the next great thing, BUT, life gets pretty real, really quick. </a:t>
            </a:r>
          </a:p>
          <a:p>
            <a:r>
              <a:rPr lang="en-US" dirty="0"/>
              <a:t>The work I assign I believe is important to you learning the skills needed (more on this later), and all work assigned is graded.</a:t>
            </a:r>
          </a:p>
          <a:p>
            <a:r>
              <a:rPr lang="en-US" dirty="0"/>
              <a:t>Students care about grades for: transcripts for colleges or for jobs </a:t>
            </a:r>
          </a:p>
          <a:p>
            <a:r>
              <a:rPr lang="en-US" dirty="0"/>
              <a:t>Teachers care about grades for: “evaluate” what you’re learning</a:t>
            </a:r>
          </a:p>
          <a:p>
            <a:r>
              <a:rPr lang="en-US" dirty="0"/>
              <a:t>Are grades the most important thing in this classroom?</a:t>
            </a:r>
          </a:p>
          <a:p>
            <a:r>
              <a:rPr lang="en-US" dirty="0"/>
              <a:t>Absolutely NOT!</a:t>
            </a:r>
          </a:p>
          <a:p>
            <a:r>
              <a:rPr lang="en-US" dirty="0"/>
              <a:t>Grades matter but learning matters more. </a:t>
            </a:r>
          </a:p>
          <a:p>
            <a:r>
              <a:rPr lang="en-US" dirty="0"/>
              <a:t>Grades are ONE way to numericize WHAT you are learning, but nothing is more important (to me) than the process of learning.</a:t>
            </a:r>
          </a:p>
        </p:txBody>
      </p:sp>
    </p:spTree>
    <p:extLst>
      <p:ext uri="{BB962C8B-B14F-4D97-AF65-F5344CB8AC3E}">
        <p14:creationId xmlns:p14="http://schemas.microsoft.com/office/powerpoint/2010/main" val="377007844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brain learning process">
            <a:extLst>
              <a:ext uri="{FF2B5EF4-FFF2-40B4-BE49-F238E27FC236}">
                <a16:creationId xmlns:a16="http://schemas.microsoft.com/office/drawing/2014/main" id="{3D7FC7B3-F5D1-49A9-858E-EEEBA890B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05" y="1"/>
            <a:ext cx="1209329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87B010A-3F1E-4BA0-8666-133C87FECE31}"/>
              </a:ext>
            </a:extLst>
          </p:cNvPr>
          <p:cNvSpPr>
            <a:spLocks noGrp="1"/>
          </p:cNvSpPr>
          <p:nvPr>
            <p:ph type="title"/>
          </p:nvPr>
        </p:nvSpPr>
        <p:spPr>
          <a:xfrm>
            <a:off x="98705" y="4795837"/>
            <a:ext cx="2528888" cy="1355725"/>
          </a:xfrm>
        </p:spPr>
        <p:txBody>
          <a:bodyPr>
            <a:normAutofit fontScale="90000"/>
          </a:bodyPr>
          <a:lstStyle/>
          <a:p>
            <a:r>
              <a:rPr lang="en-US" dirty="0"/>
              <a:t>What is the learning process?</a:t>
            </a:r>
          </a:p>
        </p:txBody>
      </p:sp>
    </p:spTree>
    <p:extLst>
      <p:ext uri="{BB962C8B-B14F-4D97-AF65-F5344CB8AC3E}">
        <p14:creationId xmlns:p14="http://schemas.microsoft.com/office/powerpoint/2010/main" val="122174305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3FE6F10-B3AD-4403-94CA-F5115528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79" name="Rectangle 78">
            <a:extLst>
              <a:ext uri="{FF2B5EF4-FFF2-40B4-BE49-F238E27FC236}">
                <a16:creationId xmlns:a16="http://schemas.microsoft.com/office/drawing/2014/main" id="{364D6A39-A4F7-4B00-9F42-3BC67177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13553ADF-88A1-4645-B819-890CA3DF7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B5D0D97D-7911-4A25-88E2-4D81FD4A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E1A2B07-2C83-4C4C-AC0E-EC353CD29991}"/>
              </a:ext>
            </a:extLst>
          </p:cNvPr>
          <p:cNvSpPr>
            <a:spLocks noGrp="1"/>
          </p:cNvSpPr>
          <p:nvPr>
            <p:ph type="title"/>
          </p:nvPr>
        </p:nvSpPr>
        <p:spPr>
          <a:xfrm>
            <a:off x="10213340" y="2594441"/>
            <a:ext cx="1845310" cy="3622844"/>
          </a:xfrm>
        </p:spPr>
        <p:txBody>
          <a:bodyPr vert="horz" lIns="91440" tIns="45720" rIns="91440" bIns="45720" rtlCol="0" anchor="b">
            <a:normAutofit fontScale="90000"/>
          </a:bodyPr>
          <a:lstStyle/>
          <a:p>
            <a:pPr algn="ctr">
              <a:lnSpc>
                <a:spcPct val="85000"/>
              </a:lnSpc>
            </a:pPr>
            <a:r>
              <a:rPr lang="en-US" sz="4600" b="1" cap="all" dirty="0">
                <a:solidFill>
                  <a:srgbClr val="FFFFFF"/>
                </a:solidFill>
              </a:rPr>
              <a:t>What are we going to learn in this class?</a:t>
            </a:r>
          </a:p>
        </p:txBody>
      </p:sp>
      <p:pic>
        <p:nvPicPr>
          <p:cNvPr id="12" name="Picture 2" descr="Image result for british literature">
            <a:extLst>
              <a:ext uri="{FF2B5EF4-FFF2-40B4-BE49-F238E27FC236}">
                <a16:creationId xmlns:a16="http://schemas.microsoft.com/office/drawing/2014/main" id="{3F5EA254-1B4E-400F-80B6-C6F30CD26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6"/>
            <a:ext cx="10306050" cy="687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30446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89" y="-102696"/>
            <a:ext cx="9875520" cy="1356360"/>
          </a:xfrm>
        </p:spPr>
        <p:txBody>
          <a:bodyPr/>
          <a:lstStyle/>
          <a:p>
            <a:r>
              <a:rPr lang="en-US" dirty="0"/>
              <a:t>What kind of teacher are you?</a:t>
            </a:r>
          </a:p>
        </p:txBody>
      </p:sp>
      <p:sp>
        <p:nvSpPr>
          <p:cNvPr id="3" name="Text Placeholder 2"/>
          <p:cNvSpPr>
            <a:spLocks noGrp="1"/>
          </p:cNvSpPr>
          <p:nvPr>
            <p:ph type="body" sz="quarter" idx="10"/>
          </p:nvPr>
        </p:nvSpPr>
        <p:spPr>
          <a:xfrm>
            <a:off x="198783" y="1007165"/>
            <a:ext cx="11767930" cy="5605671"/>
          </a:xfrm>
        </p:spPr>
        <p:txBody>
          <a:bodyPr>
            <a:normAutofit fontScale="85000" lnSpcReduction="20000"/>
          </a:bodyPr>
          <a:lstStyle/>
          <a:p>
            <a:r>
              <a:rPr lang="en-US" sz="3100" b="1" dirty="0"/>
              <a:t>I promise you that I will:</a:t>
            </a:r>
          </a:p>
          <a:p>
            <a:r>
              <a:rPr lang="en-US" b="1" dirty="0"/>
              <a:t>believe in your ability to succeed</a:t>
            </a:r>
            <a:r>
              <a:rPr lang="en-US" dirty="0"/>
              <a:t>. This means my expectations are extremely high. I will demand your best at all times, but understand that we all make mistakes. </a:t>
            </a:r>
          </a:p>
          <a:p>
            <a:r>
              <a:rPr lang="en-US" dirty="0"/>
              <a:t>• </a:t>
            </a:r>
            <a:r>
              <a:rPr lang="en-US" b="1" dirty="0"/>
              <a:t>listen to you</a:t>
            </a:r>
            <a:r>
              <a:rPr lang="en-US" dirty="0"/>
              <a:t>. I ask that you bring questions, concerns or comments to me in a calm, respectful manner at the appropriate time. </a:t>
            </a:r>
          </a:p>
          <a:p>
            <a:r>
              <a:rPr lang="en-US" dirty="0"/>
              <a:t>• </a:t>
            </a:r>
            <a:r>
              <a:rPr lang="en-US" b="1" dirty="0"/>
              <a:t>respect you and your ideas</a:t>
            </a:r>
            <a:r>
              <a:rPr lang="en-US" dirty="0"/>
              <a:t>. You do not need to earn my respect. </a:t>
            </a:r>
          </a:p>
          <a:p>
            <a:r>
              <a:rPr lang="en-US" dirty="0"/>
              <a:t>• </a:t>
            </a:r>
            <a:r>
              <a:rPr lang="en-US" b="1" dirty="0"/>
              <a:t>only assign meaningful work </a:t>
            </a:r>
            <a:r>
              <a:rPr lang="en-US" dirty="0"/>
              <a:t>(just ask!). I do not believe in busy work. All my assignments will have purpose, and whenever possible, direct relation to the real world. </a:t>
            </a:r>
          </a:p>
          <a:p>
            <a:r>
              <a:rPr lang="en-US" dirty="0"/>
              <a:t>• </a:t>
            </a:r>
            <a:r>
              <a:rPr lang="en-US" b="1" dirty="0"/>
              <a:t>persevere in the face of adversity</a:t>
            </a:r>
            <a:r>
              <a:rPr lang="en-US" dirty="0"/>
              <a:t>. If I make a mistake, I will admit the error, and will work to rectifying the problem. </a:t>
            </a:r>
          </a:p>
          <a:p>
            <a:r>
              <a:rPr lang="en-US" dirty="0"/>
              <a:t>• </a:t>
            </a:r>
            <a:r>
              <a:rPr lang="en-US" b="1" dirty="0"/>
              <a:t>establish equity over equality</a:t>
            </a:r>
            <a:r>
              <a:rPr lang="en-US" dirty="0"/>
              <a:t>; that is, I will strive to give each of you what you need (fairness) to be successful over requiring you to “fit the mold”. </a:t>
            </a:r>
          </a:p>
          <a:p>
            <a:r>
              <a:rPr lang="en-US" dirty="0"/>
              <a:t>• </a:t>
            </a:r>
            <a:r>
              <a:rPr lang="en-US" b="1" dirty="0"/>
              <a:t>acknowledge and celebrate the diversity in our classroom</a:t>
            </a:r>
            <a:r>
              <a:rPr lang="en-US" dirty="0"/>
              <a:t>. I will learn from you. You are intelligent individuals and each of you brings experiences and perspectives to the class that will help us all grow. </a:t>
            </a:r>
          </a:p>
          <a:p>
            <a:r>
              <a:rPr lang="en-US" dirty="0"/>
              <a:t>• </a:t>
            </a:r>
            <a:r>
              <a:rPr lang="en-US" b="1" dirty="0"/>
              <a:t>protect your right to learn and love school </a:t>
            </a:r>
            <a:r>
              <a:rPr lang="en-US" dirty="0"/>
              <a:t>by following our classroom management plan as outlined in this syllabus every time a rule is broken. </a:t>
            </a:r>
          </a:p>
          <a:p>
            <a:r>
              <a:rPr lang="en-US" dirty="0"/>
              <a:t>• </a:t>
            </a:r>
            <a:r>
              <a:rPr lang="en-US" b="1" dirty="0"/>
              <a:t>to make how we learn more important than what we learn</a:t>
            </a:r>
            <a:r>
              <a:rPr lang="en-US" dirty="0"/>
              <a:t>; that is, I will focus on the skills that you will utilize later in life rather than the content that is constantly changing. </a:t>
            </a:r>
          </a:p>
        </p:txBody>
      </p:sp>
    </p:spTree>
    <p:extLst>
      <p:ext uri="{BB962C8B-B14F-4D97-AF65-F5344CB8AC3E}">
        <p14:creationId xmlns:p14="http://schemas.microsoft.com/office/powerpoint/2010/main" val="142901664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all the frogs?</a:t>
            </a:r>
          </a:p>
        </p:txBody>
      </p:sp>
      <p:sp>
        <p:nvSpPr>
          <p:cNvPr id="3" name="Text Placeholder 2"/>
          <p:cNvSpPr>
            <a:spLocks noGrp="1"/>
          </p:cNvSpPr>
          <p:nvPr>
            <p:ph type="body" sz="quarter" idx="10"/>
          </p:nvPr>
        </p:nvSpPr>
        <p:spPr>
          <a:xfrm>
            <a:off x="509456" y="1630017"/>
            <a:ext cx="11173090" cy="2292993"/>
          </a:xfrm>
        </p:spPr>
        <p:txBody>
          <a:bodyPr/>
          <a:lstStyle/>
          <a:p>
            <a:r>
              <a:rPr lang="en-US" dirty="0"/>
              <a:t>Well, If you haven’t guessed yet, I like frogs.</a:t>
            </a:r>
          </a:p>
          <a:p>
            <a:r>
              <a:rPr lang="en-US" dirty="0"/>
              <a:t>It started out as a kind of joke, but as the years gone by, I’ve accumulated quite a collection</a:t>
            </a:r>
          </a:p>
          <a:p>
            <a:r>
              <a:rPr lang="en-US" dirty="0"/>
              <a:t>Most of the items are gifts from friends, parents, and past students. Some of them are ones I’ve purchased myself</a:t>
            </a:r>
          </a:p>
          <a:p>
            <a:r>
              <a:rPr lang="en-US" dirty="0"/>
              <a:t>And it keeps growing!</a:t>
            </a:r>
          </a:p>
          <a:p>
            <a:endParaRPr lang="en-US" dirty="0"/>
          </a:p>
        </p:txBody>
      </p:sp>
      <p:pic>
        <p:nvPicPr>
          <p:cNvPr id="15362" name="Picture 2" descr="C:\Users\bugicak\AppData\Local\Microsoft\Windows\Temporary Internet Files\Content.IE5\XXL1OL60\frog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4144" y="392301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59707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get in contact with you?</a:t>
            </a:r>
          </a:p>
        </p:txBody>
      </p:sp>
      <p:sp>
        <p:nvSpPr>
          <p:cNvPr id="3" name="Text Placeholder 2"/>
          <p:cNvSpPr>
            <a:spLocks noGrp="1"/>
          </p:cNvSpPr>
          <p:nvPr>
            <p:ph type="body" sz="quarter" idx="10"/>
          </p:nvPr>
        </p:nvSpPr>
        <p:spPr>
          <a:xfrm>
            <a:off x="509456" y="1590261"/>
            <a:ext cx="11173090" cy="2431237"/>
          </a:xfrm>
        </p:spPr>
        <p:txBody>
          <a:bodyPr/>
          <a:lstStyle/>
          <a:p>
            <a:r>
              <a:rPr lang="en-US" dirty="0" err="1"/>
              <a:t>Email:kbugica@wcpss.net</a:t>
            </a:r>
            <a:endParaRPr lang="en-US" dirty="0"/>
          </a:p>
          <a:p>
            <a:r>
              <a:rPr lang="en-US" dirty="0"/>
              <a:t>10 </a:t>
            </a:r>
            <a:r>
              <a:rPr lang="en-US" dirty="0" err="1"/>
              <a:t>Building:Room</a:t>
            </a:r>
            <a:r>
              <a:rPr lang="en-US" dirty="0"/>
              <a:t> 1012</a:t>
            </a:r>
          </a:p>
          <a:p>
            <a:r>
              <a:rPr lang="en-US" dirty="0">
                <a:hlinkClick r:id="rId2"/>
              </a:rPr>
              <a:t>http://bugk.weebly.com</a:t>
            </a:r>
            <a:r>
              <a:rPr lang="en-US" dirty="0"/>
              <a:t> </a:t>
            </a:r>
          </a:p>
          <a:p>
            <a:r>
              <a:rPr lang="en-US" dirty="0"/>
              <a:t>Tutoring: Mondays A Lunch and Afterschool</a:t>
            </a:r>
          </a:p>
        </p:txBody>
      </p:sp>
      <p:pic>
        <p:nvPicPr>
          <p:cNvPr id="3074" name="Picture 2" descr="http://www.clipartbest.com/cliparts/MTL/Ldy/MTLLdy6Gc.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4876801"/>
            <a:ext cx="3305175"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21019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C26C0AB-632B-4701-A5A6-052B75B7F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22A2853-A55A-47F7-902F-6DE7185D8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46887"/>
            <a:ext cx="731469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4A0A3D00-134B-401B-BED1-39F1B734C9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3843" y="4005950"/>
            <a:ext cx="531902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4F11129-8A77-4850-9BAB-FDA0CF4F3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283553" y="893398"/>
            <a:ext cx="6019601" cy="3187208"/>
          </a:xfrm>
        </p:spPr>
        <p:txBody>
          <a:bodyPr vert="horz" lIns="91440" tIns="45720" rIns="91440" bIns="45720" rtlCol="0" anchor="b">
            <a:normAutofit fontScale="90000"/>
          </a:bodyPr>
          <a:lstStyle/>
          <a:p>
            <a:pPr algn="ctr">
              <a:lnSpc>
                <a:spcPct val="85000"/>
              </a:lnSpc>
            </a:pPr>
            <a:r>
              <a:rPr lang="en-US" sz="7200" b="1" cap="all" dirty="0">
                <a:solidFill>
                  <a:srgbClr val="FFFFFF"/>
                </a:solidFill>
              </a:rPr>
              <a:t>How do I stay up to date in your class?</a:t>
            </a:r>
          </a:p>
        </p:txBody>
      </p:sp>
      <p:pic>
        <p:nvPicPr>
          <p:cNvPr id="4" name="Picture 3">
            <a:extLst>
              <a:ext uri="{FF2B5EF4-FFF2-40B4-BE49-F238E27FC236}">
                <a16:creationId xmlns:a16="http://schemas.microsoft.com/office/drawing/2014/main" id="{16740007-EF27-4A3C-A287-FDD0ABDE4E0C}"/>
              </a:ext>
            </a:extLst>
          </p:cNvPr>
          <p:cNvPicPr/>
          <p:nvPr/>
        </p:nvPicPr>
        <p:blipFill>
          <a:blip r:embed="rId2"/>
          <a:stretch>
            <a:fillRect/>
          </a:stretch>
        </p:blipFill>
        <p:spPr>
          <a:xfrm>
            <a:off x="236220" y="240792"/>
            <a:ext cx="4697042" cy="6617208"/>
          </a:xfrm>
          <a:prstGeom prst="rect">
            <a:avLst/>
          </a:prstGeom>
        </p:spPr>
      </p:pic>
    </p:spTree>
    <p:extLst>
      <p:ext uri="{BB962C8B-B14F-4D97-AF65-F5344CB8AC3E}">
        <p14:creationId xmlns:p14="http://schemas.microsoft.com/office/powerpoint/2010/main" val="329611284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Good, the Bad, and the Ugly</a:t>
            </a:r>
          </a:p>
        </p:txBody>
      </p:sp>
      <p:sp>
        <p:nvSpPr>
          <p:cNvPr id="3" name="Text Placeholder 2"/>
          <p:cNvSpPr>
            <a:spLocks noGrp="1"/>
          </p:cNvSpPr>
          <p:nvPr>
            <p:ph type="body" sz="quarter" idx="10"/>
          </p:nvPr>
        </p:nvSpPr>
        <p:spPr>
          <a:xfrm>
            <a:off x="494215" y="1680829"/>
            <a:ext cx="11173090" cy="3496342"/>
          </a:xfrm>
        </p:spPr>
        <p:txBody>
          <a:bodyPr>
            <a:noAutofit/>
          </a:bodyPr>
          <a:lstStyle/>
          <a:p>
            <a:r>
              <a:rPr lang="en-US" sz="3200" dirty="0"/>
              <a:t>Whether we like it or not, we’ve got the rest of the year together</a:t>
            </a:r>
          </a:p>
          <a:p>
            <a:r>
              <a:rPr lang="en-US" sz="3200" dirty="0"/>
              <a:t>That’s right, all of us will be here for the last leg of your journey in your high school career.</a:t>
            </a:r>
          </a:p>
          <a:p>
            <a:r>
              <a:rPr lang="en-US" sz="3200" dirty="0"/>
              <a:t>So before we “begin”, let’s think about some important things</a:t>
            </a:r>
          </a:p>
          <a:p>
            <a:r>
              <a:rPr lang="en-US" sz="3200" dirty="0"/>
              <a:t>Specifically, let’s recall all of our memories of our previous classes, in previous schools, and our previous teachers.</a:t>
            </a:r>
          </a:p>
          <a:p>
            <a:pPr marL="0" indent="0">
              <a:buNone/>
            </a:pPr>
            <a:endParaRPr lang="en-US" sz="3200" dirty="0"/>
          </a:p>
        </p:txBody>
      </p:sp>
    </p:spTree>
    <p:extLst>
      <p:ext uri="{BB962C8B-B14F-4D97-AF65-F5344CB8AC3E}">
        <p14:creationId xmlns:p14="http://schemas.microsoft.com/office/powerpoint/2010/main" val="1672443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12520" y="2377440"/>
            <a:ext cx="9966960" cy="2926080"/>
          </a:xfrm>
        </p:spPr>
        <p:txBody>
          <a:bodyPr>
            <a:normAutofit fontScale="90000"/>
          </a:bodyPr>
          <a:lstStyle/>
          <a:p>
            <a:r>
              <a:rPr lang="en-US" dirty="0"/>
              <a:t>Activity 2: Overview and Standards </a:t>
            </a:r>
            <a:br>
              <a:rPr lang="en-US" dirty="0"/>
            </a:br>
            <a:r>
              <a:rPr lang="en-US" sz="6000" dirty="0"/>
              <a:t>What is a standard? Why is it important?</a:t>
            </a:r>
          </a:p>
        </p:txBody>
      </p:sp>
    </p:spTree>
    <p:extLst>
      <p:ext uri="{BB962C8B-B14F-4D97-AF65-F5344CB8AC3E}">
        <p14:creationId xmlns:p14="http://schemas.microsoft.com/office/powerpoint/2010/main" val="242817115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Unit Overview</a:t>
            </a:r>
          </a:p>
        </p:txBody>
      </p:sp>
      <p:sp>
        <p:nvSpPr>
          <p:cNvPr id="6" name="Text Placeholder 5"/>
          <p:cNvSpPr>
            <a:spLocks noGrp="1"/>
          </p:cNvSpPr>
          <p:nvPr>
            <p:ph type="body" sz="quarter" idx="10"/>
          </p:nvPr>
        </p:nvSpPr>
        <p:spPr>
          <a:xfrm>
            <a:off x="509455" y="1708734"/>
            <a:ext cx="5401015" cy="4063416"/>
          </a:xfrm>
        </p:spPr>
        <p:txBody>
          <a:bodyPr>
            <a:normAutofit/>
          </a:bodyPr>
          <a:lstStyle/>
          <a:p>
            <a:r>
              <a:rPr lang="en-US" dirty="0"/>
              <a:t>For each unit, we will prepare ourselves with a unit overview worksheet.</a:t>
            </a:r>
          </a:p>
          <a:p>
            <a:r>
              <a:rPr lang="en-US" dirty="0"/>
              <a:t>This sheet allows us to get to know what we’re learning, how we’re learning it, and why.</a:t>
            </a:r>
          </a:p>
          <a:p>
            <a:r>
              <a:rPr lang="en-US" dirty="0"/>
              <a:t>Full disclosure/open book policy- You will know what I know when it comes to what is expected of you by the state.</a:t>
            </a:r>
          </a:p>
          <a:p>
            <a:r>
              <a:rPr lang="en-US" dirty="0"/>
              <a:t>We will have one of these for every unit.</a:t>
            </a:r>
          </a:p>
        </p:txBody>
      </p:sp>
      <p:pic>
        <p:nvPicPr>
          <p:cNvPr id="2" name="Picture 1">
            <a:extLst>
              <a:ext uri="{FF2B5EF4-FFF2-40B4-BE49-F238E27FC236}">
                <a16:creationId xmlns:a16="http://schemas.microsoft.com/office/drawing/2014/main" id="{0FB22A6B-CEFF-45C8-BAC6-0A327D899B51}"/>
              </a:ext>
            </a:extLst>
          </p:cNvPr>
          <p:cNvPicPr>
            <a:picLocks noChangeAspect="1"/>
          </p:cNvPicPr>
          <p:nvPr/>
        </p:nvPicPr>
        <p:blipFill>
          <a:blip r:embed="rId2"/>
          <a:stretch>
            <a:fillRect/>
          </a:stretch>
        </p:blipFill>
        <p:spPr>
          <a:xfrm>
            <a:off x="6433499" y="304800"/>
            <a:ext cx="5432995" cy="6553200"/>
          </a:xfrm>
          <a:prstGeom prst="rect">
            <a:avLst/>
          </a:prstGeom>
          <a:ln>
            <a:solidFill>
              <a:schemeClr val="tx1"/>
            </a:solidFill>
          </a:ln>
        </p:spPr>
      </p:pic>
    </p:spTree>
    <p:extLst>
      <p:ext uri="{BB962C8B-B14F-4D97-AF65-F5344CB8AC3E}">
        <p14:creationId xmlns:p14="http://schemas.microsoft.com/office/powerpoint/2010/main" val="85486262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59EE74-A3EC-4091-9A8A-84A1D835A351}"/>
              </a:ext>
            </a:extLst>
          </p:cNvPr>
          <p:cNvPicPr>
            <a:picLocks noChangeAspect="1"/>
          </p:cNvPicPr>
          <p:nvPr/>
        </p:nvPicPr>
        <p:blipFill>
          <a:blip r:embed="rId2"/>
          <a:stretch>
            <a:fillRect/>
          </a:stretch>
        </p:blipFill>
        <p:spPr>
          <a:xfrm>
            <a:off x="2837995" y="1798982"/>
            <a:ext cx="8996196" cy="4283350"/>
          </a:xfrm>
          <a:prstGeom prst="rect">
            <a:avLst/>
          </a:prstGeom>
          <a:ln w="25400">
            <a:solidFill>
              <a:schemeClr val="tx1"/>
            </a:solidFill>
          </a:ln>
        </p:spPr>
      </p:pic>
      <p:sp>
        <p:nvSpPr>
          <p:cNvPr id="6" name="Callout: Down Arrow 5">
            <a:extLst>
              <a:ext uri="{FF2B5EF4-FFF2-40B4-BE49-F238E27FC236}">
                <a16:creationId xmlns:a16="http://schemas.microsoft.com/office/drawing/2014/main" id="{57C4675B-F6CD-44CA-86F6-2E4CC942FBB2}"/>
              </a:ext>
            </a:extLst>
          </p:cNvPr>
          <p:cNvSpPr/>
          <p:nvPr/>
        </p:nvSpPr>
        <p:spPr>
          <a:xfrm>
            <a:off x="1669774" y="424070"/>
            <a:ext cx="3339548" cy="136497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Title of worksheet/ unit number</a:t>
            </a:r>
          </a:p>
        </p:txBody>
      </p:sp>
      <p:sp>
        <p:nvSpPr>
          <p:cNvPr id="9" name="Rectangle 8">
            <a:extLst>
              <a:ext uri="{FF2B5EF4-FFF2-40B4-BE49-F238E27FC236}">
                <a16:creationId xmlns:a16="http://schemas.microsoft.com/office/drawing/2014/main" id="{6B3940A3-B1C1-4CF5-9C97-B6BB663022A6}"/>
              </a:ext>
            </a:extLst>
          </p:cNvPr>
          <p:cNvSpPr/>
          <p:nvPr/>
        </p:nvSpPr>
        <p:spPr>
          <a:xfrm>
            <a:off x="8163339" y="1023729"/>
            <a:ext cx="2120348" cy="11401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Title of unit, longer title, length of unit</a:t>
            </a:r>
          </a:p>
        </p:txBody>
      </p:sp>
      <p:sp>
        <p:nvSpPr>
          <p:cNvPr id="10" name="Arrow: Right 9">
            <a:extLst>
              <a:ext uri="{FF2B5EF4-FFF2-40B4-BE49-F238E27FC236}">
                <a16:creationId xmlns:a16="http://schemas.microsoft.com/office/drawing/2014/main" id="{714724BE-802A-49E9-A4AA-95BC4F2228AF}"/>
              </a:ext>
            </a:extLst>
          </p:cNvPr>
          <p:cNvSpPr/>
          <p:nvPr/>
        </p:nvSpPr>
        <p:spPr>
          <a:xfrm rot="8583541">
            <a:off x="7602632" y="1735621"/>
            <a:ext cx="781878" cy="927652"/>
          </a:xfrm>
          <a:prstGeom prst="rightArrow">
            <a:avLst>
              <a:gd name="adj1" fmla="val 24286"/>
              <a:gd name="adj2" fmla="val 415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A40F0C0-24E4-40DB-823E-50FE26DDA504}"/>
              </a:ext>
            </a:extLst>
          </p:cNvPr>
          <p:cNvSpPr/>
          <p:nvPr/>
        </p:nvSpPr>
        <p:spPr>
          <a:xfrm>
            <a:off x="527576" y="2533445"/>
            <a:ext cx="2120348" cy="11401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Quote that relates to Unit + explanation</a:t>
            </a:r>
          </a:p>
        </p:txBody>
      </p:sp>
      <p:sp>
        <p:nvSpPr>
          <p:cNvPr id="12" name="Arrow: Right 11">
            <a:extLst>
              <a:ext uri="{FF2B5EF4-FFF2-40B4-BE49-F238E27FC236}">
                <a16:creationId xmlns:a16="http://schemas.microsoft.com/office/drawing/2014/main" id="{3EA30DB6-6EBF-4E32-B64B-42D8C1FD3157}"/>
              </a:ext>
            </a:extLst>
          </p:cNvPr>
          <p:cNvSpPr/>
          <p:nvPr/>
        </p:nvSpPr>
        <p:spPr>
          <a:xfrm rot="869754">
            <a:off x="2447055" y="3219661"/>
            <a:ext cx="781878" cy="927652"/>
          </a:xfrm>
          <a:prstGeom prst="rightArrow">
            <a:avLst>
              <a:gd name="adj1" fmla="val 24286"/>
              <a:gd name="adj2" fmla="val 4152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83C6B2A-4496-45AB-B544-7252FE356843}"/>
              </a:ext>
            </a:extLst>
          </p:cNvPr>
          <p:cNvSpPr/>
          <p:nvPr/>
        </p:nvSpPr>
        <p:spPr>
          <a:xfrm>
            <a:off x="274030" y="5293827"/>
            <a:ext cx="2120348" cy="11401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Interactive Questions to get you thinking</a:t>
            </a:r>
          </a:p>
        </p:txBody>
      </p:sp>
      <p:sp>
        <p:nvSpPr>
          <p:cNvPr id="14" name="Arrow: Right 13">
            <a:extLst>
              <a:ext uri="{FF2B5EF4-FFF2-40B4-BE49-F238E27FC236}">
                <a16:creationId xmlns:a16="http://schemas.microsoft.com/office/drawing/2014/main" id="{85A5F3BB-ECBD-4F58-8A5F-E7364D42DB0B}"/>
              </a:ext>
            </a:extLst>
          </p:cNvPr>
          <p:cNvSpPr/>
          <p:nvPr/>
        </p:nvSpPr>
        <p:spPr>
          <a:xfrm>
            <a:off x="2352021" y="5445869"/>
            <a:ext cx="781878" cy="927652"/>
          </a:xfrm>
          <a:prstGeom prst="rightArrow">
            <a:avLst>
              <a:gd name="adj1" fmla="val 24286"/>
              <a:gd name="adj2" fmla="val 4152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221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0F0C0-24E4-40DB-823E-50FE26DDA504}"/>
              </a:ext>
            </a:extLst>
          </p:cNvPr>
          <p:cNvSpPr/>
          <p:nvPr/>
        </p:nvSpPr>
        <p:spPr>
          <a:xfrm>
            <a:off x="365388" y="542291"/>
            <a:ext cx="2689897" cy="11401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Standard we will focus on for the unit</a:t>
            </a:r>
          </a:p>
        </p:txBody>
      </p:sp>
      <p:sp>
        <p:nvSpPr>
          <p:cNvPr id="12" name="Arrow: Right 11">
            <a:extLst>
              <a:ext uri="{FF2B5EF4-FFF2-40B4-BE49-F238E27FC236}">
                <a16:creationId xmlns:a16="http://schemas.microsoft.com/office/drawing/2014/main" id="{3EA30DB6-6EBF-4E32-B64B-42D8C1FD3157}"/>
              </a:ext>
            </a:extLst>
          </p:cNvPr>
          <p:cNvSpPr/>
          <p:nvPr/>
        </p:nvSpPr>
        <p:spPr>
          <a:xfrm rot="869754">
            <a:off x="2489571" y="1261957"/>
            <a:ext cx="1313397" cy="927652"/>
          </a:xfrm>
          <a:prstGeom prst="rightArrow">
            <a:avLst>
              <a:gd name="adj1" fmla="val 24286"/>
              <a:gd name="adj2" fmla="val 4152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83C6B2A-4496-45AB-B544-7252FE356843}"/>
              </a:ext>
            </a:extLst>
          </p:cNvPr>
          <p:cNvSpPr/>
          <p:nvPr/>
        </p:nvSpPr>
        <p:spPr>
          <a:xfrm>
            <a:off x="274028" y="2752442"/>
            <a:ext cx="2120348" cy="11401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Interactive Questions to get you thinking</a:t>
            </a:r>
          </a:p>
        </p:txBody>
      </p:sp>
      <p:sp>
        <p:nvSpPr>
          <p:cNvPr id="14" name="Arrow: Right 13">
            <a:extLst>
              <a:ext uri="{FF2B5EF4-FFF2-40B4-BE49-F238E27FC236}">
                <a16:creationId xmlns:a16="http://schemas.microsoft.com/office/drawing/2014/main" id="{85A5F3BB-ECBD-4F58-8A5F-E7364D42DB0B}"/>
              </a:ext>
            </a:extLst>
          </p:cNvPr>
          <p:cNvSpPr/>
          <p:nvPr/>
        </p:nvSpPr>
        <p:spPr>
          <a:xfrm>
            <a:off x="2314590" y="2909275"/>
            <a:ext cx="781878" cy="927652"/>
          </a:xfrm>
          <a:prstGeom prst="rightArrow">
            <a:avLst>
              <a:gd name="adj1" fmla="val 24286"/>
              <a:gd name="adj2" fmla="val 4152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0639108-99DF-4DE4-A4C4-EA3772AF2465}"/>
              </a:ext>
            </a:extLst>
          </p:cNvPr>
          <p:cNvPicPr>
            <a:picLocks noChangeAspect="1"/>
          </p:cNvPicPr>
          <p:nvPr/>
        </p:nvPicPr>
        <p:blipFill>
          <a:blip r:embed="rId2"/>
          <a:stretch>
            <a:fillRect/>
          </a:stretch>
        </p:blipFill>
        <p:spPr>
          <a:xfrm>
            <a:off x="3905251" y="1557130"/>
            <a:ext cx="7448550" cy="4876800"/>
          </a:xfrm>
          <a:prstGeom prst="rect">
            <a:avLst/>
          </a:prstGeom>
          <a:ln>
            <a:solidFill>
              <a:schemeClr val="tx1"/>
            </a:solidFill>
          </a:ln>
        </p:spPr>
      </p:pic>
      <p:sp>
        <p:nvSpPr>
          <p:cNvPr id="15" name="Rectangle 14">
            <a:extLst>
              <a:ext uri="{FF2B5EF4-FFF2-40B4-BE49-F238E27FC236}">
                <a16:creationId xmlns:a16="http://schemas.microsoft.com/office/drawing/2014/main" id="{0415CB4E-2308-4C42-9D33-E5F5CEB2E753}"/>
              </a:ext>
            </a:extLst>
          </p:cNvPr>
          <p:cNvSpPr/>
          <p:nvPr/>
        </p:nvSpPr>
        <p:spPr>
          <a:xfrm>
            <a:off x="934937" y="4605554"/>
            <a:ext cx="2120348" cy="1395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There may be more than one main standard</a:t>
            </a:r>
          </a:p>
          <a:p>
            <a:pPr algn="ctr"/>
            <a:r>
              <a:rPr lang="en-US" dirty="0"/>
              <a:t>Most units will cover many standards</a:t>
            </a:r>
          </a:p>
        </p:txBody>
      </p:sp>
      <p:sp>
        <p:nvSpPr>
          <p:cNvPr id="16" name="Arrow: Right 15">
            <a:extLst>
              <a:ext uri="{FF2B5EF4-FFF2-40B4-BE49-F238E27FC236}">
                <a16:creationId xmlns:a16="http://schemas.microsoft.com/office/drawing/2014/main" id="{8A15AE1B-28E2-4049-B5C4-BE4881580D7F}"/>
              </a:ext>
            </a:extLst>
          </p:cNvPr>
          <p:cNvSpPr/>
          <p:nvPr/>
        </p:nvSpPr>
        <p:spPr>
          <a:xfrm>
            <a:off x="2975499" y="4762387"/>
            <a:ext cx="781878" cy="927652"/>
          </a:xfrm>
          <a:prstGeom prst="rightArrow">
            <a:avLst>
              <a:gd name="adj1" fmla="val 24286"/>
              <a:gd name="adj2" fmla="val 4152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743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Standard?</a:t>
            </a:r>
          </a:p>
        </p:txBody>
      </p:sp>
      <p:sp>
        <p:nvSpPr>
          <p:cNvPr id="3" name="Text Placeholder 2"/>
          <p:cNvSpPr>
            <a:spLocks noGrp="1"/>
          </p:cNvSpPr>
          <p:nvPr>
            <p:ph type="body" sz="quarter" idx="10"/>
          </p:nvPr>
        </p:nvSpPr>
        <p:spPr>
          <a:xfrm>
            <a:off x="509456" y="1623060"/>
            <a:ext cx="11173090" cy="4959138"/>
          </a:xfrm>
        </p:spPr>
        <p:txBody>
          <a:bodyPr>
            <a:normAutofit lnSpcReduction="10000"/>
          </a:bodyPr>
          <a:lstStyle/>
          <a:p>
            <a:r>
              <a:rPr lang="en-US" sz="2800" dirty="0"/>
              <a:t>Webster:  a level of quality or attainment. </a:t>
            </a:r>
            <a:r>
              <a:rPr lang="en-US" sz="2800" dirty="0" err="1"/>
              <a:t>ie</a:t>
            </a:r>
            <a:r>
              <a:rPr lang="en-US" sz="2800" dirty="0"/>
              <a:t> a standard of living</a:t>
            </a:r>
          </a:p>
          <a:p>
            <a:r>
              <a:rPr lang="en-US" sz="2800" dirty="0"/>
              <a:t>The standards are set out by the state to “</a:t>
            </a:r>
            <a:r>
              <a:rPr lang="en-US" sz="2800" dirty="0">
                <a:effectLst/>
              </a:rPr>
              <a:t>prepare all students for success in college, career, and life by the time they graduate from high school.” (Corestandards.org)</a:t>
            </a:r>
          </a:p>
          <a:p>
            <a:r>
              <a:rPr lang="en-US" sz="2800" dirty="0"/>
              <a:t>In our classroom, these standards are our guidelines in understanding what skills will be important to take with us once our high school career is over.</a:t>
            </a:r>
          </a:p>
          <a:p>
            <a:r>
              <a:rPr lang="en-US" sz="2800" dirty="0"/>
              <a:t>Although you will not have to memorize them, I want you to be able to understand what they are so I can help you understand the WHY to the WHAT we do in class. </a:t>
            </a:r>
          </a:p>
          <a:p>
            <a:r>
              <a:rPr lang="en-US" sz="2800" dirty="0"/>
              <a:t>They fall under different categories and have a unique labeling system.</a:t>
            </a:r>
          </a:p>
        </p:txBody>
      </p:sp>
    </p:spTree>
    <p:extLst>
      <p:ext uri="{BB962C8B-B14F-4D97-AF65-F5344CB8AC3E}">
        <p14:creationId xmlns:p14="http://schemas.microsoft.com/office/powerpoint/2010/main" val="3980491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340" y="-32385"/>
            <a:ext cx="9875520" cy="1356360"/>
          </a:xfrm>
        </p:spPr>
        <p:txBody>
          <a:bodyPr/>
          <a:lstStyle/>
          <a:p>
            <a:r>
              <a:rPr lang="en-US" dirty="0"/>
              <a:t>Example Standard</a:t>
            </a:r>
          </a:p>
        </p:txBody>
      </p:sp>
      <p:sp>
        <p:nvSpPr>
          <p:cNvPr id="4" name="TextBox 3"/>
          <p:cNvSpPr txBox="1"/>
          <p:nvPr/>
        </p:nvSpPr>
        <p:spPr>
          <a:xfrm>
            <a:off x="1196340" y="2971800"/>
            <a:ext cx="10081260" cy="2616101"/>
          </a:xfrm>
          <a:prstGeom prst="rect">
            <a:avLst/>
          </a:prstGeom>
          <a:noFill/>
          <a:ln w="60325">
            <a:solidFill>
              <a:srgbClr val="00B050"/>
            </a:solidFill>
          </a:ln>
        </p:spPr>
        <p:txBody>
          <a:bodyPr wrap="square" rtlCol="0">
            <a:spAutoFit/>
          </a:bodyPr>
          <a:lstStyle/>
          <a:p>
            <a:r>
              <a:rPr lang="en-US" sz="3600" b="1" cap="all" dirty="0">
                <a:solidFill>
                  <a:schemeClr val="bg1"/>
                </a:solidFill>
              </a:rPr>
              <a:t>           </a:t>
            </a:r>
            <a:r>
              <a:rPr lang="en-US" sz="3600" b="1" cap="all" dirty="0">
                <a:solidFill>
                  <a:schemeClr val="accent1"/>
                </a:solidFill>
              </a:rPr>
              <a:t>ELA-LITERACY</a:t>
            </a:r>
            <a:r>
              <a:rPr lang="en-US" sz="3600" b="1" cap="all" dirty="0">
                <a:solidFill>
                  <a:schemeClr val="accent3"/>
                </a:solidFill>
              </a:rPr>
              <a:t>.</a:t>
            </a:r>
            <a:r>
              <a:rPr lang="en-US" sz="3600" b="1" cap="all" dirty="0">
                <a:solidFill>
                  <a:schemeClr val="bg2">
                    <a:lumMod val="50000"/>
                  </a:schemeClr>
                </a:solidFill>
              </a:rPr>
              <a:t>RL</a:t>
            </a:r>
            <a:r>
              <a:rPr lang="en-US" sz="3600" b="1" cap="all" dirty="0">
                <a:solidFill>
                  <a:schemeClr val="accent3"/>
                </a:solidFill>
              </a:rPr>
              <a:t>.</a:t>
            </a:r>
            <a:r>
              <a:rPr lang="en-US" sz="3600" b="1" cap="all" dirty="0">
                <a:solidFill>
                  <a:schemeClr val="accent2"/>
                </a:solidFill>
              </a:rPr>
              <a:t>11-12</a:t>
            </a:r>
            <a:r>
              <a:rPr lang="en-US" sz="3600" b="1" cap="all" dirty="0">
                <a:solidFill>
                  <a:schemeClr val="accent3"/>
                </a:solidFill>
              </a:rPr>
              <a:t>.</a:t>
            </a:r>
            <a:r>
              <a:rPr lang="en-US" sz="3600" b="1" cap="all" dirty="0">
                <a:solidFill>
                  <a:srgbClr val="FFC000"/>
                </a:solidFill>
              </a:rPr>
              <a:t>1</a:t>
            </a:r>
            <a:br>
              <a:rPr lang="en-US" sz="3600" dirty="0">
                <a:solidFill>
                  <a:schemeClr val="bg1"/>
                </a:solidFill>
              </a:rPr>
            </a:br>
            <a:r>
              <a:rPr lang="en-US" sz="3200" dirty="0">
                <a:solidFill>
                  <a:srgbClr val="00B050"/>
                </a:solidFill>
              </a:rPr>
              <a:t>Cite strong and thorough textual evidence to support analysis of what the text says explicitly as well as inferences drawn from the text, including determining where the text leaves matters uncertain.</a:t>
            </a:r>
            <a:endParaRPr lang="en-US" sz="3600" dirty="0">
              <a:solidFill>
                <a:srgbClr val="00B050"/>
              </a:solidFill>
            </a:endParaRPr>
          </a:p>
        </p:txBody>
      </p:sp>
      <p:sp>
        <p:nvSpPr>
          <p:cNvPr id="7" name="Line Callout 2 6"/>
          <p:cNvSpPr/>
          <p:nvPr/>
        </p:nvSpPr>
        <p:spPr bwMode="auto">
          <a:xfrm>
            <a:off x="4191000" y="990600"/>
            <a:ext cx="3276600" cy="876300"/>
          </a:xfrm>
          <a:prstGeom prst="borderCallout2">
            <a:avLst>
              <a:gd name="adj1" fmla="val 27718"/>
              <a:gd name="adj2" fmla="val -4165"/>
              <a:gd name="adj3" fmla="val 24456"/>
              <a:gd name="adj4" fmla="val -18951"/>
              <a:gd name="adj5" fmla="val 245380"/>
              <a:gd name="adj6" fmla="val -12445"/>
            </a:avLst>
          </a:prstGeom>
          <a:solidFill>
            <a:schemeClr val="bg1">
              <a:lumMod val="95000"/>
              <a:lumOff val="5000"/>
            </a:schemeClr>
          </a:solidFill>
          <a:ln w="76200">
            <a:solidFill>
              <a:schemeClr val="accent5"/>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a:solidFill>
                  <a:schemeClr val="tx2"/>
                </a:solidFill>
                <a:effectLst>
                  <a:outerShdw blurRad="38100" dist="38100" dir="2700000" algn="tl">
                    <a:srgbClr val="000000">
                      <a:alpha val="43137"/>
                    </a:srgbClr>
                  </a:outerShdw>
                </a:effectLst>
                <a:latin typeface="Segoe" pitchFamily="34" charset="0"/>
              </a:rPr>
              <a:t>English Language Arts </a:t>
            </a:r>
          </a:p>
          <a:p>
            <a:pPr algn="ctr" defTabSz="914099" fontAlgn="base">
              <a:spcBef>
                <a:spcPct val="0"/>
              </a:spcBef>
              <a:spcAft>
                <a:spcPct val="0"/>
              </a:spcAft>
            </a:pPr>
            <a:r>
              <a:rPr lang="en-US" sz="2300" dirty="0">
                <a:solidFill>
                  <a:schemeClr val="tx2"/>
                </a:solidFill>
                <a:effectLst>
                  <a:outerShdw blurRad="38100" dist="38100" dir="2700000" algn="tl">
                    <a:srgbClr val="000000">
                      <a:alpha val="43137"/>
                    </a:srgbClr>
                  </a:outerShdw>
                </a:effectLst>
                <a:latin typeface="Segoe" pitchFamily="34" charset="0"/>
              </a:rPr>
              <a:t>Literacy</a:t>
            </a:r>
          </a:p>
        </p:txBody>
      </p:sp>
      <p:sp>
        <p:nvSpPr>
          <p:cNvPr id="8" name="Line Callout 2 7"/>
          <p:cNvSpPr/>
          <p:nvPr/>
        </p:nvSpPr>
        <p:spPr bwMode="auto">
          <a:xfrm>
            <a:off x="8001000" y="552450"/>
            <a:ext cx="3276600" cy="876300"/>
          </a:xfrm>
          <a:prstGeom prst="borderCallout2">
            <a:avLst>
              <a:gd name="adj1" fmla="val 27718"/>
              <a:gd name="adj2" fmla="val -4165"/>
              <a:gd name="adj3" fmla="val 182608"/>
              <a:gd name="adj4" fmla="val -7178"/>
              <a:gd name="adj5" fmla="val 279619"/>
              <a:gd name="adj6" fmla="val -58666"/>
            </a:avLst>
          </a:prstGeom>
          <a:solidFill>
            <a:schemeClr val="bg1">
              <a:lumMod val="95000"/>
              <a:lumOff val="5000"/>
            </a:schemeClr>
          </a:solidFill>
          <a:ln w="76200">
            <a:solidFill>
              <a:schemeClr val="bg2">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a:solidFill>
                  <a:schemeClr val="tx2"/>
                </a:solidFill>
                <a:effectLst>
                  <a:outerShdw blurRad="38100" dist="38100" dir="2700000" algn="tl">
                    <a:srgbClr val="000000">
                      <a:alpha val="43137"/>
                    </a:srgbClr>
                  </a:outerShdw>
                </a:effectLst>
                <a:latin typeface="Segoe" pitchFamily="34" charset="0"/>
              </a:rPr>
              <a:t>Reading Literature (strand)</a:t>
            </a:r>
          </a:p>
        </p:txBody>
      </p:sp>
      <p:sp>
        <p:nvSpPr>
          <p:cNvPr id="9" name="Line Callout 2 8"/>
          <p:cNvSpPr/>
          <p:nvPr/>
        </p:nvSpPr>
        <p:spPr bwMode="auto">
          <a:xfrm>
            <a:off x="8610600" y="1581150"/>
            <a:ext cx="3276600" cy="876300"/>
          </a:xfrm>
          <a:prstGeom prst="borderCallout2">
            <a:avLst>
              <a:gd name="adj1" fmla="val 27718"/>
              <a:gd name="adj2" fmla="val -4165"/>
              <a:gd name="adj3" fmla="val 92934"/>
              <a:gd name="adj4" fmla="val -15463"/>
              <a:gd name="adj5" fmla="val 176902"/>
              <a:gd name="adj6" fmla="val -57358"/>
            </a:avLst>
          </a:prstGeom>
          <a:solidFill>
            <a:schemeClr val="bg1">
              <a:lumMod val="95000"/>
              <a:lumOff val="5000"/>
            </a:schemeClr>
          </a:solidFill>
          <a:ln w="76200">
            <a:solidFill>
              <a:schemeClr val="accent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a:solidFill>
                  <a:schemeClr val="tx2"/>
                </a:solidFill>
                <a:effectLst>
                  <a:outerShdw blurRad="38100" dist="38100" dir="2700000" algn="tl">
                    <a:srgbClr val="000000">
                      <a:alpha val="43137"/>
                    </a:srgbClr>
                  </a:outerShdw>
                </a:effectLst>
                <a:latin typeface="Segoe" pitchFamily="34" charset="0"/>
              </a:rPr>
              <a:t>Grade level</a:t>
            </a:r>
          </a:p>
        </p:txBody>
      </p:sp>
      <p:sp>
        <p:nvSpPr>
          <p:cNvPr id="10" name="Line Callout 2 9"/>
          <p:cNvSpPr/>
          <p:nvPr/>
        </p:nvSpPr>
        <p:spPr bwMode="auto">
          <a:xfrm>
            <a:off x="9019829" y="2819400"/>
            <a:ext cx="3276600" cy="876300"/>
          </a:xfrm>
          <a:prstGeom prst="borderCallout2">
            <a:avLst>
              <a:gd name="adj1" fmla="val 27718"/>
              <a:gd name="adj2" fmla="val -4165"/>
              <a:gd name="adj3" fmla="val 24456"/>
              <a:gd name="adj4" fmla="val -18951"/>
              <a:gd name="adj5" fmla="val 56723"/>
              <a:gd name="adj6" fmla="val -43208"/>
            </a:avLst>
          </a:prstGeom>
          <a:solidFill>
            <a:schemeClr val="bg1">
              <a:lumMod val="95000"/>
              <a:lumOff val="5000"/>
            </a:schemeClr>
          </a:solidFill>
          <a:ln w="76200">
            <a:solidFill>
              <a:srgbClr val="FFC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a:solidFill>
                  <a:schemeClr val="tx2"/>
                </a:solidFill>
                <a:effectLst>
                  <a:outerShdw blurRad="38100" dist="38100" dir="2700000" algn="tl">
                    <a:srgbClr val="000000">
                      <a:alpha val="43137"/>
                    </a:srgbClr>
                  </a:outerShdw>
                </a:effectLst>
                <a:latin typeface="Segoe" pitchFamily="34" charset="0"/>
              </a:rPr>
              <a:t>Number of standard</a:t>
            </a:r>
          </a:p>
        </p:txBody>
      </p:sp>
      <p:sp>
        <p:nvSpPr>
          <p:cNvPr id="13" name="Line Callout 2 12"/>
          <p:cNvSpPr/>
          <p:nvPr/>
        </p:nvSpPr>
        <p:spPr bwMode="auto">
          <a:xfrm>
            <a:off x="304800" y="1762125"/>
            <a:ext cx="1504950" cy="876300"/>
          </a:xfrm>
          <a:prstGeom prst="borderCallout2">
            <a:avLst>
              <a:gd name="adj1" fmla="val 55435"/>
              <a:gd name="adj2" fmla="val 104331"/>
              <a:gd name="adj3" fmla="val 218477"/>
              <a:gd name="adj4" fmla="val 137959"/>
              <a:gd name="adj5" fmla="val 198096"/>
              <a:gd name="adj6" fmla="val 329708"/>
            </a:avLst>
          </a:prstGeom>
          <a:solidFill>
            <a:schemeClr val="bg1">
              <a:lumMod val="95000"/>
              <a:lumOff val="5000"/>
            </a:schemeClr>
          </a:solidFill>
          <a:ln w="76200">
            <a:solidFill>
              <a:schemeClr val="accent3"/>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a:solidFill>
                  <a:schemeClr val="tx2"/>
                </a:solidFill>
                <a:effectLst>
                  <a:outerShdw blurRad="38100" dist="38100" dir="2700000" algn="tl">
                    <a:srgbClr val="000000">
                      <a:alpha val="43137"/>
                    </a:srgbClr>
                  </a:outerShdw>
                </a:effectLst>
                <a:latin typeface="Segoe" pitchFamily="34" charset="0"/>
              </a:rPr>
              <a:t>Separate info</a:t>
            </a:r>
          </a:p>
        </p:txBody>
      </p:sp>
      <p:sp>
        <p:nvSpPr>
          <p:cNvPr id="14" name="Line Callout 2 13"/>
          <p:cNvSpPr/>
          <p:nvPr/>
        </p:nvSpPr>
        <p:spPr bwMode="auto">
          <a:xfrm>
            <a:off x="8610600" y="5715000"/>
            <a:ext cx="3276600" cy="876300"/>
          </a:xfrm>
          <a:prstGeom prst="borderCallout2">
            <a:avLst>
              <a:gd name="adj1" fmla="val 27718"/>
              <a:gd name="adj2" fmla="val -4165"/>
              <a:gd name="adj3" fmla="val 24456"/>
              <a:gd name="adj4" fmla="val -18951"/>
              <a:gd name="adj5" fmla="val 20380"/>
              <a:gd name="adj6" fmla="val -43841"/>
            </a:avLst>
          </a:prstGeom>
          <a:solidFill>
            <a:schemeClr val="bg1">
              <a:lumMod val="95000"/>
              <a:lumOff val="5000"/>
            </a:schemeClr>
          </a:solidFill>
          <a:ln w="76200">
            <a:solidFill>
              <a:srgbClr val="00B05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a:solidFill>
                  <a:schemeClr val="tx2"/>
                </a:solidFill>
                <a:effectLst>
                  <a:outerShdw blurRad="38100" dist="38100" dir="2700000" algn="tl">
                    <a:srgbClr val="000000">
                      <a:alpha val="43137"/>
                    </a:srgbClr>
                  </a:outerShdw>
                </a:effectLst>
                <a:latin typeface="Segoe" pitchFamily="34" charset="0"/>
              </a:rPr>
              <a:t>Standard</a:t>
            </a:r>
          </a:p>
        </p:txBody>
      </p:sp>
    </p:spTree>
    <p:extLst>
      <p:ext uri="{BB962C8B-B14F-4D97-AF65-F5344CB8AC3E}">
        <p14:creationId xmlns:p14="http://schemas.microsoft.com/office/powerpoint/2010/main" val="1665474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6704" y="609600"/>
            <a:ext cx="5364444" cy="1356360"/>
          </a:xfrm>
        </p:spPr>
        <p:txBody>
          <a:bodyPr vert="horz" lIns="91440" tIns="45720" rIns="91440" bIns="45720" rtlCol="0" anchor="ctr">
            <a:normAutofit/>
          </a:bodyPr>
          <a:lstStyle/>
          <a:p>
            <a:r>
              <a:rPr lang="en-US" dirty="0"/>
              <a:t>But WHY!!!!!</a:t>
            </a:r>
          </a:p>
        </p:txBody>
      </p:sp>
      <p:pic>
        <p:nvPicPr>
          <p:cNvPr id="7" name="Graphic 6" descr="Classroom">
            <a:extLst>
              <a:ext uri="{FF2B5EF4-FFF2-40B4-BE49-F238E27FC236}">
                <a16:creationId xmlns:a16="http://schemas.microsoft.com/office/drawing/2014/main" id="{82102388-8F40-4BA9-BF45-7135FF4ECB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274" y="1812271"/>
            <a:ext cx="3233458" cy="3233458"/>
          </a:xfrm>
          <a:prstGeom prst="rect">
            <a:avLst/>
          </a:prstGeom>
        </p:spPr>
      </p:pic>
      <p:sp>
        <p:nvSpPr>
          <p:cNvPr id="3" name="Text Placeholder 2"/>
          <p:cNvSpPr>
            <a:spLocks noGrp="1"/>
          </p:cNvSpPr>
          <p:nvPr>
            <p:ph type="body" sz="quarter" idx="10"/>
          </p:nvPr>
        </p:nvSpPr>
        <p:spPr>
          <a:xfrm>
            <a:off x="3710609" y="1642275"/>
            <a:ext cx="7760539" cy="4864541"/>
          </a:xfrm>
        </p:spPr>
        <p:txBody>
          <a:bodyPr vert="horz" lIns="91440" tIns="45720" rIns="91440" bIns="45720" rtlCol="0">
            <a:normAutofit fontScale="92500" lnSpcReduction="20000"/>
          </a:bodyPr>
          <a:lstStyle/>
          <a:p>
            <a:pPr>
              <a:buFont typeface="Corbel" pitchFamily="34" charset="0"/>
              <a:buChar char="•"/>
            </a:pPr>
            <a:r>
              <a:rPr lang="en-US" dirty="0"/>
              <a:t>These standards are skills. </a:t>
            </a:r>
          </a:p>
          <a:p>
            <a:pPr>
              <a:buFont typeface="Corbel" pitchFamily="34" charset="0"/>
              <a:buChar char="•"/>
            </a:pPr>
            <a:r>
              <a:rPr lang="en-US" dirty="0"/>
              <a:t>Skills you will need for the rest of your lives.</a:t>
            </a:r>
          </a:p>
          <a:p>
            <a:pPr>
              <a:buFont typeface="Corbel" pitchFamily="34" charset="0"/>
              <a:buChar char="•"/>
            </a:pPr>
            <a:r>
              <a:rPr lang="en-US" dirty="0"/>
              <a:t>PREACH: It’s not WHAT you’re learning, it’s HOW you’re learning.</a:t>
            </a:r>
          </a:p>
          <a:p>
            <a:pPr>
              <a:buFont typeface="Corbel" pitchFamily="34" charset="0"/>
              <a:buChar char="•"/>
            </a:pPr>
            <a:r>
              <a:rPr lang="en-US" dirty="0"/>
              <a:t>So even though we will be focused on British Literature (WHAT) and that is important, know that you will be tested on the standards (HOW).</a:t>
            </a:r>
          </a:p>
          <a:p>
            <a:pPr>
              <a:buFont typeface="Corbel" pitchFamily="34" charset="0"/>
              <a:buChar char="•"/>
            </a:pPr>
            <a:r>
              <a:rPr lang="en-US" dirty="0"/>
              <a:t>Example:</a:t>
            </a:r>
          </a:p>
          <a:p>
            <a:pPr lvl="1"/>
            <a:r>
              <a:rPr lang="en-US" dirty="0"/>
              <a:t> Read R+J. </a:t>
            </a:r>
          </a:p>
          <a:p>
            <a:pPr lvl="1"/>
            <a:r>
              <a:rPr lang="en-US" dirty="0"/>
              <a:t>Test question: What is the effect of Shakespeare’s transformation of Arthur Brooke’s poem </a:t>
            </a:r>
            <a:r>
              <a:rPr lang="en-US" i="1" dirty="0"/>
              <a:t>The </a:t>
            </a:r>
            <a:r>
              <a:rPr lang="en-US" i="1" dirty="0" err="1"/>
              <a:t>Tragicall</a:t>
            </a:r>
            <a:r>
              <a:rPr lang="en-US" i="1" dirty="0"/>
              <a:t> </a:t>
            </a:r>
            <a:r>
              <a:rPr lang="en-US" i="1" dirty="0" err="1"/>
              <a:t>Historye</a:t>
            </a:r>
            <a:r>
              <a:rPr lang="en-US" i="1" dirty="0"/>
              <a:t> of </a:t>
            </a:r>
            <a:r>
              <a:rPr lang="en-US" dirty="0" err="1"/>
              <a:t>Romeus</a:t>
            </a:r>
            <a:r>
              <a:rPr lang="en-US" i="1" dirty="0"/>
              <a:t> and </a:t>
            </a:r>
            <a:r>
              <a:rPr lang="en-US" i="1" dirty="0" err="1"/>
              <a:t>Iuliet</a:t>
            </a:r>
            <a:r>
              <a:rPr lang="en-US" i="1" dirty="0"/>
              <a:t>?</a:t>
            </a:r>
          </a:p>
          <a:p>
            <a:pPr lvl="1"/>
            <a:r>
              <a:rPr lang="en-US" i="1" dirty="0"/>
              <a:t>Skill: examining how and why people alter things of the past and the impact of those changes</a:t>
            </a:r>
          </a:p>
          <a:p>
            <a:pPr lvl="1"/>
            <a:r>
              <a:rPr lang="en-US" i="1" dirty="0"/>
              <a:t>Real world: Voice-command: originally used as speech to text to eliminate the need for learning short-hand (a form of writing that allows for quick note taking). Today, we have in-home capabilities which allow people of different abilities to have more freedom in their own homes. </a:t>
            </a:r>
          </a:p>
          <a:p>
            <a:pPr>
              <a:buFont typeface="Corbel" pitchFamily="34" charset="0"/>
              <a:buChar char="•"/>
            </a:pPr>
            <a:endParaRPr lang="en-US" dirty="0"/>
          </a:p>
        </p:txBody>
      </p:sp>
    </p:spTree>
    <p:extLst>
      <p:ext uri="{BB962C8B-B14F-4D97-AF65-F5344CB8AC3E}">
        <p14:creationId xmlns:p14="http://schemas.microsoft.com/office/powerpoint/2010/main" val="3422326436"/>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89CC0-EC80-4F71-B577-95DF4BE011CC}"/>
              </a:ext>
            </a:extLst>
          </p:cNvPr>
          <p:cNvSpPr>
            <a:spLocks noGrp="1"/>
          </p:cNvSpPr>
          <p:nvPr>
            <p:ph type="title"/>
          </p:nvPr>
        </p:nvSpPr>
        <p:spPr/>
        <p:txBody>
          <a:bodyPr/>
          <a:lstStyle/>
          <a:p>
            <a:r>
              <a:rPr lang="en-US" dirty="0"/>
              <a:t>Main Standards</a:t>
            </a:r>
          </a:p>
        </p:txBody>
      </p:sp>
      <p:sp>
        <p:nvSpPr>
          <p:cNvPr id="3" name="Text Placeholder 2">
            <a:extLst>
              <a:ext uri="{FF2B5EF4-FFF2-40B4-BE49-F238E27FC236}">
                <a16:creationId xmlns:a16="http://schemas.microsoft.com/office/drawing/2014/main" id="{8C7D84DE-E45B-4419-BD3F-BA734F9DC5C8}"/>
              </a:ext>
            </a:extLst>
          </p:cNvPr>
          <p:cNvSpPr>
            <a:spLocks noGrp="1"/>
          </p:cNvSpPr>
          <p:nvPr>
            <p:ph type="body" sz="quarter" idx="10"/>
          </p:nvPr>
        </p:nvSpPr>
        <p:spPr>
          <a:xfrm>
            <a:off x="492760" y="1768738"/>
            <a:ext cx="11176000" cy="4479661"/>
          </a:xfrm>
        </p:spPr>
        <p:txBody>
          <a:bodyPr>
            <a:normAutofit/>
          </a:bodyPr>
          <a:lstStyle/>
          <a:p>
            <a:r>
              <a:rPr lang="en-US" sz="3200" i="1" dirty="0"/>
              <a:t>What is the difference between something that is explicitly stated and something that is inferred?</a:t>
            </a:r>
            <a:endParaRPr lang="en-US" sz="3200" dirty="0"/>
          </a:p>
          <a:p>
            <a:r>
              <a:rPr lang="en-US" sz="3200" i="1" dirty="0"/>
              <a:t>Why might a text leave something uncertain?</a:t>
            </a:r>
          </a:p>
          <a:p>
            <a:endParaRPr lang="en-US" sz="3200" i="1" dirty="0"/>
          </a:p>
          <a:p>
            <a:r>
              <a:rPr lang="en-US" sz="3200" i="1" dirty="0"/>
              <a:t>What is the meaning of proficient?</a:t>
            </a:r>
            <a:endParaRPr lang="en-US" sz="3200" dirty="0"/>
          </a:p>
          <a:p>
            <a:r>
              <a:rPr lang="en-US" sz="3200" i="1" dirty="0"/>
              <a:t> What might be included in a text complexity band?</a:t>
            </a:r>
            <a:endParaRPr lang="en-US" sz="3200" dirty="0"/>
          </a:p>
          <a:p>
            <a:r>
              <a:rPr lang="en-US" sz="3200" i="1" dirty="0"/>
              <a:t> How can we connect to texts?</a:t>
            </a:r>
            <a:endParaRPr lang="en-US" sz="3200" dirty="0"/>
          </a:p>
          <a:p>
            <a:endParaRPr lang="en-US" sz="3200" dirty="0"/>
          </a:p>
        </p:txBody>
      </p:sp>
    </p:spTree>
    <p:extLst>
      <p:ext uri="{BB962C8B-B14F-4D97-AF65-F5344CB8AC3E}">
        <p14:creationId xmlns:p14="http://schemas.microsoft.com/office/powerpoint/2010/main" val="52227790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0F0C0-24E4-40DB-823E-50FE26DDA504}"/>
              </a:ext>
            </a:extLst>
          </p:cNvPr>
          <p:cNvSpPr/>
          <p:nvPr/>
        </p:nvSpPr>
        <p:spPr>
          <a:xfrm>
            <a:off x="274028" y="265869"/>
            <a:ext cx="11340712" cy="11401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Essential Question- questions that cause genuine and relevant inquiry into the big ideas, provokes deep thought, requires consideration of alternatives, stimulate on-going rethinking, sparks meaningful connection with personal experiences, and naturally recurs.</a:t>
            </a:r>
          </a:p>
        </p:txBody>
      </p:sp>
      <p:sp>
        <p:nvSpPr>
          <p:cNvPr id="12" name="Arrow: Right 11">
            <a:extLst>
              <a:ext uri="{FF2B5EF4-FFF2-40B4-BE49-F238E27FC236}">
                <a16:creationId xmlns:a16="http://schemas.microsoft.com/office/drawing/2014/main" id="{3EA30DB6-6EBF-4E32-B64B-42D8C1FD3157}"/>
              </a:ext>
            </a:extLst>
          </p:cNvPr>
          <p:cNvSpPr/>
          <p:nvPr/>
        </p:nvSpPr>
        <p:spPr>
          <a:xfrm rot="1805018">
            <a:off x="2360819" y="1281122"/>
            <a:ext cx="1570902" cy="927652"/>
          </a:xfrm>
          <a:prstGeom prst="rightArrow">
            <a:avLst>
              <a:gd name="adj1" fmla="val 24286"/>
              <a:gd name="adj2" fmla="val 4152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83C6B2A-4496-45AB-B544-7252FE356843}"/>
              </a:ext>
            </a:extLst>
          </p:cNvPr>
          <p:cNvSpPr/>
          <p:nvPr/>
        </p:nvSpPr>
        <p:spPr>
          <a:xfrm>
            <a:off x="367345" y="2471734"/>
            <a:ext cx="2728367" cy="11401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Words important to understanding the unit</a:t>
            </a:r>
          </a:p>
        </p:txBody>
      </p:sp>
      <p:sp>
        <p:nvSpPr>
          <p:cNvPr id="14" name="Arrow: Right 13">
            <a:extLst>
              <a:ext uri="{FF2B5EF4-FFF2-40B4-BE49-F238E27FC236}">
                <a16:creationId xmlns:a16="http://schemas.microsoft.com/office/drawing/2014/main" id="{85A5F3BB-ECBD-4F58-8A5F-E7364D42DB0B}"/>
              </a:ext>
            </a:extLst>
          </p:cNvPr>
          <p:cNvSpPr/>
          <p:nvPr/>
        </p:nvSpPr>
        <p:spPr>
          <a:xfrm>
            <a:off x="3002395" y="2543863"/>
            <a:ext cx="781878" cy="927652"/>
          </a:xfrm>
          <a:prstGeom prst="rightArrow">
            <a:avLst>
              <a:gd name="adj1" fmla="val 24286"/>
              <a:gd name="adj2" fmla="val 4152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415CB4E-2308-4C42-9D33-E5F5CEB2E753}"/>
              </a:ext>
            </a:extLst>
          </p:cNvPr>
          <p:cNvSpPr/>
          <p:nvPr/>
        </p:nvSpPr>
        <p:spPr>
          <a:xfrm>
            <a:off x="367345" y="4343400"/>
            <a:ext cx="2687940" cy="1657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Questions that break down the essential questions into smaller, more accessible building blocks.</a:t>
            </a:r>
          </a:p>
        </p:txBody>
      </p:sp>
      <p:sp>
        <p:nvSpPr>
          <p:cNvPr id="16" name="Arrow: Right 15">
            <a:extLst>
              <a:ext uri="{FF2B5EF4-FFF2-40B4-BE49-F238E27FC236}">
                <a16:creationId xmlns:a16="http://schemas.microsoft.com/office/drawing/2014/main" id="{8A15AE1B-28E2-4049-B5C4-BE4881580D7F}"/>
              </a:ext>
            </a:extLst>
          </p:cNvPr>
          <p:cNvSpPr/>
          <p:nvPr/>
        </p:nvSpPr>
        <p:spPr>
          <a:xfrm>
            <a:off x="2975499" y="4762387"/>
            <a:ext cx="781878" cy="927652"/>
          </a:xfrm>
          <a:prstGeom prst="rightArrow">
            <a:avLst>
              <a:gd name="adj1" fmla="val 24286"/>
              <a:gd name="adj2" fmla="val 4152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D9D471E-1E96-47BE-859D-500B33BEA185}"/>
              </a:ext>
            </a:extLst>
          </p:cNvPr>
          <p:cNvPicPr>
            <a:picLocks noChangeAspect="1"/>
          </p:cNvPicPr>
          <p:nvPr/>
        </p:nvPicPr>
        <p:blipFill>
          <a:blip r:embed="rId2"/>
          <a:stretch>
            <a:fillRect/>
          </a:stretch>
        </p:blipFill>
        <p:spPr>
          <a:xfrm>
            <a:off x="3898164" y="1405972"/>
            <a:ext cx="7716576" cy="4411732"/>
          </a:xfrm>
          <a:prstGeom prst="rect">
            <a:avLst/>
          </a:prstGeom>
          <a:ln>
            <a:solidFill>
              <a:schemeClr val="tx1"/>
            </a:solidFill>
          </a:ln>
        </p:spPr>
      </p:pic>
    </p:spTree>
    <p:extLst>
      <p:ext uri="{BB962C8B-B14F-4D97-AF65-F5344CB8AC3E}">
        <p14:creationId xmlns:p14="http://schemas.microsoft.com/office/powerpoint/2010/main" val="11159671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0F0C0-24E4-40DB-823E-50FE26DDA504}"/>
              </a:ext>
            </a:extLst>
          </p:cNvPr>
          <p:cNvSpPr/>
          <p:nvPr/>
        </p:nvSpPr>
        <p:spPr>
          <a:xfrm>
            <a:off x="365388" y="542291"/>
            <a:ext cx="2689897" cy="11401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 outcomes- what you will be able to do</a:t>
            </a:r>
          </a:p>
        </p:txBody>
      </p:sp>
      <p:sp>
        <p:nvSpPr>
          <p:cNvPr id="12" name="Arrow: Right 11">
            <a:extLst>
              <a:ext uri="{FF2B5EF4-FFF2-40B4-BE49-F238E27FC236}">
                <a16:creationId xmlns:a16="http://schemas.microsoft.com/office/drawing/2014/main" id="{3EA30DB6-6EBF-4E32-B64B-42D8C1FD3157}"/>
              </a:ext>
            </a:extLst>
          </p:cNvPr>
          <p:cNvSpPr/>
          <p:nvPr/>
        </p:nvSpPr>
        <p:spPr>
          <a:xfrm rot="869754">
            <a:off x="2489571" y="1261957"/>
            <a:ext cx="1313397" cy="927652"/>
          </a:xfrm>
          <a:prstGeom prst="rightArrow">
            <a:avLst>
              <a:gd name="adj1" fmla="val 24286"/>
              <a:gd name="adj2" fmla="val 4152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83C6B2A-4496-45AB-B544-7252FE356843}"/>
              </a:ext>
            </a:extLst>
          </p:cNvPr>
          <p:cNvSpPr/>
          <p:nvPr/>
        </p:nvSpPr>
        <p:spPr>
          <a:xfrm>
            <a:off x="880388" y="3443102"/>
            <a:ext cx="2120348" cy="11401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Enduring understandings-</a:t>
            </a:r>
          </a:p>
          <a:p>
            <a:pPr algn="ctr"/>
            <a:r>
              <a:rPr lang="en-US" dirty="0"/>
              <a:t>Big ideas you will expand upon</a:t>
            </a:r>
          </a:p>
        </p:txBody>
      </p:sp>
      <p:sp>
        <p:nvSpPr>
          <p:cNvPr id="14" name="Arrow: Right 13">
            <a:extLst>
              <a:ext uri="{FF2B5EF4-FFF2-40B4-BE49-F238E27FC236}">
                <a16:creationId xmlns:a16="http://schemas.microsoft.com/office/drawing/2014/main" id="{85A5F3BB-ECBD-4F58-8A5F-E7364D42DB0B}"/>
              </a:ext>
            </a:extLst>
          </p:cNvPr>
          <p:cNvSpPr/>
          <p:nvPr/>
        </p:nvSpPr>
        <p:spPr>
          <a:xfrm>
            <a:off x="2920950" y="3599935"/>
            <a:ext cx="781878" cy="927652"/>
          </a:xfrm>
          <a:prstGeom prst="rightArrow">
            <a:avLst>
              <a:gd name="adj1" fmla="val 24286"/>
              <a:gd name="adj2" fmla="val 4152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15CB4E-2308-4C42-9D33-E5F5CEB2E753}"/>
              </a:ext>
            </a:extLst>
          </p:cNvPr>
          <p:cNvSpPr/>
          <p:nvPr/>
        </p:nvSpPr>
        <p:spPr>
          <a:xfrm>
            <a:off x="934937" y="4605554"/>
            <a:ext cx="2120348" cy="1395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Your job on the back side- determine what information you know and what you will be learning.</a:t>
            </a:r>
          </a:p>
        </p:txBody>
      </p:sp>
      <p:sp>
        <p:nvSpPr>
          <p:cNvPr id="16" name="Arrow: Right 15">
            <a:extLst>
              <a:ext uri="{FF2B5EF4-FFF2-40B4-BE49-F238E27FC236}">
                <a16:creationId xmlns:a16="http://schemas.microsoft.com/office/drawing/2014/main" id="{8A15AE1B-28E2-4049-B5C4-BE4881580D7F}"/>
              </a:ext>
            </a:extLst>
          </p:cNvPr>
          <p:cNvSpPr/>
          <p:nvPr/>
        </p:nvSpPr>
        <p:spPr>
          <a:xfrm>
            <a:off x="2940169" y="5229931"/>
            <a:ext cx="781878" cy="927652"/>
          </a:xfrm>
          <a:prstGeom prst="rightArrow">
            <a:avLst>
              <a:gd name="adj1" fmla="val 24286"/>
              <a:gd name="adj2" fmla="val 4152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A3D5012-B5A8-4806-880B-CFE528ACD66D}"/>
              </a:ext>
            </a:extLst>
          </p:cNvPr>
          <p:cNvPicPr>
            <a:picLocks noChangeAspect="1"/>
          </p:cNvPicPr>
          <p:nvPr/>
        </p:nvPicPr>
        <p:blipFill>
          <a:blip r:embed="rId2"/>
          <a:stretch>
            <a:fillRect/>
          </a:stretch>
        </p:blipFill>
        <p:spPr>
          <a:xfrm>
            <a:off x="3722047" y="1682394"/>
            <a:ext cx="8340031" cy="4318356"/>
          </a:xfrm>
          <a:prstGeom prst="rect">
            <a:avLst/>
          </a:prstGeom>
          <a:ln>
            <a:solidFill>
              <a:schemeClr val="tx1"/>
            </a:solidFill>
          </a:ln>
        </p:spPr>
      </p:pic>
    </p:spTree>
    <p:extLst>
      <p:ext uri="{BB962C8B-B14F-4D97-AF65-F5344CB8AC3E}">
        <p14:creationId xmlns:p14="http://schemas.microsoft.com/office/powerpoint/2010/main" val="1273906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525" y="228604"/>
            <a:ext cx="11165020" cy="747897"/>
          </a:xfrm>
        </p:spPr>
        <p:txBody>
          <a:bodyPr/>
          <a:lstStyle/>
          <a:p>
            <a:r>
              <a:rPr lang="en-US" dirty="0" err="1"/>
              <a:t>BellRinger</a:t>
            </a:r>
            <a:r>
              <a:rPr lang="en-US" dirty="0"/>
              <a:t>: Think/Pair/Share</a:t>
            </a:r>
          </a:p>
        </p:txBody>
      </p:sp>
      <p:sp>
        <p:nvSpPr>
          <p:cNvPr id="3" name="Text Placeholder 2"/>
          <p:cNvSpPr>
            <a:spLocks noGrp="1"/>
          </p:cNvSpPr>
          <p:nvPr>
            <p:ph type="body" sz="quarter" idx="10"/>
          </p:nvPr>
        </p:nvSpPr>
        <p:spPr>
          <a:xfrm>
            <a:off x="483804" y="1066801"/>
            <a:ext cx="11173090" cy="6106287"/>
          </a:xfrm>
        </p:spPr>
        <p:txBody>
          <a:bodyPr>
            <a:normAutofit/>
          </a:bodyPr>
          <a:lstStyle/>
          <a:p>
            <a:r>
              <a:rPr lang="en-US" sz="2800" dirty="0"/>
              <a:t>Each of you will have a worksheet.</a:t>
            </a:r>
          </a:p>
          <a:p>
            <a:r>
              <a:rPr lang="en-US" sz="2800" dirty="0"/>
              <a:t>You will get ~3 minutes  to fill it out the best you can.</a:t>
            </a:r>
          </a:p>
          <a:p>
            <a:r>
              <a:rPr lang="en-US" sz="2800" dirty="0"/>
              <a:t>Be sure to complete the worksheet considering your experiences but WITHOUT naming the course (Biology), the department (Science), or the teacher (Ms. </a:t>
            </a:r>
            <a:r>
              <a:rPr lang="en-US" sz="2800" dirty="0" err="1"/>
              <a:t>Rodoski</a:t>
            </a:r>
            <a:r>
              <a:rPr lang="en-US" sz="2800" dirty="0"/>
              <a:t>). </a:t>
            </a:r>
          </a:p>
          <a:p>
            <a:r>
              <a:rPr lang="en-US" sz="2800" dirty="0"/>
              <a:t>Find a neighbor; someone within sitting distance. You may have a group of 3.</a:t>
            </a:r>
          </a:p>
          <a:p>
            <a:r>
              <a:rPr lang="en-US" sz="2800" dirty="0"/>
              <a:t>Discuss with your group your experiences (again, no particulars!)</a:t>
            </a:r>
          </a:p>
          <a:p>
            <a:r>
              <a:rPr lang="en-US" sz="2800" dirty="0"/>
              <a:t>After ~3 minutes, I will call on students to share as a class.</a:t>
            </a:r>
          </a:p>
          <a:p>
            <a:endParaRPr lang="en-US" sz="2800" dirty="0"/>
          </a:p>
          <a:p>
            <a:endParaRPr lang="en-US" sz="2800" dirty="0"/>
          </a:p>
          <a:p>
            <a:endParaRPr lang="en-US" sz="2800" dirty="0"/>
          </a:p>
        </p:txBody>
      </p:sp>
    </p:spTree>
    <p:extLst>
      <p:ext uri="{BB962C8B-B14F-4D97-AF65-F5344CB8AC3E}">
        <p14:creationId xmlns:p14="http://schemas.microsoft.com/office/powerpoint/2010/main" val="3724425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E062D6-ED42-4263-8178-6208C6F6D85D}"/>
              </a:ext>
            </a:extLst>
          </p:cNvPr>
          <p:cNvSpPr>
            <a:spLocks noGrp="1"/>
          </p:cNvSpPr>
          <p:nvPr>
            <p:ph type="ctrTitle"/>
          </p:nvPr>
        </p:nvSpPr>
        <p:spPr/>
        <p:txBody>
          <a:bodyPr/>
          <a:lstStyle/>
          <a:p>
            <a:r>
              <a:rPr lang="en-US" dirty="0"/>
              <a:t>Unit 0, Day 1</a:t>
            </a:r>
          </a:p>
        </p:txBody>
      </p:sp>
      <p:sp>
        <p:nvSpPr>
          <p:cNvPr id="5" name="Subtitle 4">
            <a:extLst>
              <a:ext uri="{FF2B5EF4-FFF2-40B4-BE49-F238E27FC236}">
                <a16:creationId xmlns:a16="http://schemas.microsoft.com/office/drawing/2014/main" id="{45460FA8-166A-4A7B-A18D-F0C58CF4CC74}"/>
              </a:ext>
            </a:extLst>
          </p:cNvPr>
          <p:cNvSpPr>
            <a:spLocks noGrp="1"/>
          </p:cNvSpPr>
          <p:nvPr>
            <p:ph type="subTitle" idx="1"/>
          </p:nvPr>
        </p:nvSpPr>
        <p:spPr/>
        <p:txBody>
          <a:bodyPr/>
          <a:lstStyle/>
          <a:p>
            <a:r>
              <a:rPr lang="en-US" dirty="0"/>
              <a:t>Mini unit</a:t>
            </a:r>
          </a:p>
        </p:txBody>
      </p:sp>
    </p:spTree>
    <p:extLst>
      <p:ext uri="{BB962C8B-B14F-4D97-AF65-F5344CB8AC3E}">
        <p14:creationId xmlns:p14="http://schemas.microsoft.com/office/powerpoint/2010/main" val="731751360"/>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5FE9-9955-41AE-8040-813A09B827D7}"/>
              </a:ext>
            </a:extLst>
          </p:cNvPr>
          <p:cNvSpPr>
            <a:spLocks noGrp="1"/>
          </p:cNvSpPr>
          <p:nvPr>
            <p:ph type="title"/>
          </p:nvPr>
        </p:nvSpPr>
        <p:spPr/>
        <p:txBody>
          <a:bodyPr/>
          <a:lstStyle/>
          <a:p>
            <a:r>
              <a:rPr lang="en-US" dirty="0"/>
              <a:t>Enter: Think, Pair, Share</a:t>
            </a:r>
          </a:p>
        </p:txBody>
      </p:sp>
      <p:sp>
        <p:nvSpPr>
          <p:cNvPr id="3" name="Text Placeholder 2">
            <a:extLst>
              <a:ext uri="{FF2B5EF4-FFF2-40B4-BE49-F238E27FC236}">
                <a16:creationId xmlns:a16="http://schemas.microsoft.com/office/drawing/2014/main" id="{CA780F8C-65D4-499E-A908-007FE5B627CD}"/>
              </a:ext>
            </a:extLst>
          </p:cNvPr>
          <p:cNvSpPr>
            <a:spLocks noGrp="1"/>
          </p:cNvSpPr>
          <p:nvPr>
            <p:ph type="body" sz="quarter" idx="10"/>
          </p:nvPr>
        </p:nvSpPr>
        <p:spPr>
          <a:xfrm>
            <a:off x="492760" y="1907914"/>
            <a:ext cx="11176000" cy="2210862"/>
          </a:xfrm>
        </p:spPr>
        <p:txBody>
          <a:bodyPr/>
          <a:lstStyle/>
          <a:p>
            <a:r>
              <a:rPr lang="en-US" dirty="0"/>
              <a:t>What are some of the factors that seem to play a role in shaping how you see yourself?</a:t>
            </a:r>
          </a:p>
        </p:txBody>
      </p:sp>
    </p:spTree>
    <p:extLst>
      <p:ext uri="{BB962C8B-B14F-4D97-AF65-F5344CB8AC3E}">
        <p14:creationId xmlns:p14="http://schemas.microsoft.com/office/powerpoint/2010/main" val="53953779"/>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158240" y="187325"/>
            <a:ext cx="9875520" cy="1356360"/>
          </a:xfrm>
        </p:spPr>
        <p:txBody>
          <a:bodyPr/>
          <a:lstStyle/>
          <a:p>
            <a:r>
              <a:rPr lang="en-US" dirty="0"/>
              <a:t>Video Clips</a:t>
            </a:r>
          </a:p>
        </p:txBody>
      </p:sp>
      <p:sp>
        <p:nvSpPr>
          <p:cNvPr id="16" name="Content Placeholder 15"/>
          <p:cNvSpPr>
            <a:spLocks noGrp="1"/>
          </p:cNvSpPr>
          <p:nvPr>
            <p:ph idx="1"/>
          </p:nvPr>
        </p:nvSpPr>
        <p:spPr>
          <a:xfrm>
            <a:off x="360000" y="1051034"/>
            <a:ext cx="11473200" cy="5117009"/>
          </a:xfrm>
        </p:spPr>
        <p:txBody>
          <a:bodyPr>
            <a:normAutofit fontScale="92500"/>
          </a:bodyPr>
          <a:lstStyle/>
          <a:p>
            <a:r>
              <a:rPr lang="en-US" sz="3600" dirty="0"/>
              <a:t>You will be watching a series of clips that examine issues related to Identity from the film, </a:t>
            </a:r>
            <a:r>
              <a:rPr lang="en-US" sz="3600" b="1" dirty="0"/>
              <a:t>Off and Running.</a:t>
            </a:r>
          </a:p>
          <a:p>
            <a:r>
              <a:rPr lang="en-US" sz="3600" b="1" dirty="0"/>
              <a:t>Background: </a:t>
            </a:r>
            <a:r>
              <a:rPr lang="en-US" sz="3600" dirty="0"/>
              <a:t>Avery is an African-American high school student who was adopted as an infant and is being raised in Brooklyn, New York by two white Jewish women. Her two brothers were also adopted. One is biracial and the other is Korean. In the film, Avery recently has tried to establish contact with her birth mother by sending her a letter. </a:t>
            </a:r>
          </a:p>
          <a:p>
            <a:r>
              <a:rPr lang="en-US" sz="3600" dirty="0"/>
              <a:t>Please respond to the questions on the handout as you watch the video.</a:t>
            </a:r>
          </a:p>
          <a:p>
            <a:endParaRPr lang="en-US" sz="3600" dirty="0"/>
          </a:p>
        </p:txBody>
      </p:sp>
      <p:sp>
        <p:nvSpPr>
          <p:cNvPr id="13" name="Slide Number Placeholder 12"/>
          <p:cNvSpPr>
            <a:spLocks noGrp="1"/>
          </p:cNvSpPr>
          <p:nvPr>
            <p:ph type="sldNum" sz="quarter" idx="4294967295"/>
          </p:nvPr>
        </p:nvSpPr>
        <p:spPr>
          <a:xfrm>
            <a:off x="11831638" y="6311900"/>
            <a:ext cx="360362" cy="358775"/>
          </a:xfrm>
        </p:spPr>
        <p:txBody>
          <a:bodyPr/>
          <a:lstStyle/>
          <a:p>
            <a:fld id="{058DB212-BFA2-403F-85EF-DFD3FF6D973A}" type="slidenum">
              <a:rPr lang="en-ZA" smtClean="0"/>
              <a:pPr/>
              <a:t>42</a:t>
            </a:fld>
            <a:endParaRPr lang="en-ZA" dirty="0"/>
          </a:p>
        </p:txBody>
      </p:sp>
      <p:sp>
        <p:nvSpPr>
          <p:cNvPr id="17" name="Rectangle 16"/>
          <p:cNvSpPr/>
          <p:nvPr/>
        </p:nvSpPr>
        <p:spPr>
          <a:xfrm>
            <a:off x="9779431" y="6311900"/>
            <a:ext cx="1735810" cy="35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567715"/>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Clips: (9:54)</a:t>
            </a:r>
          </a:p>
        </p:txBody>
      </p:sp>
      <p:sp>
        <p:nvSpPr>
          <p:cNvPr id="3" name="Slide Number Placeholder 2"/>
          <p:cNvSpPr>
            <a:spLocks noGrp="1"/>
          </p:cNvSpPr>
          <p:nvPr>
            <p:ph type="sldNum" sz="quarter" idx="14"/>
          </p:nvPr>
        </p:nvSpPr>
        <p:spPr>
          <a:xfrm>
            <a:off x="11580000" y="6311112"/>
            <a:ext cx="360000" cy="360000"/>
          </a:xfrm>
          <a:prstGeom prst="rect">
            <a:avLst/>
          </a:prstGeom>
          <a:ln w="3175">
            <a:solidFill>
              <a:schemeClr val="bg1">
                <a:lumMod val="85000"/>
              </a:schemeClr>
            </a:solidFill>
          </a:ln>
        </p:spPr>
        <p:txBody>
          <a:bodyPr vert="horz" lIns="0" tIns="0" rIns="0" bIns="0" rtlCol="0" anchor="ctr"/>
          <a:lstStyle>
            <a:defPPr>
              <a:defRPr lang="en-US"/>
            </a:defPPr>
            <a:lvl1pPr marL="0" algn="ct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8DB212-BFA2-403F-85EF-DFD3FF6D973A}" type="slidenum">
              <a:rPr lang="en-ZA" smtClean="0"/>
              <a:pPr/>
              <a:t>43</a:t>
            </a:fld>
            <a:endParaRPr lang="en-ZA" dirty="0"/>
          </a:p>
        </p:txBody>
      </p:sp>
      <p:sp>
        <p:nvSpPr>
          <p:cNvPr id="4" name="Content Placeholder 3"/>
          <p:cNvSpPr>
            <a:spLocks noGrp="1"/>
          </p:cNvSpPr>
          <p:nvPr>
            <p:ph idx="1"/>
          </p:nvPr>
        </p:nvSpPr>
        <p:spPr/>
        <p:txBody>
          <a:bodyPr/>
          <a:lstStyle/>
          <a:p>
            <a:r>
              <a:rPr lang="en-US" dirty="0">
                <a:hlinkClick r:id="rId2"/>
              </a:rPr>
              <a:t>https://www.youtube.com/watch?v=c17ciBT7L3s</a:t>
            </a:r>
            <a:r>
              <a:rPr lang="en-US" dirty="0"/>
              <a:t> (2:57)</a:t>
            </a:r>
          </a:p>
          <a:p>
            <a:r>
              <a:rPr lang="en-US" dirty="0">
                <a:hlinkClick r:id="rId3"/>
              </a:rPr>
              <a:t>https://www.youtube.com/watch?v=lVxKKFQ8HOo</a:t>
            </a:r>
            <a:r>
              <a:rPr lang="en-US" dirty="0"/>
              <a:t> (1:50)</a:t>
            </a:r>
          </a:p>
          <a:p>
            <a:r>
              <a:rPr lang="en-US" dirty="0">
                <a:hlinkClick r:id="rId4"/>
              </a:rPr>
              <a:t>https://www.youtube.com/watch?v=zG3FyRdXVsM</a:t>
            </a:r>
            <a:r>
              <a:rPr lang="en-US" dirty="0"/>
              <a:t> (3:39)</a:t>
            </a:r>
          </a:p>
          <a:p>
            <a:r>
              <a:rPr lang="en-US" dirty="0">
                <a:hlinkClick r:id="rId5"/>
              </a:rPr>
              <a:t>https://www.youtube.com/watch?v=heS05fveVrY</a:t>
            </a:r>
            <a:r>
              <a:rPr lang="en-US" dirty="0"/>
              <a:t> (1:28)</a:t>
            </a:r>
          </a:p>
          <a:p>
            <a:endParaRPr lang="en-US" dirty="0"/>
          </a:p>
        </p:txBody>
      </p:sp>
    </p:spTree>
    <p:extLst>
      <p:ext uri="{BB962C8B-B14F-4D97-AF65-F5344CB8AC3E}">
        <p14:creationId xmlns:p14="http://schemas.microsoft.com/office/powerpoint/2010/main" val="1957486941"/>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and Discuss:</a:t>
            </a:r>
          </a:p>
        </p:txBody>
      </p:sp>
      <p:sp>
        <p:nvSpPr>
          <p:cNvPr id="3" name="Slide Number Placeholder 2"/>
          <p:cNvSpPr>
            <a:spLocks noGrp="1"/>
          </p:cNvSpPr>
          <p:nvPr>
            <p:ph type="sldNum" sz="quarter" idx="14"/>
          </p:nvPr>
        </p:nvSpPr>
        <p:spPr>
          <a:xfrm>
            <a:off x="11580000" y="6311112"/>
            <a:ext cx="360000" cy="360000"/>
          </a:xfrm>
          <a:prstGeom prst="rect">
            <a:avLst/>
          </a:prstGeom>
          <a:ln w="3175">
            <a:solidFill>
              <a:schemeClr val="bg1">
                <a:lumMod val="85000"/>
              </a:schemeClr>
            </a:solidFill>
          </a:ln>
        </p:spPr>
        <p:txBody>
          <a:bodyPr vert="horz" lIns="0" tIns="0" rIns="0" bIns="0" rtlCol="0" anchor="ctr"/>
          <a:lstStyle>
            <a:defPPr>
              <a:defRPr lang="en-US"/>
            </a:defPPr>
            <a:lvl1pPr marL="0" algn="ct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8DB212-BFA2-403F-85EF-DFD3FF6D973A}" type="slidenum">
              <a:rPr lang="en-ZA" smtClean="0"/>
              <a:pPr/>
              <a:t>44</a:t>
            </a:fld>
            <a:endParaRPr lang="en-ZA" dirty="0"/>
          </a:p>
        </p:txBody>
      </p:sp>
      <p:sp>
        <p:nvSpPr>
          <p:cNvPr id="4" name="Content Placeholder 3"/>
          <p:cNvSpPr>
            <a:spLocks noGrp="1"/>
          </p:cNvSpPr>
          <p:nvPr>
            <p:ph idx="1"/>
          </p:nvPr>
        </p:nvSpPr>
        <p:spPr/>
        <p:txBody>
          <a:bodyPr>
            <a:normAutofit fontScale="92500" lnSpcReduction="20000"/>
          </a:bodyPr>
          <a:lstStyle/>
          <a:p>
            <a:r>
              <a:rPr lang="en-US" sz="4000" dirty="0"/>
              <a:t>Finish the reflection questions on POV worksheet.</a:t>
            </a:r>
          </a:p>
          <a:p>
            <a:endParaRPr lang="en-US" sz="4000" dirty="0"/>
          </a:p>
          <a:p>
            <a:r>
              <a:rPr lang="en-US" sz="4000" dirty="0"/>
              <a:t>Who or what defines your identity?</a:t>
            </a:r>
          </a:p>
          <a:p>
            <a:r>
              <a:rPr lang="en-US" sz="4000" dirty="0"/>
              <a:t>How does the way you define yourself compare with the way that others define you? How does this affect your relationship with others?</a:t>
            </a:r>
          </a:p>
          <a:p>
            <a:r>
              <a:rPr lang="en-US" sz="4000" dirty="0"/>
              <a:t>Can identity change over time? Why or why not?</a:t>
            </a:r>
          </a:p>
        </p:txBody>
      </p:sp>
    </p:spTree>
    <p:extLst>
      <p:ext uri="{BB962C8B-B14F-4D97-AF65-F5344CB8AC3E}">
        <p14:creationId xmlns:p14="http://schemas.microsoft.com/office/powerpoint/2010/main" val="3045442483"/>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Slip/ Homework</a:t>
            </a:r>
          </a:p>
        </p:txBody>
      </p:sp>
      <p:sp>
        <p:nvSpPr>
          <p:cNvPr id="3" name="Slide Number Placeholder 2"/>
          <p:cNvSpPr>
            <a:spLocks noGrp="1"/>
          </p:cNvSpPr>
          <p:nvPr>
            <p:ph type="sldNum" sz="quarter" idx="14"/>
          </p:nvPr>
        </p:nvSpPr>
        <p:spPr>
          <a:xfrm>
            <a:off x="11580000" y="6311112"/>
            <a:ext cx="360000" cy="360000"/>
          </a:xfrm>
          <a:prstGeom prst="rect">
            <a:avLst/>
          </a:prstGeom>
          <a:ln w="3175">
            <a:solidFill>
              <a:schemeClr val="bg1">
                <a:lumMod val="85000"/>
              </a:schemeClr>
            </a:solidFill>
          </a:ln>
        </p:spPr>
        <p:txBody>
          <a:bodyPr vert="horz" lIns="0" tIns="0" rIns="0" bIns="0" rtlCol="0" anchor="ctr"/>
          <a:lstStyle>
            <a:defPPr>
              <a:defRPr lang="en-US"/>
            </a:defPPr>
            <a:lvl1pPr marL="0" algn="ct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8DB212-BFA2-403F-85EF-DFD3FF6D973A}" type="slidenum">
              <a:rPr lang="en-ZA" smtClean="0"/>
              <a:pPr/>
              <a:t>45</a:t>
            </a:fld>
            <a:endParaRPr lang="en-ZA" dirty="0"/>
          </a:p>
        </p:txBody>
      </p:sp>
      <p:sp>
        <p:nvSpPr>
          <p:cNvPr id="4" name="Content Placeholder 3"/>
          <p:cNvSpPr>
            <a:spLocks noGrp="1"/>
          </p:cNvSpPr>
          <p:nvPr>
            <p:ph idx="1"/>
          </p:nvPr>
        </p:nvSpPr>
        <p:spPr/>
        <p:txBody>
          <a:bodyPr/>
          <a:lstStyle/>
          <a:p>
            <a:r>
              <a:rPr lang="en-US" sz="4000" dirty="0"/>
              <a:t>Complete the worksheet EXPAND</a:t>
            </a:r>
          </a:p>
          <a:p>
            <a:r>
              <a:rPr lang="en-US" sz="3700" dirty="0"/>
              <a:t>Focus questions: </a:t>
            </a:r>
          </a:p>
          <a:p>
            <a:pPr lvl="2"/>
            <a:r>
              <a:rPr lang="en-US" sz="3500" dirty="0"/>
              <a:t>Who Am I? Why Do I Matter? </a:t>
            </a:r>
          </a:p>
          <a:p>
            <a:pPr lvl="2"/>
            <a:r>
              <a:rPr lang="en-US" sz="3800" dirty="0"/>
              <a:t>How does your world Influence you?</a:t>
            </a:r>
          </a:p>
          <a:p>
            <a:r>
              <a:rPr lang="en-US" sz="4000" dirty="0"/>
              <a:t>Turn in both worksheets when finished</a:t>
            </a:r>
          </a:p>
        </p:txBody>
      </p:sp>
    </p:spTree>
    <p:extLst>
      <p:ext uri="{BB962C8B-B14F-4D97-AF65-F5344CB8AC3E}">
        <p14:creationId xmlns:p14="http://schemas.microsoft.com/office/powerpoint/2010/main" val="3978322412"/>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Text Placeholder 2"/>
          <p:cNvSpPr>
            <a:spLocks noGrp="1"/>
          </p:cNvSpPr>
          <p:nvPr>
            <p:ph type="body" sz="quarter" idx="10"/>
          </p:nvPr>
        </p:nvSpPr>
        <p:spPr>
          <a:xfrm>
            <a:off x="509456" y="1411553"/>
            <a:ext cx="11173090" cy="886397"/>
          </a:xfrm>
        </p:spPr>
        <p:txBody>
          <a:bodyPr/>
          <a:lstStyle/>
          <a:p>
            <a:pPr marL="0" indent="0">
              <a:buNone/>
            </a:pPr>
            <a:r>
              <a:rPr lang="en-US" dirty="0"/>
              <a:t>1. </a:t>
            </a:r>
            <a:r>
              <a:rPr lang="en-US" dirty="0">
                <a:hlinkClick r:id="rId2"/>
              </a:rPr>
              <a:t>https://www.brighthubeducation.com/teaching-methods-tips/100744-the-importance-of-teaching-literature/</a:t>
            </a:r>
            <a:r>
              <a:rPr lang="en-US" dirty="0"/>
              <a:t> </a:t>
            </a:r>
          </a:p>
        </p:txBody>
      </p:sp>
    </p:spTree>
    <p:extLst>
      <p:ext uri="{BB962C8B-B14F-4D97-AF65-F5344CB8AC3E}">
        <p14:creationId xmlns:p14="http://schemas.microsoft.com/office/powerpoint/2010/main" val="16396781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533" y="228604"/>
            <a:ext cx="4359275" cy="747897"/>
          </a:xfrm>
        </p:spPr>
        <p:txBody>
          <a:bodyPr/>
          <a:lstStyle/>
          <a:p>
            <a:r>
              <a:rPr lang="en-US" dirty="0"/>
              <a:t>The BEST class….</a:t>
            </a:r>
          </a:p>
        </p:txBody>
      </p:sp>
      <p:sp>
        <p:nvSpPr>
          <p:cNvPr id="4" name="Title 1"/>
          <p:cNvSpPr txBox="1">
            <a:spLocks/>
          </p:cNvSpPr>
          <p:nvPr/>
        </p:nvSpPr>
        <p:spPr>
          <a:xfrm>
            <a:off x="6781801" y="228604"/>
            <a:ext cx="4816475"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kumimoji="0" lang="en-US" sz="5400" b="0" i="0" u="none" strike="noStrike" kern="1200" cap="none" spc="-150" normalizeH="0" baseline="0" noProof="0" dirty="0">
                <a:ln w="11430"/>
                <a:gradFill flip="none" rotWithShape="1">
                  <a:gsLst>
                    <a:gs pos="0">
                      <a:srgbClr val="FFFFB9"/>
                    </a:gs>
                    <a:gs pos="100000">
                      <a:schemeClr val="accent1">
                        <a:lumMod val="60000"/>
                        <a:lumOff val="40000"/>
                      </a:schemeClr>
                    </a:gs>
                  </a:gsLst>
                  <a:lin ang="5400000" scaled="0"/>
                  <a:tileRect/>
                </a:gradFill>
                <a:effectLst>
                  <a:outerShdw blurRad="50800" dist="38100" dir="2700000" algn="tl" rotWithShape="0">
                    <a:prstClr val="black">
                      <a:alpha val="40000"/>
                    </a:prstClr>
                  </a:outerShdw>
                </a:effectLst>
                <a:uLnTx/>
                <a:uFillTx/>
                <a:latin typeface="+mj-lt"/>
                <a:ea typeface="+mn-ea"/>
                <a:cs typeface="+mn-cs"/>
              </a:defRPr>
            </a:lvl1pPr>
          </a:lstStyle>
          <a:p>
            <a:r>
              <a:rPr lang="en-US" dirty="0"/>
              <a:t>The Worst class….</a:t>
            </a:r>
          </a:p>
        </p:txBody>
      </p:sp>
      <p:cxnSp>
        <p:nvCxnSpPr>
          <p:cNvPr id="6" name="Straight Connector 5"/>
          <p:cNvCxnSpPr/>
          <p:nvPr/>
        </p:nvCxnSpPr>
        <p:spPr>
          <a:xfrm>
            <a:off x="6629400" y="228604"/>
            <a:ext cx="0" cy="632459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304800" y="914400"/>
            <a:ext cx="11582400" cy="621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381000" y="3962400"/>
            <a:ext cx="1946197" cy="4985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kumimoji="0" lang="en-US" sz="5400" b="0" i="0" u="none" strike="noStrike" kern="1200" cap="none" spc="-150" normalizeH="0" baseline="0" noProof="0" dirty="0">
                <a:ln w="11430"/>
                <a:gradFill flip="none" rotWithShape="1">
                  <a:gsLst>
                    <a:gs pos="0">
                      <a:srgbClr val="FFFFB9"/>
                    </a:gs>
                    <a:gs pos="100000">
                      <a:schemeClr val="accent1">
                        <a:lumMod val="60000"/>
                        <a:lumOff val="40000"/>
                      </a:schemeClr>
                    </a:gs>
                  </a:gsLst>
                  <a:lin ang="5400000" scaled="0"/>
                  <a:tileRect/>
                </a:gradFill>
                <a:effectLst>
                  <a:outerShdw blurRad="50800" dist="38100" dir="2700000" algn="tl" rotWithShape="0">
                    <a:prstClr val="black">
                      <a:alpha val="40000"/>
                    </a:prstClr>
                  </a:outerShdw>
                </a:effectLst>
                <a:uLnTx/>
                <a:uFillTx/>
                <a:latin typeface="+mj-lt"/>
                <a:ea typeface="+mn-ea"/>
                <a:cs typeface="+mn-cs"/>
              </a:defRPr>
            </a:lvl1pPr>
          </a:lstStyle>
          <a:p>
            <a:r>
              <a:rPr lang="en-US" sz="3600" dirty="0"/>
              <a:t>Student</a:t>
            </a:r>
          </a:p>
        </p:txBody>
      </p:sp>
      <p:sp>
        <p:nvSpPr>
          <p:cNvPr id="12" name="Title 1"/>
          <p:cNvSpPr txBox="1">
            <a:spLocks/>
          </p:cNvSpPr>
          <p:nvPr/>
        </p:nvSpPr>
        <p:spPr>
          <a:xfrm>
            <a:off x="244555" y="1128900"/>
            <a:ext cx="2279809" cy="4985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kumimoji="0" lang="en-US" sz="5400" b="0" i="0" u="none" strike="noStrike" kern="1200" cap="none" spc="-150" normalizeH="0" baseline="0" noProof="0" dirty="0">
                <a:ln w="11430"/>
                <a:gradFill flip="none" rotWithShape="1">
                  <a:gsLst>
                    <a:gs pos="0">
                      <a:srgbClr val="FFFFB9"/>
                    </a:gs>
                    <a:gs pos="100000">
                      <a:schemeClr val="accent1">
                        <a:lumMod val="60000"/>
                        <a:lumOff val="40000"/>
                      </a:schemeClr>
                    </a:gs>
                  </a:gsLst>
                  <a:lin ang="5400000" scaled="0"/>
                  <a:tileRect/>
                </a:gradFill>
                <a:effectLst>
                  <a:outerShdw blurRad="50800" dist="38100" dir="2700000" algn="tl" rotWithShape="0">
                    <a:prstClr val="black">
                      <a:alpha val="40000"/>
                    </a:prstClr>
                  </a:outerShdw>
                </a:effectLst>
                <a:uLnTx/>
                <a:uFillTx/>
                <a:latin typeface="+mj-lt"/>
                <a:ea typeface="+mn-ea"/>
                <a:cs typeface="+mn-cs"/>
              </a:defRPr>
            </a:lvl1pPr>
          </a:lstStyle>
          <a:p>
            <a:r>
              <a:rPr lang="en-US" sz="3600" dirty="0"/>
              <a:t>Teacher</a:t>
            </a:r>
          </a:p>
        </p:txBody>
      </p:sp>
      <p:sp>
        <p:nvSpPr>
          <p:cNvPr id="13" name="Title 1"/>
          <p:cNvSpPr txBox="1">
            <a:spLocks/>
          </p:cNvSpPr>
          <p:nvPr/>
        </p:nvSpPr>
        <p:spPr>
          <a:xfrm>
            <a:off x="6797995" y="3962400"/>
            <a:ext cx="2279809" cy="4985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kumimoji="0" lang="en-US" sz="5400" b="0" i="0" u="none" strike="noStrike" kern="1200" cap="none" spc="-150" normalizeH="0" baseline="0" noProof="0" dirty="0">
                <a:ln w="11430"/>
                <a:gradFill flip="none" rotWithShape="1">
                  <a:gsLst>
                    <a:gs pos="0">
                      <a:srgbClr val="FFFFB9"/>
                    </a:gs>
                    <a:gs pos="100000">
                      <a:schemeClr val="accent1">
                        <a:lumMod val="60000"/>
                        <a:lumOff val="40000"/>
                      </a:schemeClr>
                    </a:gs>
                  </a:gsLst>
                  <a:lin ang="5400000" scaled="0"/>
                  <a:tileRect/>
                </a:gradFill>
                <a:effectLst>
                  <a:outerShdw blurRad="50800" dist="38100" dir="2700000" algn="tl" rotWithShape="0">
                    <a:prstClr val="black">
                      <a:alpha val="40000"/>
                    </a:prstClr>
                  </a:outerShdw>
                </a:effectLst>
                <a:uLnTx/>
                <a:uFillTx/>
                <a:latin typeface="+mj-lt"/>
                <a:ea typeface="+mn-ea"/>
                <a:cs typeface="+mn-cs"/>
              </a:defRPr>
            </a:lvl1pPr>
          </a:lstStyle>
          <a:p>
            <a:r>
              <a:rPr lang="en-US" sz="3600" dirty="0"/>
              <a:t>Student</a:t>
            </a:r>
          </a:p>
        </p:txBody>
      </p:sp>
      <p:sp>
        <p:nvSpPr>
          <p:cNvPr id="14" name="Title 1"/>
          <p:cNvSpPr txBox="1">
            <a:spLocks/>
          </p:cNvSpPr>
          <p:nvPr/>
        </p:nvSpPr>
        <p:spPr>
          <a:xfrm>
            <a:off x="6992620" y="1219200"/>
            <a:ext cx="2279809" cy="4985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kumimoji="0" lang="en-US" sz="5400" b="0" i="0" u="none" strike="noStrike" kern="1200" cap="none" spc="-150" normalizeH="0" baseline="0" noProof="0" dirty="0">
                <a:ln w="11430"/>
                <a:gradFill flip="none" rotWithShape="1">
                  <a:gsLst>
                    <a:gs pos="0">
                      <a:srgbClr val="FFFFB9"/>
                    </a:gs>
                    <a:gs pos="100000">
                      <a:schemeClr val="accent1">
                        <a:lumMod val="60000"/>
                        <a:lumOff val="40000"/>
                      </a:schemeClr>
                    </a:gs>
                  </a:gsLst>
                  <a:lin ang="5400000" scaled="0"/>
                  <a:tileRect/>
                </a:gradFill>
                <a:effectLst>
                  <a:outerShdw blurRad="50800" dist="38100" dir="2700000" algn="tl" rotWithShape="0">
                    <a:prstClr val="black">
                      <a:alpha val="40000"/>
                    </a:prstClr>
                  </a:outerShdw>
                </a:effectLst>
                <a:uLnTx/>
                <a:uFillTx/>
                <a:latin typeface="+mj-lt"/>
                <a:ea typeface="+mn-ea"/>
                <a:cs typeface="+mn-cs"/>
              </a:defRPr>
            </a:lvl1pPr>
          </a:lstStyle>
          <a:p>
            <a:r>
              <a:rPr lang="en-US" sz="3600" dirty="0"/>
              <a:t>Teacher</a:t>
            </a:r>
          </a:p>
        </p:txBody>
      </p:sp>
      <p:sp>
        <p:nvSpPr>
          <p:cNvPr id="15" name="TextBox 14"/>
          <p:cNvSpPr txBox="1"/>
          <p:nvPr/>
        </p:nvSpPr>
        <p:spPr>
          <a:xfrm>
            <a:off x="1828801" y="1128901"/>
            <a:ext cx="4632007" cy="707886"/>
          </a:xfrm>
          <a:prstGeom prst="rect">
            <a:avLst/>
          </a:prstGeom>
          <a:noFill/>
        </p:spPr>
        <p:txBody>
          <a:bodyPr wrap="square" rtlCol="0">
            <a:spAutoFit/>
          </a:bodyPr>
          <a:lstStyle/>
          <a:p>
            <a:r>
              <a:rPr lang="en-US" sz="2000" dirty="0"/>
              <a:t>Made learning fun by bringing the world to our classroom (guest speakers)</a:t>
            </a:r>
          </a:p>
        </p:txBody>
      </p:sp>
      <p:sp>
        <p:nvSpPr>
          <p:cNvPr id="16" name="TextBox 15"/>
          <p:cNvSpPr txBox="1"/>
          <p:nvPr/>
        </p:nvSpPr>
        <p:spPr>
          <a:xfrm>
            <a:off x="8534401" y="1219200"/>
            <a:ext cx="3489007" cy="400110"/>
          </a:xfrm>
          <a:prstGeom prst="rect">
            <a:avLst/>
          </a:prstGeom>
          <a:noFill/>
        </p:spPr>
        <p:txBody>
          <a:bodyPr wrap="square" rtlCol="0">
            <a:spAutoFit/>
          </a:bodyPr>
          <a:lstStyle/>
          <a:p>
            <a:r>
              <a:rPr lang="en-US" sz="2000" dirty="0"/>
              <a:t>Never explained WHY</a:t>
            </a:r>
          </a:p>
        </p:txBody>
      </p:sp>
      <p:sp>
        <p:nvSpPr>
          <p:cNvPr id="17" name="TextBox 16"/>
          <p:cNvSpPr txBox="1"/>
          <p:nvPr/>
        </p:nvSpPr>
        <p:spPr>
          <a:xfrm>
            <a:off x="2199863" y="3962400"/>
            <a:ext cx="4040348" cy="707886"/>
          </a:xfrm>
          <a:prstGeom prst="rect">
            <a:avLst/>
          </a:prstGeom>
          <a:noFill/>
        </p:spPr>
        <p:txBody>
          <a:bodyPr wrap="square" rtlCol="0">
            <a:spAutoFit/>
          </a:bodyPr>
          <a:lstStyle/>
          <a:p>
            <a:r>
              <a:rPr lang="en-US" sz="2000" dirty="0"/>
              <a:t>Working together, and actively paying attention</a:t>
            </a:r>
          </a:p>
        </p:txBody>
      </p:sp>
      <p:sp>
        <p:nvSpPr>
          <p:cNvPr id="18" name="TextBox 17"/>
          <p:cNvSpPr txBox="1"/>
          <p:nvPr/>
        </p:nvSpPr>
        <p:spPr>
          <a:xfrm>
            <a:off x="8305800" y="4057367"/>
            <a:ext cx="3505200" cy="400110"/>
          </a:xfrm>
          <a:prstGeom prst="rect">
            <a:avLst/>
          </a:prstGeom>
          <a:noFill/>
        </p:spPr>
        <p:txBody>
          <a:bodyPr wrap="square" rtlCol="0">
            <a:spAutoFit/>
          </a:bodyPr>
          <a:lstStyle/>
          <a:p>
            <a:r>
              <a:rPr lang="en-US" sz="2000" dirty="0"/>
              <a:t>Give up because </a:t>
            </a:r>
            <a:r>
              <a:rPr lang="en-US" sz="2000" dirty="0" err="1"/>
              <a:t>x,y,z</a:t>
            </a:r>
            <a:endParaRPr lang="en-US" sz="2000" dirty="0"/>
          </a:p>
        </p:txBody>
      </p:sp>
    </p:spTree>
    <p:extLst>
      <p:ext uri="{BB962C8B-B14F-4D97-AF65-F5344CB8AC3E}">
        <p14:creationId xmlns:p14="http://schemas.microsoft.com/office/powerpoint/2010/main" val="1750985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56097-37CC-4640-A3BC-DC902C5EB6BE}"/>
              </a:ext>
            </a:extLst>
          </p:cNvPr>
          <p:cNvSpPr>
            <a:spLocks noGrp="1"/>
          </p:cNvSpPr>
          <p:nvPr>
            <p:ph type="title"/>
          </p:nvPr>
        </p:nvSpPr>
        <p:spPr>
          <a:xfrm>
            <a:off x="1158240" y="490330"/>
            <a:ext cx="9875520" cy="848140"/>
          </a:xfrm>
        </p:spPr>
        <p:txBody>
          <a:bodyPr/>
          <a:lstStyle/>
          <a:p>
            <a:r>
              <a:rPr lang="en-US" dirty="0"/>
              <a:t>The Power of Choice</a:t>
            </a:r>
          </a:p>
        </p:txBody>
      </p:sp>
      <p:sp>
        <p:nvSpPr>
          <p:cNvPr id="3" name="Text Placeholder 2">
            <a:extLst>
              <a:ext uri="{FF2B5EF4-FFF2-40B4-BE49-F238E27FC236}">
                <a16:creationId xmlns:a16="http://schemas.microsoft.com/office/drawing/2014/main" id="{F1988830-5DD2-4ADF-9B7F-B1E2EE5FD0AA}"/>
              </a:ext>
            </a:extLst>
          </p:cNvPr>
          <p:cNvSpPr>
            <a:spLocks noGrp="1"/>
          </p:cNvSpPr>
          <p:nvPr>
            <p:ph type="body" sz="quarter" idx="10"/>
          </p:nvPr>
        </p:nvSpPr>
        <p:spPr>
          <a:xfrm>
            <a:off x="508000" y="1152733"/>
            <a:ext cx="11176000" cy="3062080"/>
          </a:xfrm>
        </p:spPr>
        <p:txBody>
          <a:bodyPr>
            <a:normAutofit lnSpcReduction="10000"/>
          </a:bodyPr>
          <a:lstStyle/>
          <a:p>
            <a:r>
              <a:rPr lang="en-US" sz="2800" dirty="0"/>
              <a:t>One of the topics we will be covering this week is the power of choice.</a:t>
            </a:r>
          </a:p>
          <a:p>
            <a:r>
              <a:rPr lang="en-US" sz="2800" dirty="0"/>
              <a:t>Right now, day 1, we can choose how the rest of the semester will be.</a:t>
            </a:r>
          </a:p>
          <a:p>
            <a:r>
              <a:rPr lang="en-US" sz="2800" dirty="0"/>
              <a:t>You’re so close now, don’t give up! </a:t>
            </a:r>
          </a:p>
          <a:p>
            <a:r>
              <a:rPr lang="en-US" sz="2800" dirty="0"/>
              <a:t>Colleges can and will revoke your acceptance if they are not satisfied with your academic performance.</a:t>
            </a:r>
          </a:p>
          <a:p>
            <a:r>
              <a:rPr lang="en-US" sz="2800" dirty="0"/>
              <a:t>Current and future jobs can fire/refuse hire due to your grades.</a:t>
            </a:r>
          </a:p>
          <a:p>
            <a:endParaRPr lang="en-US" sz="2800" dirty="0"/>
          </a:p>
        </p:txBody>
      </p:sp>
      <p:sp>
        <p:nvSpPr>
          <p:cNvPr id="4" name="TextBox 3">
            <a:extLst>
              <a:ext uri="{FF2B5EF4-FFF2-40B4-BE49-F238E27FC236}">
                <a16:creationId xmlns:a16="http://schemas.microsoft.com/office/drawing/2014/main" id="{75DD8E51-EE3B-4702-91EB-5B0BEE689757}"/>
              </a:ext>
            </a:extLst>
          </p:cNvPr>
          <p:cNvSpPr txBox="1"/>
          <p:nvPr/>
        </p:nvSpPr>
        <p:spPr>
          <a:xfrm>
            <a:off x="1316603" y="4327663"/>
            <a:ext cx="9717157" cy="2246769"/>
          </a:xfrm>
          <a:prstGeom prst="rect">
            <a:avLst/>
          </a:prstGeom>
          <a:noFill/>
        </p:spPr>
        <p:txBody>
          <a:bodyPr wrap="square" rtlCol="0">
            <a:spAutoFit/>
          </a:bodyPr>
          <a:lstStyle/>
          <a:p>
            <a:pPr algn="ctr"/>
            <a:r>
              <a:rPr lang="en-US" sz="2800" dirty="0"/>
              <a:t>"Don't let the fear of the time it will take to accomplish something stand in the way of your doing it. The time will pass anyway; we might just as well put that passing time to the best possible use.“</a:t>
            </a:r>
          </a:p>
          <a:p>
            <a:pPr algn="ctr"/>
            <a:r>
              <a:rPr lang="en-US" sz="2800" dirty="0"/>
              <a:t>—Earl Nightingale</a:t>
            </a:r>
          </a:p>
        </p:txBody>
      </p:sp>
    </p:spTree>
    <p:extLst>
      <p:ext uri="{BB962C8B-B14F-4D97-AF65-F5344CB8AC3E}">
        <p14:creationId xmlns:p14="http://schemas.microsoft.com/office/powerpoint/2010/main" val="3743189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12520" y="1751056"/>
            <a:ext cx="9966960" cy="4749798"/>
          </a:xfrm>
        </p:spPr>
        <p:txBody>
          <a:bodyPr>
            <a:normAutofit/>
          </a:bodyPr>
          <a:lstStyle/>
          <a:p>
            <a:r>
              <a:rPr lang="en-US" dirty="0"/>
              <a:t>Activity 1: Introduction</a:t>
            </a:r>
            <a:br>
              <a:rPr lang="en-US" dirty="0"/>
            </a:br>
            <a:r>
              <a:rPr lang="en-US" sz="4900" dirty="0"/>
              <a:t>What questions do you have about me as your teacher, </a:t>
            </a:r>
            <a:br>
              <a:rPr lang="en-US" sz="4900" dirty="0"/>
            </a:br>
            <a:r>
              <a:rPr lang="en-US" sz="4900" dirty="0"/>
              <a:t>This course, this classroom, etc.</a:t>
            </a:r>
          </a:p>
        </p:txBody>
      </p:sp>
    </p:spTree>
    <p:extLst>
      <p:ext uri="{BB962C8B-B14F-4D97-AF65-F5344CB8AC3E}">
        <p14:creationId xmlns:p14="http://schemas.microsoft.com/office/powerpoint/2010/main" val="344069529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CF01-77AF-4A90-89E5-AE7FC4D3A051}"/>
              </a:ext>
            </a:extLst>
          </p:cNvPr>
          <p:cNvSpPr>
            <a:spLocks noGrp="1"/>
          </p:cNvSpPr>
          <p:nvPr>
            <p:ph type="title"/>
          </p:nvPr>
        </p:nvSpPr>
        <p:spPr/>
        <p:txBody>
          <a:bodyPr/>
          <a:lstStyle/>
          <a:p>
            <a:r>
              <a:rPr lang="en-US" dirty="0"/>
              <a:t>How do you say your last name?</a:t>
            </a:r>
            <a:br>
              <a:rPr lang="en-US" dirty="0"/>
            </a:br>
            <a:r>
              <a:rPr lang="en-US" dirty="0"/>
              <a:t>/Where are you from?</a:t>
            </a:r>
          </a:p>
        </p:txBody>
      </p:sp>
      <p:sp>
        <p:nvSpPr>
          <p:cNvPr id="3" name="Content Placeholder 2">
            <a:extLst>
              <a:ext uri="{FF2B5EF4-FFF2-40B4-BE49-F238E27FC236}">
                <a16:creationId xmlns:a16="http://schemas.microsoft.com/office/drawing/2014/main" id="{9D85F272-3B7D-49C9-AA01-691799164C6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57808317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380300"/>
            <a:ext cx="9875520" cy="1356360"/>
          </a:xfrm>
        </p:spPr>
        <p:txBody>
          <a:bodyPr/>
          <a:lstStyle/>
          <a:p>
            <a:r>
              <a:rPr lang="en-US" dirty="0"/>
              <a:t>Why are you an English Teacher?</a:t>
            </a:r>
          </a:p>
        </p:txBody>
      </p:sp>
      <p:pic>
        <p:nvPicPr>
          <p:cNvPr id="4" name="Picture 3"/>
          <p:cNvPicPr>
            <a:picLocks noChangeAspect="1"/>
          </p:cNvPicPr>
          <p:nvPr/>
        </p:nvPicPr>
        <p:blipFill>
          <a:blip r:embed="rId2"/>
          <a:stretch>
            <a:fillRect/>
          </a:stretch>
        </p:blipFill>
        <p:spPr>
          <a:xfrm>
            <a:off x="16042" y="1295400"/>
            <a:ext cx="5429250" cy="5429250"/>
          </a:xfrm>
          <a:prstGeom prst="rect">
            <a:avLst/>
          </a:prstGeom>
        </p:spPr>
      </p:pic>
      <p:sp>
        <p:nvSpPr>
          <p:cNvPr id="5" name="TextBox 4"/>
          <p:cNvSpPr txBox="1"/>
          <p:nvPr/>
        </p:nvSpPr>
        <p:spPr>
          <a:xfrm>
            <a:off x="5791200" y="1275205"/>
            <a:ext cx="5638800" cy="4524315"/>
          </a:xfrm>
          <a:prstGeom prst="rect">
            <a:avLst/>
          </a:prstGeom>
          <a:noFill/>
        </p:spPr>
        <p:txBody>
          <a:bodyPr wrap="square" rtlCol="0">
            <a:spAutoFit/>
          </a:bodyPr>
          <a:lstStyle/>
          <a:p>
            <a:r>
              <a:rPr lang="en-US" sz="3200" dirty="0"/>
              <a:t>“Literature takes students out of their own lives and lets them experience things that are new and challenging, and encourages them to imagine possibilities and to think about ways the world could be different. Few textbooks could be said to do the same thing.” 1</a:t>
            </a:r>
          </a:p>
        </p:txBody>
      </p:sp>
    </p:spTree>
    <p:extLst>
      <p:ext uri="{BB962C8B-B14F-4D97-AF65-F5344CB8AC3E}">
        <p14:creationId xmlns:p14="http://schemas.microsoft.com/office/powerpoint/2010/main" val="4241392386"/>
      </p:ext>
    </p:extLst>
  </p:cSld>
  <p:clrMapOvr>
    <a:masterClrMapping/>
  </p:clrMapOvr>
  <p:transition spd="slow">
    <p:push dir="u"/>
  </p:transition>
</p:sld>
</file>

<file path=ppt/theme/theme1.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2989</Words>
  <Application>Microsoft Office PowerPoint</Application>
  <PresentationFormat>Widescreen</PresentationFormat>
  <Paragraphs>251</Paragraphs>
  <Slides>46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Corbel</vt:lpstr>
      <vt:lpstr>Helvetica</vt:lpstr>
      <vt:lpstr>Segoe</vt:lpstr>
      <vt:lpstr>Symbol</vt:lpstr>
      <vt:lpstr>Times New Roman</vt:lpstr>
      <vt:lpstr>Basis</vt:lpstr>
      <vt:lpstr>Welcome to English 4  </vt:lpstr>
      <vt:lpstr>Today’s Goals/ I Can…</vt:lpstr>
      <vt:lpstr>The Good, the Bad, and the Ugly</vt:lpstr>
      <vt:lpstr>BellRinger: Think/Pair/Share</vt:lpstr>
      <vt:lpstr>The BEST class….</vt:lpstr>
      <vt:lpstr>The Power of Choice</vt:lpstr>
      <vt:lpstr>Activity 1: Introduction What questions do you have about me as your teacher,  This course, this classroom, etc.</vt:lpstr>
      <vt:lpstr>How do you say your last name? /Where are you from?</vt:lpstr>
      <vt:lpstr>Why are you an English Teacher?</vt:lpstr>
      <vt:lpstr>Where did you go to school?</vt:lpstr>
      <vt:lpstr>PowerPoint Presentation</vt:lpstr>
      <vt:lpstr>Nope! But I have a dog: Koda a frog: Remi 3 goldfish: Hibiki, Maru, Kiita Betta fish: Kephil</vt:lpstr>
      <vt:lpstr>What do you do outside of the classroom?</vt:lpstr>
      <vt:lpstr>Do you Host any clubs?</vt:lpstr>
      <vt:lpstr>Uh… What’s in the tank?</vt:lpstr>
      <vt:lpstr>What can we do with our classroom pet?</vt:lpstr>
      <vt:lpstr>What are the rules in this classroom?</vt:lpstr>
      <vt:lpstr>What can we do to keep Ms. B. happy?</vt:lpstr>
      <vt:lpstr>How do I check out a book from the bookshelf?</vt:lpstr>
      <vt:lpstr>Can I use my phone in class?</vt:lpstr>
      <vt:lpstr>What do I do when I need to go to the Restroom?</vt:lpstr>
      <vt:lpstr>What are the grades like in this class?</vt:lpstr>
      <vt:lpstr>How much homework/classwork do you give?</vt:lpstr>
      <vt:lpstr>What is the learning process?</vt:lpstr>
      <vt:lpstr>What are we going to learn in this class?</vt:lpstr>
      <vt:lpstr>What kind of teacher are you?</vt:lpstr>
      <vt:lpstr>Why all the frogs?</vt:lpstr>
      <vt:lpstr>How do I get in contact with you?</vt:lpstr>
      <vt:lpstr>How do I stay up to date in your class?</vt:lpstr>
      <vt:lpstr>Activity 2: Overview and Standards  What is a standard? Why is it important?</vt:lpstr>
      <vt:lpstr>Unit Overview</vt:lpstr>
      <vt:lpstr>PowerPoint Presentation</vt:lpstr>
      <vt:lpstr>PowerPoint Presentation</vt:lpstr>
      <vt:lpstr>What is a Standard?</vt:lpstr>
      <vt:lpstr>Example Standard</vt:lpstr>
      <vt:lpstr>But WHY!!!!!</vt:lpstr>
      <vt:lpstr>Main Standards</vt:lpstr>
      <vt:lpstr>PowerPoint Presentation</vt:lpstr>
      <vt:lpstr>PowerPoint Presentation</vt:lpstr>
      <vt:lpstr>Unit 0, Day 1</vt:lpstr>
      <vt:lpstr>Enter: Think, Pair, Share</vt:lpstr>
      <vt:lpstr>Video Clips</vt:lpstr>
      <vt:lpstr>Video Clips: (9:54)</vt:lpstr>
      <vt:lpstr>Answer and Discuss:</vt:lpstr>
      <vt:lpstr>Exit Slip/ Homework</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English 4  </dc:title>
  <dc:creator>Kaylin Bugica</dc:creator>
  <cp:lastModifiedBy>Kaylin Bugica</cp:lastModifiedBy>
  <cp:revision>4</cp:revision>
  <dcterms:created xsi:type="dcterms:W3CDTF">2020-01-27T14:39:29Z</dcterms:created>
  <dcterms:modified xsi:type="dcterms:W3CDTF">2020-01-30T13:21:24Z</dcterms:modified>
</cp:coreProperties>
</file>