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31"/>
  </p:notesMasterIdLst>
  <p:handoutMasterIdLst>
    <p:handoutMasterId r:id="rId32"/>
  </p:handoutMasterIdLst>
  <p:sldIdLst>
    <p:sldId id="256" r:id="rId2"/>
    <p:sldId id="257" r:id="rId3"/>
    <p:sldId id="285" r:id="rId4"/>
    <p:sldId id="295" r:id="rId5"/>
    <p:sldId id="284" r:id="rId6"/>
    <p:sldId id="287" r:id="rId7"/>
    <p:sldId id="288" r:id="rId8"/>
    <p:sldId id="290" r:id="rId9"/>
    <p:sldId id="273" r:id="rId10"/>
    <p:sldId id="292" r:id="rId11"/>
    <p:sldId id="293" r:id="rId12"/>
    <p:sldId id="271" r:id="rId13"/>
    <p:sldId id="272" r:id="rId14"/>
    <p:sldId id="269" r:id="rId15"/>
    <p:sldId id="270" r:id="rId16"/>
    <p:sldId id="267" r:id="rId17"/>
    <p:sldId id="265" r:id="rId18"/>
    <p:sldId id="261" r:id="rId19"/>
    <p:sldId id="262" r:id="rId20"/>
    <p:sldId id="294" r:id="rId21"/>
    <p:sldId id="283" r:id="rId22"/>
    <p:sldId id="276" r:id="rId23"/>
    <p:sldId id="291" r:id="rId24"/>
    <p:sldId id="278" r:id="rId25"/>
    <p:sldId id="281" r:id="rId26"/>
    <p:sldId id="280" r:id="rId27"/>
    <p:sldId id="282" r:id="rId28"/>
    <p:sldId id="263" r:id="rId29"/>
    <p:sldId id="27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9" autoAdjust="0"/>
    <p:restoredTop sz="94343" autoAdjust="0"/>
  </p:normalViewPr>
  <p:slideViewPr>
    <p:cSldViewPr snapToGrid="0">
      <p:cViewPr varScale="1">
        <p:scale>
          <a:sx n="68" d="100"/>
          <a:sy n="68" d="100"/>
        </p:scale>
        <p:origin x="672" y="60"/>
      </p:cViewPr>
      <p:guideLst/>
    </p:cSldViewPr>
  </p:slideViewPr>
  <p:outlineViewPr>
    <p:cViewPr>
      <p:scale>
        <a:sx n="33" d="100"/>
        <a:sy n="33" d="100"/>
      </p:scale>
      <p:origin x="0" y="-41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B84204-3A10-4FB7-9481-80B115981B87}" type="datetimeFigureOut">
              <a:rPr lang="en-US" smtClean="0"/>
              <a:t>1/28/2020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88D65A-AAA9-414F-B920-920F1C58EEDC}" type="slidenum">
              <a:rPr lang="en-US" smtClean="0"/>
              <a:t>‹#›</a:t>
            </a:fld>
            <a:endParaRPr lang="en-US"/>
          </a:p>
        </p:txBody>
      </p:sp>
    </p:spTree>
    <p:extLst>
      <p:ext uri="{BB962C8B-B14F-4D97-AF65-F5344CB8AC3E}">
        <p14:creationId xmlns:p14="http://schemas.microsoft.com/office/powerpoint/2010/main" val="844592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B51B0E-F453-48CB-B996-2175DEC228E3}" type="datetimeFigureOut">
              <a:rPr lang="en-US" smtClean="0"/>
              <a:t>1/28/2020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30DF4-6EB7-409B-B015-9D6CAB3F07F1}" type="slidenum">
              <a:rPr lang="en-US" smtClean="0"/>
              <a:t>‹#›</a:t>
            </a:fld>
            <a:endParaRPr lang="en-US"/>
          </a:p>
        </p:txBody>
      </p:sp>
    </p:spTree>
    <p:extLst>
      <p:ext uri="{BB962C8B-B14F-4D97-AF65-F5344CB8AC3E}">
        <p14:creationId xmlns:p14="http://schemas.microsoft.com/office/powerpoint/2010/main" val="3654723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230DF4-6EB7-409B-B015-9D6CAB3F07F1}" type="slidenum">
              <a:rPr lang="en-US" smtClean="0"/>
              <a:t>1</a:t>
            </a:fld>
            <a:endParaRPr lang="en-US"/>
          </a:p>
        </p:txBody>
      </p:sp>
    </p:spTree>
    <p:extLst>
      <p:ext uri="{BB962C8B-B14F-4D97-AF65-F5344CB8AC3E}">
        <p14:creationId xmlns:p14="http://schemas.microsoft.com/office/powerpoint/2010/main" val="2477341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B1DA93-5404-4F07-BA66-EBA2E1253A23}"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2113B-B97C-4C25-8FF1-2A384BDB275F}" type="slidenum">
              <a:rPr lang="en-US" smtClean="0"/>
              <a:t>‹#›</a:t>
            </a:fld>
            <a:endParaRPr lang="en-US"/>
          </a:p>
        </p:txBody>
      </p:sp>
    </p:spTree>
    <p:extLst>
      <p:ext uri="{BB962C8B-B14F-4D97-AF65-F5344CB8AC3E}">
        <p14:creationId xmlns:p14="http://schemas.microsoft.com/office/powerpoint/2010/main" val="2232144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1DA93-5404-4F07-BA66-EBA2E1253A23}"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2113B-B97C-4C25-8FF1-2A384BDB275F}" type="slidenum">
              <a:rPr lang="en-US" smtClean="0"/>
              <a:t>‹#›</a:t>
            </a:fld>
            <a:endParaRPr lang="en-US"/>
          </a:p>
        </p:txBody>
      </p:sp>
    </p:spTree>
    <p:extLst>
      <p:ext uri="{BB962C8B-B14F-4D97-AF65-F5344CB8AC3E}">
        <p14:creationId xmlns:p14="http://schemas.microsoft.com/office/powerpoint/2010/main" val="329693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1DA93-5404-4F07-BA66-EBA2E1253A23}"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2113B-B97C-4C25-8FF1-2A384BDB275F}" type="slidenum">
              <a:rPr lang="en-US" smtClean="0"/>
              <a:t>‹#›</a:t>
            </a:fld>
            <a:endParaRPr lang="en-US"/>
          </a:p>
        </p:txBody>
      </p:sp>
    </p:spTree>
    <p:extLst>
      <p:ext uri="{BB962C8B-B14F-4D97-AF65-F5344CB8AC3E}">
        <p14:creationId xmlns:p14="http://schemas.microsoft.com/office/powerpoint/2010/main" val="3396562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1DA93-5404-4F07-BA66-EBA2E1253A23}"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2113B-B97C-4C25-8FF1-2A384BDB275F}"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8838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1DA93-5404-4F07-BA66-EBA2E1253A23}"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2113B-B97C-4C25-8FF1-2A384BDB275F}" type="slidenum">
              <a:rPr lang="en-US" smtClean="0"/>
              <a:t>‹#›</a:t>
            </a:fld>
            <a:endParaRPr lang="en-US"/>
          </a:p>
        </p:txBody>
      </p:sp>
    </p:spTree>
    <p:extLst>
      <p:ext uri="{BB962C8B-B14F-4D97-AF65-F5344CB8AC3E}">
        <p14:creationId xmlns:p14="http://schemas.microsoft.com/office/powerpoint/2010/main" val="2136696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BB1DA93-5404-4F07-BA66-EBA2E1253A23}"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52113B-B97C-4C25-8FF1-2A384BDB275F}" type="slidenum">
              <a:rPr lang="en-US" smtClean="0"/>
              <a:t>‹#›</a:t>
            </a:fld>
            <a:endParaRPr lang="en-US"/>
          </a:p>
        </p:txBody>
      </p:sp>
    </p:spTree>
    <p:extLst>
      <p:ext uri="{BB962C8B-B14F-4D97-AF65-F5344CB8AC3E}">
        <p14:creationId xmlns:p14="http://schemas.microsoft.com/office/powerpoint/2010/main" val="4011369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BB1DA93-5404-4F07-BA66-EBA2E1253A23}"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52113B-B97C-4C25-8FF1-2A384BDB275F}" type="slidenum">
              <a:rPr lang="en-US" smtClean="0"/>
              <a:t>‹#›</a:t>
            </a:fld>
            <a:endParaRPr lang="en-US"/>
          </a:p>
        </p:txBody>
      </p:sp>
    </p:spTree>
    <p:extLst>
      <p:ext uri="{BB962C8B-B14F-4D97-AF65-F5344CB8AC3E}">
        <p14:creationId xmlns:p14="http://schemas.microsoft.com/office/powerpoint/2010/main" val="3148540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1DA93-5404-4F07-BA66-EBA2E1253A23}"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2113B-B97C-4C25-8FF1-2A384BDB275F}" type="slidenum">
              <a:rPr lang="en-US" smtClean="0"/>
              <a:t>‹#›</a:t>
            </a:fld>
            <a:endParaRPr lang="en-US"/>
          </a:p>
        </p:txBody>
      </p:sp>
    </p:spTree>
    <p:extLst>
      <p:ext uri="{BB962C8B-B14F-4D97-AF65-F5344CB8AC3E}">
        <p14:creationId xmlns:p14="http://schemas.microsoft.com/office/powerpoint/2010/main" val="3761918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1DA93-5404-4F07-BA66-EBA2E1253A23}"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2113B-B97C-4C25-8FF1-2A384BDB275F}" type="slidenum">
              <a:rPr lang="en-US" smtClean="0"/>
              <a:t>‹#›</a:t>
            </a:fld>
            <a:endParaRPr lang="en-US"/>
          </a:p>
        </p:txBody>
      </p:sp>
    </p:spTree>
    <p:extLst>
      <p:ext uri="{BB962C8B-B14F-4D97-AF65-F5344CB8AC3E}">
        <p14:creationId xmlns:p14="http://schemas.microsoft.com/office/powerpoint/2010/main" val="888294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1DA93-5404-4F07-BA66-EBA2E1253A23}"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2113B-B97C-4C25-8FF1-2A384BDB275F}" type="slidenum">
              <a:rPr lang="en-US" smtClean="0"/>
              <a:t>‹#›</a:t>
            </a:fld>
            <a:endParaRPr lang="en-US"/>
          </a:p>
        </p:txBody>
      </p:sp>
    </p:spTree>
    <p:extLst>
      <p:ext uri="{BB962C8B-B14F-4D97-AF65-F5344CB8AC3E}">
        <p14:creationId xmlns:p14="http://schemas.microsoft.com/office/powerpoint/2010/main" val="7666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1DA93-5404-4F07-BA66-EBA2E1253A23}"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2113B-B97C-4C25-8FF1-2A384BDB275F}" type="slidenum">
              <a:rPr lang="en-US" smtClean="0"/>
              <a:t>‹#›</a:t>
            </a:fld>
            <a:endParaRPr lang="en-US"/>
          </a:p>
        </p:txBody>
      </p:sp>
    </p:spTree>
    <p:extLst>
      <p:ext uri="{BB962C8B-B14F-4D97-AF65-F5344CB8AC3E}">
        <p14:creationId xmlns:p14="http://schemas.microsoft.com/office/powerpoint/2010/main" val="336929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1DA93-5404-4F07-BA66-EBA2E1253A23}"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2113B-B97C-4C25-8FF1-2A384BDB275F}" type="slidenum">
              <a:rPr lang="en-US" smtClean="0"/>
              <a:t>‹#›</a:t>
            </a:fld>
            <a:endParaRPr lang="en-US"/>
          </a:p>
        </p:txBody>
      </p:sp>
    </p:spTree>
    <p:extLst>
      <p:ext uri="{BB962C8B-B14F-4D97-AF65-F5344CB8AC3E}">
        <p14:creationId xmlns:p14="http://schemas.microsoft.com/office/powerpoint/2010/main" val="279113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1DA93-5404-4F07-BA66-EBA2E1253A23}" type="datetimeFigureOut">
              <a:rPr lang="en-US" smtClean="0"/>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52113B-B97C-4C25-8FF1-2A384BDB275F}" type="slidenum">
              <a:rPr lang="en-US" smtClean="0"/>
              <a:t>‹#›</a:t>
            </a:fld>
            <a:endParaRPr lang="en-US"/>
          </a:p>
        </p:txBody>
      </p:sp>
    </p:spTree>
    <p:extLst>
      <p:ext uri="{BB962C8B-B14F-4D97-AF65-F5344CB8AC3E}">
        <p14:creationId xmlns:p14="http://schemas.microsoft.com/office/powerpoint/2010/main" val="3326432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1DA93-5404-4F07-BA66-EBA2E1253A23}"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52113B-B97C-4C25-8FF1-2A384BDB275F}" type="slidenum">
              <a:rPr lang="en-US" smtClean="0"/>
              <a:t>‹#›</a:t>
            </a:fld>
            <a:endParaRPr lang="en-US"/>
          </a:p>
        </p:txBody>
      </p:sp>
    </p:spTree>
    <p:extLst>
      <p:ext uri="{BB962C8B-B14F-4D97-AF65-F5344CB8AC3E}">
        <p14:creationId xmlns:p14="http://schemas.microsoft.com/office/powerpoint/2010/main" val="3922885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1DA93-5404-4F07-BA66-EBA2E1253A23}" type="datetimeFigureOut">
              <a:rPr lang="en-US" smtClean="0"/>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52113B-B97C-4C25-8FF1-2A384BDB275F}" type="slidenum">
              <a:rPr lang="en-US" smtClean="0"/>
              <a:t>‹#›</a:t>
            </a:fld>
            <a:endParaRPr lang="en-US"/>
          </a:p>
        </p:txBody>
      </p:sp>
    </p:spTree>
    <p:extLst>
      <p:ext uri="{BB962C8B-B14F-4D97-AF65-F5344CB8AC3E}">
        <p14:creationId xmlns:p14="http://schemas.microsoft.com/office/powerpoint/2010/main" val="298079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BB1DA93-5404-4F07-BA66-EBA2E1253A23}"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2113B-B97C-4C25-8FF1-2A384BDB275F}" type="slidenum">
              <a:rPr lang="en-US" smtClean="0"/>
              <a:t>‹#›</a:t>
            </a:fld>
            <a:endParaRPr lang="en-US"/>
          </a:p>
        </p:txBody>
      </p:sp>
    </p:spTree>
    <p:extLst>
      <p:ext uri="{BB962C8B-B14F-4D97-AF65-F5344CB8AC3E}">
        <p14:creationId xmlns:p14="http://schemas.microsoft.com/office/powerpoint/2010/main" val="221042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BB1DA93-5404-4F07-BA66-EBA2E1253A23}"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2113B-B97C-4C25-8FF1-2A384BDB275F}" type="slidenum">
              <a:rPr lang="en-US" smtClean="0"/>
              <a:t>‹#›</a:t>
            </a:fld>
            <a:endParaRPr lang="en-US"/>
          </a:p>
        </p:txBody>
      </p:sp>
    </p:spTree>
    <p:extLst>
      <p:ext uri="{BB962C8B-B14F-4D97-AF65-F5344CB8AC3E}">
        <p14:creationId xmlns:p14="http://schemas.microsoft.com/office/powerpoint/2010/main" val="356215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BB1DA93-5404-4F07-BA66-EBA2E1253A23}" type="datetimeFigureOut">
              <a:rPr lang="en-US" smtClean="0"/>
              <a:t>1/28/2020</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852113B-B97C-4C25-8FF1-2A384BDB275F}" type="slidenum">
              <a:rPr lang="en-US" smtClean="0"/>
              <a:t>‹#›</a:t>
            </a:fld>
            <a:endParaRPr lang="en-US"/>
          </a:p>
        </p:txBody>
      </p:sp>
    </p:spTree>
    <p:extLst>
      <p:ext uri="{BB962C8B-B14F-4D97-AF65-F5344CB8AC3E}">
        <p14:creationId xmlns:p14="http://schemas.microsoft.com/office/powerpoint/2010/main" val="3200231162"/>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psychologytoday.com/us/basics/conformit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q0qD2K2RWkc"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ourses.lumenlearning.com/sociology/chapter/stereotypes-prejudice-and-discrimination/" TargetMode="External"/><Relationship Id="rId2" Type="http://schemas.openxmlformats.org/officeDocument/2006/relationships/hyperlink" Target="https://www.thoughtco.com/what-is-the-meaning-of-stereotype-2834956" TargetMode="External"/><Relationship Id="rId1" Type="http://schemas.openxmlformats.org/officeDocument/2006/relationships/slideLayout" Target="../slideLayouts/slideLayout2.xml"/><Relationship Id="rId4" Type="http://schemas.openxmlformats.org/officeDocument/2006/relationships/hyperlink" Target="https://www.psychologytoday.com/us/articles/199805/where-bias-begins-the-truth-about-stereotype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bugk.weebly.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1441" y="-312871"/>
            <a:ext cx="9440034" cy="1828801"/>
          </a:xfrm>
        </p:spPr>
        <p:txBody>
          <a:bodyPr/>
          <a:lstStyle/>
          <a:p>
            <a:r>
              <a:rPr lang="en-US" sz="8000" dirty="0"/>
              <a:t>Just Because… </a:t>
            </a:r>
          </a:p>
        </p:txBody>
      </p:sp>
      <p:sp>
        <p:nvSpPr>
          <p:cNvPr id="3" name="Subtitle 2"/>
          <p:cNvSpPr>
            <a:spLocks noGrp="1"/>
          </p:cNvSpPr>
          <p:nvPr>
            <p:ph type="subTitle" idx="1"/>
          </p:nvPr>
        </p:nvSpPr>
        <p:spPr>
          <a:xfrm>
            <a:off x="-2970722" y="1456942"/>
            <a:ext cx="9440034" cy="1049867"/>
          </a:xfrm>
        </p:spPr>
        <p:txBody>
          <a:bodyPr>
            <a:normAutofit/>
          </a:bodyPr>
          <a:lstStyle/>
          <a:p>
            <a:r>
              <a:rPr lang="en-US" sz="3600" dirty="0"/>
              <a:t>Week 1, Day 2</a:t>
            </a:r>
          </a:p>
        </p:txBody>
      </p:sp>
      <p:sp>
        <p:nvSpPr>
          <p:cNvPr id="4" name="Rectangle 3"/>
          <p:cNvSpPr/>
          <p:nvPr/>
        </p:nvSpPr>
        <p:spPr>
          <a:xfrm>
            <a:off x="119844" y="5960547"/>
            <a:ext cx="11179920" cy="769441"/>
          </a:xfrm>
          <a:prstGeom prst="rect">
            <a:avLst/>
          </a:prstGeom>
          <a:noFill/>
        </p:spPr>
        <p:txBody>
          <a:bodyPr wrap="none" lIns="91440" tIns="45720" rIns="91440" bIns="45720">
            <a:spAutoFit/>
          </a:bodyPr>
          <a:lstStyle/>
          <a:p>
            <a:r>
              <a:rPr lang="en-US" sz="4400" b="0" cap="none" spc="0" dirty="0">
                <a:ln w="0"/>
                <a:solidFill>
                  <a:schemeClr val="accent1"/>
                </a:solidFill>
                <a:effectLst>
                  <a:outerShdw blurRad="38100" dist="25400" dir="5400000" algn="ctr" rotWithShape="0">
                    <a:srgbClr val="6E747A">
                      <a:alpha val="43000"/>
                    </a:srgbClr>
                  </a:outerShdw>
                </a:effectLst>
              </a:rPr>
              <a:t>Turn in </a:t>
            </a:r>
            <a:r>
              <a:rPr lang="en-US" sz="4400" dirty="0">
                <a:ln w="0"/>
                <a:solidFill>
                  <a:schemeClr val="accent1"/>
                </a:solidFill>
                <a:effectLst>
                  <a:outerShdw blurRad="38100" dist="25400" dir="5400000" algn="ctr" rotWithShape="0">
                    <a:srgbClr val="6E747A">
                      <a:alpha val="43000"/>
                    </a:srgbClr>
                  </a:outerShdw>
                </a:effectLst>
              </a:rPr>
              <a:t>Syllabus if it’s signed, rip off last page</a:t>
            </a:r>
            <a:endParaRPr lang="en-US" sz="4400" b="0" cap="none" spc="0" dirty="0">
              <a:ln w="0"/>
              <a:solidFill>
                <a:schemeClr val="accent1"/>
              </a:solidFill>
              <a:effectLst>
                <a:outerShdw blurRad="38100" dist="25400" dir="5400000" algn="ctr" rotWithShape="0">
                  <a:srgbClr val="6E747A">
                    <a:alpha val="43000"/>
                  </a:srgbClr>
                </a:outerShdw>
              </a:effectLst>
            </a:endParaRPr>
          </a:p>
        </p:txBody>
      </p:sp>
      <p:pic>
        <p:nvPicPr>
          <p:cNvPr id="5" name="Picture 4" descr="&lt;strong&gt;Just because&lt;/strong&gt; you're struggling doesn't mean you're fail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828" y="1515930"/>
            <a:ext cx="5021858" cy="4535424"/>
          </a:xfrm>
          <a:prstGeom prst="rect">
            <a:avLst/>
          </a:prstGeom>
        </p:spPr>
      </p:pic>
      <p:pic>
        <p:nvPicPr>
          <p:cNvPr id="6" name="Picture 5" descr="&lt;strong&gt;Just Because&lt;/strong&gt; | &lt;strong&gt;Just because&lt;/strong&gt; your pain is understandabl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308" y="2363364"/>
            <a:ext cx="3718981" cy="3687990"/>
          </a:xfrm>
          <a:prstGeom prst="rect">
            <a:avLst/>
          </a:prstGeom>
        </p:spPr>
      </p:pic>
      <p:pic>
        <p:nvPicPr>
          <p:cNvPr id="7" name="Picture 6" descr="&lt;strong&gt;Just because&lt;/strong&gt; it's not happening right now, doesn't mean it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3148" y="18286"/>
            <a:ext cx="3958852" cy="3927181"/>
          </a:xfrm>
          <a:prstGeom prst="rect">
            <a:avLst/>
          </a:prstGeom>
        </p:spPr>
      </p:pic>
    </p:spTree>
    <p:extLst>
      <p:ext uri="{BB962C8B-B14F-4D97-AF65-F5344CB8AC3E}">
        <p14:creationId xmlns:p14="http://schemas.microsoft.com/office/powerpoint/2010/main" val="19718136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80E5F-66D4-4EB8-BB5C-4D1B86264F81}"/>
              </a:ext>
            </a:extLst>
          </p:cNvPr>
          <p:cNvSpPr>
            <a:spLocks noGrp="1"/>
          </p:cNvSpPr>
          <p:nvPr>
            <p:ph type="title"/>
          </p:nvPr>
        </p:nvSpPr>
        <p:spPr/>
        <p:txBody>
          <a:bodyPr/>
          <a:lstStyle/>
          <a:p>
            <a:r>
              <a:rPr lang="en-US" dirty="0">
                <a:solidFill>
                  <a:schemeClr val="tx1"/>
                </a:solidFill>
              </a:rPr>
              <a:t>Exploring similar topics</a:t>
            </a:r>
          </a:p>
        </p:txBody>
      </p:sp>
      <p:sp>
        <p:nvSpPr>
          <p:cNvPr id="3" name="Content Placeholder 2">
            <a:extLst>
              <a:ext uri="{FF2B5EF4-FFF2-40B4-BE49-F238E27FC236}">
                <a16:creationId xmlns:a16="http://schemas.microsoft.com/office/drawing/2014/main" id="{16E317AF-F43F-4276-B7E4-A951B334E260}"/>
              </a:ext>
            </a:extLst>
          </p:cNvPr>
          <p:cNvSpPr>
            <a:spLocks noGrp="1"/>
          </p:cNvSpPr>
          <p:nvPr>
            <p:ph idx="1"/>
          </p:nvPr>
        </p:nvSpPr>
        <p:spPr>
          <a:xfrm>
            <a:off x="913794" y="1732449"/>
            <a:ext cx="10804593" cy="4837163"/>
          </a:xfrm>
        </p:spPr>
        <p:txBody>
          <a:bodyPr>
            <a:normAutofit/>
          </a:bodyPr>
          <a:lstStyle/>
          <a:p>
            <a:pPr marL="457200" lvl="0" indent="-457200" defTabSz="914400">
              <a:buFont typeface="Arial" panose="020B0604020202020204" pitchFamily="34" charset="0"/>
              <a:buChar char="•"/>
            </a:pPr>
            <a:r>
              <a:rPr lang="en-US" altLang="en-US" sz="2400" b="1" dirty="0">
                <a:solidFill>
                  <a:schemeClr val="tx1"/>
                </a:solidFill>
                <a:cs typeface="Arial" panose="020B0604020202020204" pitchFamily="34" charset="0"/>
              </a:rPr>
              <a:t>Generalization: </a:t>
            </a:r>
            <a:r>
              <a:rPr lang="en-US" altLang="en-US" sz="2400" dirty="0">
                <a:solidFill>
                  <a:schemeClr val="tx1"/>
                </a:solidFill>
                <a:cs typeface="Arial" panose="020B0604020202020204" pitchFamily="34" charset="0"/>
              </a:rPr>
              <a:t>used as a shorthand way to make non-judgmental comparisons across groups of people. Whereas cultural generalizations give us a starting point from which to continue learning about others, cultural stereotypes do not allow for individual difference and interfere with efforts to understand others.</a:t>
            </a:r>
            <a:endParaRPr lang="en-US" altLang="en-US" sz="2400" dirty="0">
              <a:ln>
                <a:noFill/>
              </a:ln>
              <a:solidFill>
                <a:schemeClr val="tx1"/>
              </a:solidFill>
              <a:effectLst/>
              <a:cs typeface="Arial" panose="020B0604020202020204" pitchFamily="34" charset="0"/>
            </a:endParaRPr>
          </a:p>
          <a:p>
            <a:r>
              <a:rPr lang="en-US" sz="2400" b="1" dirty="0">
                <a:solidFill>
                  <a:schemeClr val="tx1"/>
                </a:solidFill>
              </a:rPr>
              <a:t>Prejudice: </a:t>
            </a:r>
            <a:r>
              <a:rPr lang="en-US" sz="2400" dirty="0">
                <a:solidFill>
                  <a:schemeClr val="tx1"/>
                </a:solidFill>
              </a:rPr>
              <a:t>refers </a:t>
            </a:r>
            <a:r>
              <a:rPr lang="en-US" sz="2400" dirty="0">
                <a:solidFill>
                  <a:schemeClr val="tx1"/>
                </a:solidFill>
                <a:effectLst/>
              </a:rPr>
              <a:t>to the beliefs, thoughts, feelings, and attitudes someone holds about a group. A prejudice is not based on experience; instead, it is a prejudgment, originating outside actual experience.</a:t>
            </a:r>
          </a:p>
          <a:p>
            <a:r>
              <a:rPr lang="en-US" sz="2400" b="1" dirty="0">
                <a:solidFill>
                  <a:schemeClr val="tx1"/>
                </a:solidFill>
                <a:effectLst/>
              </a:rPr>
              <a:t>Discrimination: </a:t>
            </a:r>
            <a:r>
              <a:rPr lang="en-US" sz="2400" dirty="0">
                <a:solidFill>
                  <a:schemeClr val="tx1"/>
                </a:solidFill>
                <a:effectLst/>
              </a:rPr>
              <a:t>While prejudice refers to biased thinking, discrimination consists of actions against a group of people. Discrimination can be based on age, religion, health, and other indicators; race-based laws against discrimination strive to address this set of social problems.</a:t>
            </a:r>
            <a:endParaRPr lang="en-US" sz="2400" dirty="0">
              <a:solidFill>
                <a:schemeClr val="tx1"/>
              </a:solidFill>
            </a:endParaRPr>
          </a:p>
        </p:txBody>
      </p:sp>
    </p:spTree>
    <p:extLst>
      <p:ext uri="{BB962C8B-B14F-4D97-AF65-F5344CB8AC3E}">
        <p14:creationId xmlns:p14="http://schemas.microsoft.com/office/powerpoint/2010/main" val="216875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40363-0F22-447C-8E80-7E12A9E50025}"/>
              </a:ext>
            </a:extLst>
          </p:cNvPr>
          <p:cNvSpPr>
            <a:spLocks noGrp="1"/>
          </p:cNvSpPr>
          <p:nvPr>
            <p:ph type="title"/>
          </p:nvPr>
        </p:nvSpPr>
        <p:spPr/>
        <p:txBody>
          <a:bodyPr/>
          <a:lstStyle/>
          <a:p>
            <a:r>
              <a:rPr lang="en-US" dirty="0">
                <a:effectLst/>
              </a:rPr>
              <a:t>Where do stereotypes come from?</a:t>
            </a:r>
            <a:endParaRPr lang="en-US" dirty="0"/>
          </a:p>
        </p:txBody>
      </p:sp>
      <p:sp>
        <p:nvSpPr>
          <p:cNvPr id="3" name="Content Placeholder 2">
            <a:extLst>
              <a:ext uri="{FF2B5EF4-FFF2-40B4-BE49-F238E27FC236}">
                <a16:creationId xmlns:a16="http://schemas.microsoft.com/office/drawing/2014/main" id="{B9EDD9D9-48E0-4970-A5A6-9ED866206DCC}"/>
              </a:ext>
            </a:extLst>
          </p:cNvPr>
          <p:cNvSpPr>
            <a:spLocks noGrp="1"/>
          </p:cNvSpPr>
          <p:nvPr>
            <p:ph idx="1"/>
          </p:nvPr>
        </p:nvSpPr>
        <p:spPr/>
        <p:txBody>
          <a:bodyPr>
            <a:normAutofit fontScale="77500" lnSpcReduction="20000"/>
          </a:bodyPr>
          <a:lstStyle/>
          <a:p>
            <a:r>
              <a:rPr lang="en-US" sz="3200" dirty="0">
                <a:solidFill>
                  <a:schemeClr val="tx1"/>
                </a:solidFill>
                <a:effectLst/>
              </a:rPr>
              <a:t>New stereotypes are rarely created; rather, they are recycled from subordinate groups that have assimilated into society and are reused to describe newly subordinate groups.</a:t>
            </a:r>
          </a:p>
          <a:p>
            <a:r>
              <a:rPr lang="en-US" sz="3200" dirty="0">
                <a:solidFill>
                  <a:schemeClr val="tx1"/>
                </a:solidFill>
                <a:effectLst/>
              </a:rPr>
              <a:t> For example, many stereotypes that are currently used to characterize black people were used earlier in American history to characterize Irish and Eastern European immigrants.</a:t>
            </a:r>
          </a:p>
          <a:p>
            <a:r>
              <a:rPr lang="en-US" sz="3200" dirty="0">
                <a:solidFill>
                  <a:schemeClr val="tx1"/>
                </a:solidFill>
              </a:rPr>
              <a:t>Psychologists once believed that only bigoted people used stereotypes. Now the study of unconscious bias is revealing the unsettling truth: We all use stereotypes, all the time, without knowing it. </a:t>
            </a:r>
          </a:p>
          <a:p>
            <a:r>
              <a:rPr lang="en-US" sz="3200" dirty="0">
                <a:solidFill>
                  <a:schemeClr val="tx1"/>
                </a:solidFill>
              </a:rPr>
              <a:t>Here’s proof-</a:t>
            </a:r>
          </a:p>
        </p:txBody>
      </p:sp>
    </p:spTree>
    <p:extLst>
      <p:ext uri="{BB962C8B-B14F-4D97-AF65-F5344CB8AC3E}">
        <p14:creationId xmlns:p14="http://schemas.microsoft.com/office/powerpoint/2010/main" val="4169806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worm cake design"/>
          <p:cNvPicPr/>
          <p:nvPr/>
        </p:nvPicPr>
        <p:blipFill>
          <a:blip r:embed="rId2">
            <a:extLst>
              <a:ext uri="{28A0092B-C50C-407E-A947-70E740481C1C}">
                <a14:useLocalDpi xmlns:a14="http://schemas.microsoft.com/office/drawing/2010/main" val="0"/>
              </a:ext>
            </a:extLst>
          </a:blip>
          <a:srcRect/>
          <a:stretch>
            <a:fillRect/>
          </a:stretch>
        </p:blipFill>
        <p:spPr bwMode="auto">
          <a:xfrm>
            <a:off x="4146331" y="0"/>
            <a:ext cx="8045669" cy="6621517"/>
          </a:xfrm>
          <a:prstGeom prst="rect">
            <a:avLst/>
          </a:prstGeom>
          <a:noFill/>
          <a:ln>
            <a:noFill/>
          </a:ln>
        </p:spPr>
      </p:pic>
    </p:spTree>
    <p:extLst>
      <p:ext uri="{BB962C8B-B14F-4D97-AF65-F5344CB8AC3E}">
        <p14:creationId xmlns:p14="http://schemas.microsoft.com/office/powerpoint/2010/main" val="6961279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only cake!</a:t>
            </a:r>
          </a:p>
        </p:txBody>
      </p:sp>
      <p:pic>
        <p:nvPicPr>
          <p:cNvPr id="8194" name="Picture 2" descr="Image result for chocolate cake crumble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503901" y="1820559"/>
            <a:ext cx="5174673" cy="388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2504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976" y="2108200"/>
            <a:ext cx="7914873" cy="1320800"/>
          </a:xfrm>
        </p:spPr>
        <p:txBody>
          <a:bodyPr>
            <a:noAutofit/>
          </a:bodyPr>
          <a:lstStyle/>
          <a:p>
            <a:r>
              <a:rPr lang="en-US" dirty="0"/>
              <a:t>What can you say about this woman? (if you know who this is, don’t say anything!)</a:t>
            </a:r>
          </a:p>
        </p:txBody>
      </p:sp>
      <p:pic>
        <p:nvPicPr>
          <p:cNvPr id="5" name="Content Placeholder 4"/>
          <p:cNvPicPr>
            <a:picLocks noGrp="1" noChangeAspect="1"/>
          </p:cNvPicPr>
          <p:nvPr>
            <p:ph idx="1"/>
          </p:nvPr>
        </p:nvPicPr>
        <p:blipFill>
          <a:blip r:embed="rId2"/>
          <a:stretch>
            <a:fillRect/>
          </a:stretch>
        </p:blipFill>
        <p:spPr>
          <a:xfrm>
            <a:off x="8786093" y="0"/>
            <a:ext cx="3405908" cy="6858000"/>
          </a:xfrm>
          <a:prstGeom prst="rect">
            <a:avLst/>
          </a:prstGeom>
        </p:spPr>
      </p:pic>
    </p:spTree>
    <p:extLst>
      <p:ext uri="{BB962C8B-B14F-4D97-AF65-F5344CB8AC3E}">
        <p14:creationId xmlns:p14="http://schemas.microsoft.com/office/powerpoint/2010/main" val="42045839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Mia Hamm</a:t>
            </a:r>
          </a:p>
        </p:txBody>
      </p:sp>
      <p:sp>
        <p:nvSpPr>
          <p:cNvPr id="3" name="Content Placeholder 2"/>
          <p:cNvSpPr>
            <a:spLocks noGrp="1"/>
          </p:cNvSpPr>
          <p:nvPr>
            <p:ph idx="1"/>
          </p:nvPr>
        </p:nvSpPr>
        <p:spPr>
          <a:xfrm>
            <a:off x="1" y="1357529"/>
            <a:ext cx="4570654" cy="3880773"/>
          </a:xfrm>
        </p:spPr>
        <p:txBody>
          <a:bodyPr>
            <a:normAutofit/>
          </a:bodyPr>
          <a:lstStyle/>
          <a:p>
            <a:r>
              <a:rPr lang="en-US" sz="3600" dirty="0"/>
              <a:t>How do these pictures affect your first assumptions?</a:t>
            </a:r>
          </a:p>
        </p:txBody>
      </p:sp>
      <p:pic>
        <p:nvPicPr>
          <p:cNvPr id="6148" name="Picture 4" descr="Image result for Mia Ha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4819" y="-19788"/>
            <a:ext cx="3037181" cy="413056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mia hamm fam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10517"/>
            <a:ext cx="4966138" cy="334748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mia hamm fami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0787" y="4100975"/>
            <a:ext cx="4891213" cy="27550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mia hamm family"/>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0654" y="462583"/>
            <a:ext cx="4584165" cy="3156021"/>
          </a:xfrm>
          <a:prstGeom prst="rect">
            <a:avLst/>
          </a:prstGeom>
          <a:noFill/>
          <a:ln>
            <a:noFill/>
          </a:ln>
        </p:spPr>
      </p:pic>
    </p:spTree>
    <p:extLst>
      <p:ext uri="{BB962C8B-B14F-4D97-AF65-F5344CB8AC3E}">
        <p14:creationId xmlns:p14="http://schemas.microsoft.com/office/powerpoint/2010/main" val="11754558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tereo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75" y="0"/>
            <a:ext cx="11319641" cy="681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9397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215705"/>
            <a:ext cx="10353762" cy="970450"/>
          </a:xfrm>
        </p:spPr>
        <p:txBody>
          <a:bodyPr/>
          <a:lstStyle/>
          <a:p>
            <a:r>
              <a:rPr lang="en-US" dirty="0"/>
              <a:t>Article</a:t>
            </a:r>
          </a:p>
        </p:txBody>
      </p:sp>
      <p:sp>
        <p:nvSpPr>
          <p:cNvPr id="3" name="Content Placeholder 2"/>
          <p:cNvSpPr>
            <a:spLocks noGrp="1"/>
          </p:cNvSpPr>
          <p:nvPr>
            <p:ph idx="1"/>
          </p:nvPr>
        </p:nvSpPr>
        <p:spPr>
          <a:xfrm>
            <a:off x="677334" y="1186155"/>
            <a:ext cx="10914444" cy="4905156"/>
          </a:xfrm>
        </p:spPr>
        <p:txBody>
          <a:bodyPr>
            <a:normAutofit fontScale="92500" lnSpcReduction="10000"/>
          </a:bodyPr>
          <a:lstStyle/>
          <a:p>
            <a:r>
              <a:rPr lang="en-US" sz="4400" dirty="0"/>
              <a:t>You will be divided into groups of 4.</a:t>
            </a:r>
          </a:p>
          <a:p>
            <a:r>
              <a:rPr lang="en-US" sz="4400" dirty="0"/>
              <a:t>Each of you in your group will get a different article.</a:t>
            </a:r>
          </a:p>
          <a:p>
            <a:r>
              <a:rPr lang="en-US" sz="4400" dirty="0"/>
              <a:t>Read your article and answer the questions.</a:t>
            </a:r>
          </a:p>
          <a:p>
            <a:r>
              <a:rPr lang="en-US" sz="4400" dirty="0"/>
              <a:t>Then meet as a group and share the article’s main argument and your  thoughts.</a:t>
            </a:r>
          </a:p>
          <a:p>
            <a:r>
              <a:rPr lang="en-US" sz="4400" dirty="0"/>
              <a:t>Lastly, answer the reflection questions.</a:t>
            </a:r>
          </a:p>
        </p:txBody>
      </p:sp>
    </p:spTree>
    <p:extLst>
      <p:ext uri="{BB962C8B-B14F-4D97-AF65-F5344CB8AC3E}">
        <p14:creationId xmlns:p14="http://schemas.microsoft.com/office/powerpoint/2010/main" val="25736642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11" y="931984"/>
            <a:ext cx="3332890" cy="3455377"/>
          </a:xfrm>
        </p:spPr>
        <p:txBody>
          <a:bodyPr>
            <a:normAutofit/>
          </a:bodyPr>
          <a:lstStyle/>
          <a:p>
            <a:r>
              <a:rPr lang="en-US" sz="4400" dirty="0"/>
              <a:t>How to Stereotypes Help Us?</a:t>
            </a:r>
            <a:br>
              <a:rPr lang="en-US" sz="4400" dirty="0"/>
            </a:br>
            <a:r>
              <a:rPr lang="en-US" sz="4400" dirty="0"/>
              <a:t>Hurt us?</a:t>
            </a:r>
          </a:p>
        </p:txBody>
      </p:sp>
      <p:sp>
        <p:nvSpPr>
          <p:cNvPr id="5" name="Content Placeholder 4"/>
          <p:cNvSpPr>
            <a:spLocks noGrp="1"/>
          </p:cNvSpPr>
          <p:nvPr>
            <p:ph idx="1"/>
          </p:nvPr>
        </p:nvSpPr>
        <p:spPr>
          <a:xfrm>
            <a:off x="1032361" y="4866498"/>
            <a:ext cx="1987038" cy="1591604"/>
          </a:xfrm>
        </p:spPr>
        <p:txBody>
          <a:bodyPr>
            <a:normAutofit/>
          </a:bodyPr>
          <a:lstStyle/>
          <a:p>
            <a:pPr marL="0" indent="0">
              <a:buNone/>
            </a:pPr>
            <a:r>
              <a:rPr lang="en-US" sz="9600" dirty="0"/>
              <a:t>???</a:t>
            </a:r>
          </a:p>
        </p:txBody>
      </p:sp>
      <p:pic>
        <p:nvPicPr>
          <p:cNvPr id="4" name="Picture 3" descr="Vida Manejo | Blog about life, love, travel and new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455" y="690206"/>
            <a:ext cx="8222584" cy="4972094"/>
          </a:xfrm>
          <a:prstGeom prst="rect">
            <a:avLst/>
          </a:prstGeom>
        </p:spPr>
      </p:pic>
    </p:spTree>
    <p:extLst>
      <p:ext uri="{BB962C8B-B14F-4D97-AF65-F5344CB8AC3E}">
        <p14:creationId xmlns:p14="http://schemas.microsoft.com/office/powerpoint/2010/main" val="867102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Stereotypes Help us? Hurt us?</a:t>
            </a:r>
          </a:p>
        </p:txBody>
      </p:sp>
      <p:sp>
        <p:nvSpPr>
          <p:cNvPr id="4" name="Rectangle 4"/>
          <p:cNvSpPr>
            <a:spLocks noGrp="1" noChangeArrowheads="1"/>
          </p:cNvSpPr>
          <p:nvPr>
            <p:ph idx="1"/>
          </p:nvPr>
        </p:nvSpPr>
        <p:spPr bwMode="auto">
          <a:xfrm>
            <a:off x="3754315" y="1346375"/>
            <a:ext cx="8212016"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spcBef>
                <a:spcPct val="0"/>
              </a:spcBef>
              <a:spcAft>
                <a:spcPct val="0"/>
              </a:spcAft>
              <a:buClrTx/>
              <a:buSzTx/>
              <a:buNone/>
            </a:pPr>
            <a:r>
              <a:rPr kumimoji="0" lang="en-US" altLang="en-US" sz="3200" b="0" i="0" u="none" strike="noStrike" cap="none" normalizeH="0" baseline="0" dirty="0">
                <a:ln>
                  <a:noFill/>
                </a:ln>
                <a:effectLst/>
                <a:latin typeface="Arial" panose="020B0604020202020204" pitchFamily="34" charset="0"/>
                <a:cs typeface="Arial" panose="020B0604020202020204" pitchFamily="34" charset="0"/>
              </a:rPr>
              <a:t>“A generalization such as this </a:t>
            </a:r>
            <a:r>
              <a:rPr kumimoji="0" lang="en-US" altLang="en-US" sz="3200" b="1" i="0" u="none" strike="noStrike" cap="none" normalizeH="0" baseline="0" dirty="0">
                <a:ln>
                  <a:noFill/>
                </a:ln>
                <a:effectLst/>
                <a:latin typeface="Arial" panose="020B0604020202020204" pitchFamily="34" charset="0"/>
                <a:cs typeface="Arial" panose="020B0604020202020204" pitchFamily="34" charset="0"/>
              </a:rPr>
              <a:t>doesn’t allow for diversity </a:t>
            </a:r>
            <a:r>
              <a:rPr kumimoji="0" lang="en-US" altLang="en-US" sz="3200" b="0" i="0" u="none" strike="noStrike" cap="none" normalizeH="0" baseline="0" dirty="0">
                <a:ln>
                  <a:noFill/>
                </a:ln>
                <a:effectLst/>
                <a:latin typeface="Arial" panose="020B0604020202020204" pitchFamily="34" charset="0"/>
                <a:cs typeface="Arial" panose="020B0604020202020204" pitchFamily="34" charset="0"/>
              </a:rPr>
              <a:t>within groups and may result in </a:t>
            </a:r>
            <a:r>
              <a:rPr kumimoji="0" lang="en-US" altLang="en-US" sz="3200" b="1" i="0" u="none" strike="noStrike" cap="none" normalizeH="0" baseline="0" dirty="0">
                <a:ln>
                  <a:noFill/>
                </a:ln>
                <a:effectLst/>
                <a:latin typeface="Arial" panose="020B0604020202020204" pitchFamily="34" charset="0"/>
                <a:cs typeface="Arial" panose="020B0604020202020204" pitchFamily="34" charset="0"/>
              </a:rPr>
              <a:t>stigmatization </a:t>
            </a:r>
            <a:r>
              <a:rPr kumimoji="0" lang="en-US" altLang="en-US" i="0" u="none" strike="noStrike" cap="none" normalizeH="0" baseline="0" dirty="0">
                <a:ln>
                  <a:noFill/>
                </a:ln>
                <a:effectLst/>
                <a:latin typeface="Arial" panose="020B0604020202020204" pitchFamily="34" charset="0"/>
                <a:cs typeface="Arial" panose="020B0604020202020204" pitchFamily="34" charset="0"/>
              </a:rPr>
              <a:t>(marking someone as disgrace) </a:t>
            </a:r>
            <a:r>
              <a:rPr kumimoji="0" lang="en-US" altLang="en-US" sz="3200" b="0" i="0" u="none" strike="noStrike" cap="none" normalizeH="0" baseline="0" dirty="0">
                <a:ln>
                  <a:noFill/>
                </a:ln>
                <a:effectLst/>
                <a:latin typeface="Arial" panose="020B0604020202020204" pitchFamily="34" charset="0"/>
                <a:cs typeface="Arial" panose="020B0604020202020204" pitchFamily="34" charset="0"/>
              </a:rPr>
              <a:t>and </a:t>
            </a:r>
            <a:r>
              <a:rPr kumimoji="0" lang="en-US" altLang="en-US" sz="3200" b="1" i="0" u="none" strike="noStrike" cap="none" normalizeH="0" baseline="0" dirty="0">
                <a:ln>
                  <a:noFill/>
                </a:ln>
                <a:effectLst/>
                <a:latin typeface="Arial" panose="020B0604020202020204" pitchFamily="34" charset="0"/>
                <a:cs typeface="Arial" panose="020B0604020202020204" pitchFamily="34" charset="0"/>
              </a:rPr>
              <a:t>discriminations(</a:t>
            </a:r>
            <a:r>
              <a:rPr lang="en-US" dirty="0">
                <a:effectLst/>
              </a:rPr>
              <a:t>the unjust or prejudicial treatment of different categories of people)</a:t>
            </a:r>
            <a:r>
              <a:rPr kumimoji="0" lang="en-US" altLang="en-US" sz="3200" b="0" i="0" u="none" strike="noStrike" cap="none" normalizeH="0" baseline="0" dirty="0">
                <a:ln>
                  <a:noFill/>
                </a:ln>
                <a:effectLst/>
                <a:latin typeface="Arial" panose="020B0604020202020204" pitchFamily="34" charset="0"/>
                <a:cs typeface="Arial" panose="020B0604020202020204" pitchFamily="34" charset="0"/>
              </a:rPr>
              <a:t> of groups if the stereotypes linked to them are largely negative. That said, even so-called positive stereotypes can be harmful due to their limiting nature. Whether stereotypes are positive or negative, they should be avoided.”</a:t>
            </a:r>
            <a:endParaRPr kumimoji="0" lang="en-US" altLang="en-US" sz="4400" b="0" i="0" u="none" strike="noStrike" cap="none" normalizeH="0" baseline="0" dirty="0">
              <a:ln>
                <a:noFill/>
              </a:ln>
              <a:effectLst/>
              <a:latin typeface="Arial" panose="020B0604020202020204" pitchFamily="34" charset="0"/>
              <a:cs typeface="Arial" panose="020B0604020202020204" pitchFamily="34" charset="0"/>
            </a:endParaRPr>
          </a:p>
        </p:txBody>
      </p:sp>
      <p:pic>
        <p:nvPicPr>
          <p:cNvPr id="5" name="Picture 4" descr="Stigma (Passions Profile Challenge #6) – Infinite Sadnes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508" y="2195975"/>
            <a:ext cx="3038475" cy="3810000"/>
          </a:xfrm>
          <a:prstGeom prst="rect">
            <a:avLst/>
          </a:prstGeom>
        </p:spPr>
      </p:pic>
    </p:spTree>
    <p:extLst>
      <p:ext uri="{BB962C8B-B14F-4D97-AF65-F5344CB8AC3E}">
        <p14:creationId xmlns:p14="http://schemas.microsoft.com/office/powerpoint/2010/main" val="1484070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21" y="588074"/>
            <a:ext cx="10610776" cy="1320800"/>
          </a:xfrm>
        </p:spPr>
        <p:txBody>
          <a:bodyPr>
            <a:normAutofit fontScale="90000"/>
          </a:bodyPr>
          <a:lstStyle/>
          <a:p>
            <a:r>
              <a:rPr lang="en-US" dirty="0"/>
              <a:t>Enter- </a:t>
            </a:r>
            <a:r>
              <a:rPr lang="en-US" b="1" u="sng" dirty="0"/>
              <a:t>Brainstorm</a:t>
            </a:r>
            <a:r>
              <a:rPr lang="en-US" dirty="0"/>
              <a:t> (you can make a list, a bubble chart, whatever works best for your learning style)</a:t>
            </a:r>
            <a:br>
              <a:rPr lang="en-US" dirty="0"/>
            </a:br>
            <a:endParaRPr lang="en-US" dirty="0"/>
          </a:p>
        </p:txBody>
      </p:sp>
      <p:sp>
        <p:nvSpPr>
          <p:cNvPr id="3" name="Content Placeholder 2"/>
          <p:cNvSpPr>
            <a:spLocks noGrp="1"/>
          </p:cNvSpPr>
          <p:nvPr>
            <p:ph idx="1"/>
          </p:nvPr>
        </p:nvSpPr>
        <p:spPr>
          <a:xfrm>
            <a:off x="-1" y="2154114"/>
            <a:ext cx="12060621" cy="4703885"/>
          </a:xfrm>
        </p:spPr>
        <p:txBody>
          <a:bodyPr>
            <a:noAutofit/>
          </a:bodyPr>
          <a:lstStyle/>
          <a:p>
            <a:r>
              <a:rPr lang="en-US" sz="3200" dirty="0"/>
              <a:t>What are some of the things people think or say about others based on how someone looks, acts, or because that person is part of a certain group, especially the things that are not necessarily true?</a:t>
            </a:r>
          </a:p>
          <a:p>
            <a:pPr lvl="2"/>
            <a:r>
              <a:rPr lang="en-US" sz="2800" dirty="0"/>
              <a:t>Examples: “people think he’s a trouble-maker because he has a long hair” “people think she’s good at math because she’s Asian”</a:t>
            </a:r>
          </a:p>
          <a:p>
            <a:r>
              <a:rPr lang="en-US" sz="3200" dirty="0"/>
              <a:t>After you brainstorm at least 7 things, see if you can group them into categories (example: Appearance, Race)</a:t>
            </a:r>
          </a:p>
        </p:txBody>
      </p:sp>
    </p:spTree>
    <p:extLst>
      <p:ext uri="{BB962C8B-B14F-4D97-AF65-F5344CB8AC3E}">
        <p14:creationId xmlns:p14="http://schemas.microsoft.com/office/powerpoint/2010/main" val="6244085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1D06DB-F591-41D5-82B4-DD4A5922D5AE}"/>
              </a:ext>
            </a:extLst>
          </p:cNvPr>
          <p:cNvSpPr>
            <a:spLocks noGrp="1"/>
          </p:cNvSpPr>
          <p:nvPr>
            <p:ph idx="1"/>
          </p:nvPr>
        </p:nvSpPr>
        <p:spPr>
          <a:xfrm>
            <a:off x="913795" y="295422"/>
            <a:ext cx="10353762" cy="6344529"/>
          </a:xfrm>
        </p:spPr>
        <p:txBody>
          <a:bodyPr>
            <a:normAutofit lnSpcReduction="10000"/>
          </a:bodyPr>
          <a:lstStyle/>
          <a:p>
            <a:r>
              <a:rPr lang="en-US" sz="2400" dirty="0">
                <a:effectLst/>
              </a:rPr>
              <a:t>Much of what enters our consciousness, of course, comes from the culture around us. </a:t>
            </a:r>
          </a:p>
          <a:p>
            <a:r>
              <a:rPr lang="en-US" sz="2400" dirty="0">
                <a:effectLst/>
              </a:rPr>
              <a:t>“Our society talks out loud about justice, equality, and egalitarianism, and most Americans accept these values as their own. At the same time, such equality exists only as an ideal, and that fact is not lost on our unconscious. Images of women as </a:t>
            </a:r>
            <a:r>
              <a:rPr lang="en-US" sz="2400" dirty="0" err="1">
                <a:effectLst/>
              </a:rPr>
              <a:t>sexobjects</a:t>
            </a:r>
            <a:r>
              <a:rPr lang="en-US" sz="2400" dirty="0">
                <a:effectLst/>
              </a:rPr>
              <a:t>, footage of African-American criminals on the six o'clock news,—"this is knowledge we cannot escape," explains </a:t>
            </a:r>
            <a:r>
              <a:rPr lang="en-US" sz="2400" dirty="0" err="1">
                <a:effectLst/>
              </a:rPr>
              <a:t>Banaji</a:t>
            </a:r>
            <a:r>
              <a:rPr lang="en-US" sz="2400" dirty="0">
                <a:effectLst/>
              </a:rPr>
              <a:t>. "We didn't choose to know it, but it still affects our behavior."</a:t>
            </a:r>
          </a:p>
          <a:p>
            <a:r>
              <a:rPr lang="en-US" sz="2400" dirty="0">
                <a:effectLst/>
              </a:rPr>
              <a:t>"Children don't have a choice about accepting or rejecting these conceptions, since they're acquired well before they have the cognitive abilities or experiences to form their own beliefs." And no matter how progressive the parents, they must compete with all the forces that would promote and perpetuate these stereotypes: </a:t>
            </a:r>
            <a:r>
              <a:rPr lang="en-US" sz="2400" dirty="0">
                <a:effectLst/>
                <a:hlinkClick r:id="rId2" tooltip="Psychology Today looks at peer pressure"/>
              </a:rPr>
              <a:t>peer pressure</a:t>
            </a:r>
            <a:r>
              <a:rPr lang="en-US" sz="2400" dirty="0">
                <a:effectLst/>
              </a:rPr>
              <a:t>, mass media, the actual balance of power in society.</a:t>
            </a:r>
          </a:p>
          <a:p>
            <a:r>
              <a:rPr lang="en-US" sz="2400" b="1" u="sng" dirty="0">
                <a:effectLst/>
              </a:rPr>
              <a:t> We create stereotypes to explain why things are the way they are. "Stereotypes don't have to be true to serve a purpose."</a:t>
            </a:r>
          </a:p>
          <a:p>
            <a:endParaRPr lang="en-US" sz="2400" dirty="0"/>
          </a:p>
        </p:txBody>
      </p:sp>
    </p:spTree>
    <p:extLst>
      <p:ext uri="{BB962C8B-B14F-4D97-AF65-F5344CB8AC3E}">
        <p14:creationId xmlns:p14="http://schemas.microsoft.com/office/powerpoint/2010/main" val="3285796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a:t>
            </a:r>
          </a:p>
        </p:txBody>
      </p:sp>
      <p:sp>
        <p:nvSpPr>
          <p:cNvPr id="3" name="Content Placeholder 2"/>
          <p:cNvSpPr>
            <a:spLocks noGrp="1"/>
          </p:cNvSpPr>
          <p:nvPr>
            <p:ph idx="1"/>
          </p:nvPr>
        </p:nvSpPr>
        <p:spPr/>
        <p:txBody>
          <a:bodyPr>
            <a:normAutofit/>
          </a:bodyPr>
          <a:lstStyle/>
          <a:p>
            <a:r>
              <a:rPr lang="en-US" sz="2800" dirty="0"/>
              <a:t>We will be watching/listening to a slam poem from Prince </a:t>
            </a:r>
            <a:r>
              <a:rPr lang="en-US" sz="2800" dirty="0" err="1"/>
              <a:t>Ea</a:t>
            </a:r>
            <a:r>
              <a:rPr lang="en-US" sz="2800" dirty="0"/>
              <a:t> called “I am NOT Black, YOU are NOT White”.</a:t>
            </a:r>
          </a:p>
          <a:p>
            <a:r>
              <a:rPr lang="en-US" sz="2800" dirty="0"/>
              <a:t>Be prepared to respond to a writing prompt regarding the poem’s perspective on Stereotypes.</a:t>
            </a:r>
          </a:p>
          <a:p>
            <a:r>
              <a:rPr lang="en-US" sz="2800" dirty="0">
                <a:hlinkClick r:id="rId2"/>
              </a:rPr>
              <a:t>https://www.youtube.com/watch?v=q0qD2K2RWkc</a:t>
            </a:r>
            <a:r>
              <a:rPr lang="en-US" sz="2800" dirty="0"/>
              <a:t>   </a:t>
            </a:r>
          </a:p>
        </p:txBody>
      </p:sp>
    </p:spTree>
    <p:extLst>
      <p:ext uri="{BB962C8B-B14F-4D97-AF65-F5344CB8AC3E}">
        <p14:creationId xmlns:p14="http://schemas.microsoft.com/office/powerpoint/2010/main" val="931605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Video clip</a:t>
            </a:r>
            <a:br>
              <a:rPr lang="en-US" dirty="0"/>
            </a:br>
            <a:endParaRPr lang="en-US" dirty="0"/>
          </a:p>
        </p:txBody>
      </p:sp>
      <p:sp>
        <p:nvSpPr>
          <p:cNvPr id="3" name="Content Placeholder 2"/>
          <p:cNvSpPr>
            <a:spLocks noGrp="1"/>
          </p:cNvSpPr>
          <p:nvPr>
            <p:ph idx="1"/>
          </p:nvPr>
        </p:nvSpPr>
        <p:spPr>
          <a:xfrm>
            <a:off x="298961" y="1340070"/>
            <a:ext cx="11509411" cy="5044964"/>
          </a:xfrm>
        </p:spPr>
        <p:txBody>
          <a:bodyPr>
            <a:normAutofit fontScale="85000" lnSpcReduction="20000"/>
          </a:bodyPr>
          <a:lstStyle/>
          <a:p>
            <a:r>
              <a:rPr lang="en-US" sz="4000" dirty="0"/>
              <a:t>Why do you think people label other people? </a:t>
            </a:r>
          </a:p>
          <a:p>
            <a:r>
              <a:rPr lang="en-US" sz="4000" dirty="0"/>
              <a:t>Do you agree or disagree with Prince </a:t>
            </a:r>
            <a:r>
              <a:rPr lang="en-US" sz="4000" dirty="0" err="1"/>
              <a:t>Ea’s</a:t>
            </a:r>
            <a:r>
              <a:rPr lang="en-US" sz="4000" dirty="0"/>
              <a:t> message on stereotypes? Why/Why not?</a:t>
            </a:r>
          </a:p>
          <a:p>
            <a:r>
              <a:rPr lang="en-US" sz="4000" dirty="0"/>
              <a:t>Write down a list of stereotypes that have been or could be associated with you.</a:t>
            </a:r>
          </a:p>
          <a:p>
            <a:r>
              <a:rPr lang="en-US" sz="4000" dirty="0"/>
              <a:t>Which of these stereotypes do you play into, on purpose or not?</a:t>
            </a:r>
          </a:p>
          <a:p>
            <a:r>
              <a:rPr lang="en-US" sz="4000" dirty="0"/>
              <a:t>Do any of these stereotypes offend you? Why?</a:t>
            </a:r>
          </a:p>
          <a:p>
            <a:pPr marL="36900" indent="0">
              <a:buNone/>
            </a:pPr>
            <a:r>
              <a:rPr lang="en-US" sz="4000" dirty="0"/>
              <a:t> </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9317729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0EDD-E979-4A42-8617-775BF44C97A4}"/>
              </a:ext>
            </a:extLst>
          </p:cNvPr>
          <p:cNvSpPr>
            <a:spLocks noGrp="1"/>
          </p:cNvSpPr>
          <p:nvPr>
            <p:ph type="title"/>
          </p:nvPr>
        </p:nvSpPr>
        <p:spPr/>
        <p:txBody>
          <a:bodyPr/>
          <a:lstStyle/>
          <a:p>
            <a:r>
              <a:rPr lang="en-US" dirty="0"/>
              <a:t>Our goal:</a:t>
            </a:r>
          </a:p>
        </p:txBody>
      </p:sp>
      <p:sp>
        <p:nvSpPr>
          <p:cNvPr id="3" name="Content Placeholder 2">
            <a:extLst>
              <a:ext uri="{FF2B5EF4-FFF2-40B4-BE49-F238E27FC236}">
                <a16:creationId xmlns:a16="http://schemas.microsoft.com/office/drawing/2014/main" id="{5F4C06C9-6906-4C7F-9881-BC7C9DBC5EAA}"/>
              </a:ext>
            </a:extLst>
          </p:cNvPr>
          <p:cNvSpPr>
            <a:spLocks noGrp="1"/>
          </p:cNvSpPr>
          <p:nvPr>
            <p:ph idx="1"/>
          </p:nvPr>
        </p:nvSpPr>
        <p:spPr/>
        <p:txBody>
          <a:bodyPr>
            <a:normAutofit fontScale="92500" lnSpcReduction="10000"/>
          </a:bodyPr>
          <a:lstStyle/>
          <a:p>
            <a:r>
              <a:rPr lang="en-US" sz="4000" dirty="0"/>
              <a:t>We can’t avoid stereotypes, but we can teach our minds to use assumed judgement more positively.</a:t>
            </a:r>
          </a:p>
          <a:p>
            <a:r>
              <a:rPr lang="en-US" sz="4000" dirty="0"/>
              <a:t>This is a skill, and something that takes time.</a:t>
            </a:r>
          </a:p>
          <a:p>
            <a:r>
              <a:rPr lang="en-US" sz="4000" dirty="0"/>
              <a:t>One way we can begin letting go of our generalized assumptions is to identify and challenge assumptions and stereotypes related to us.</a:t>
            </a:r>
          </a:p>
        </p:txBody>
      </p:sp>
    </p:spTree>
    <p:extLst>
      <p:ext uri="{BB962C8B-B14F-4D97-AF65-F5344CB8AC3E}">
        <p14:creationId xmlns:p14="http://schemas.microsoft.com/office/powerpoint/2010/main" val="1678432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 Writing your own Poem</a:t>
            </a:r>
          </a:p>
        </p:txBody>
      </p:sp>
      <p:sp>
        <p:nvSpPr>
          <p:cNvPr id="3" name="Content Placeholder 2"/>
          <p:cNvSpPr>
            <a:spLocks noGrp="1"/>
          </p:cNvSpPr>
          <p:nvPr>
            <p:ph idx="1"/>
          </p:nvPr>
        </p:nvSpPr>
        <p:spPr/>
        <p:txBody>
          <a:bodyPr>
            <a:normAutofit fontScale="85000" lnSpcReduction="20000"/>
          </a:bodyPr>
          <a:lstStyle/>
          <a:p>
            <a:r>
              <a:rPr lang="en-US" sz="3200" dirty="0"/>
              <a:t>Write a poem based on stereotypes about your own identities. </a:t>
            </a:r>
          </a:p>
          <a:p>
            <a:r>
              <a:rPr lang="en-US" sz="3200" dirty="0"/>
              <a:t>In the poem, you will also get to debunk the stereotypes by stating positive traits about yourself.</a:t>
            </a:r>
          </a:p>
          <a:p>
            <a:r>
              <a:rPr lang="en-US" sz="3200" dirty="0"/>
              <a:t>You may choose to use the form that I will be providing, or you may choose to write in your own style.</a:t>
            </a:r>
          </a:p>
          <a:p>
            <a:pPr lvl="1"/>
            <a:r>
              <a:rPr lang="en-US" sz="3000" dirty="0"/>
              <a:t>If you choose the latter, be sure that your poem has:</a:t>
            </a:r>
          </a:p>
          <a:p>
            <a:pPr lvl="3"/>
            <a:r>
              <a:rPr lang="en-US" sz="2600" dirty="0"/>
              <a:t>At least 20 lines </a:t>
            </a:r>
          </a:p>
          <a:p>
            <a:pPr lvl="3"/>
            <a:r>
              <a:rPr lang="en-US" sz="2600" dirty="0"/>
              <a:t>Contains stereotypes about your identity</a:t>
            </a:r>
          </a:p>
          <a:p>
            <a:pPr lvl="3"/>
            <a:r>
              <a:rPr lang="en-US" sz="2600" dirty="0"/>
              <a:t>Contains positive traits about yourself that prove the stereotype wrong</a:t>
            </a:r>
          </a:p>
          <a:p>
            <a:pPr lvl="2"/>
            <a:endParaRPr lang="en-US" sz="2800" dirty="0"/>
          </a:p>
        </p:txBody>
      </p:sp>
    </p:spTree>
    <p:extLst>
      <p:ext uri="{BB962C8B-B14F-4D97-AF65-F5344CB8AC3E}">
        <p14:creationId xmlns:p14="http://schemas.microsoft.com/office/powerpoint/2010/main" val="2839168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0"/>
            <a:ext cx="8596668" cy="1320800"/>
          </a:xfrm>
        </p:spPr>
        <p:txBody>
          <a:bodyPr>
            <a:normAutofit/>
          </a:bodyPr>
          <a:lstStyle/>
          <a:p>
            <a:r>
              <a:rPr lang="en-US" sz="4000" dirty="0"/>
              <a:t>Example: by Ms. Bugica</a:t>
            </a:r>
          </a:p>
        </p:txBody>
      </p:sp>
      <p:sp>
        <p:nvSpPr>
          <p:cNvPr id="3" name="Content Placeholder 2"/>
          <p:cNvSpPr>
            <a:spLocks noGrp="1"/>
          </p:cNvSpPr>
          <p:nvPr>
            <p:ph idx="1"/>
          </p:nvPr>
        </p:nvSpPr>
        <p:spPr>
          <a:xfrm>
            <a:off x="315310" y="1150883"/>
            <a:ext cx="11876690" cy="5533696"/>
          </a:xfrm>
        </p:spPr>
        <p:txBody>
          <a:bodyPr numCol="2">
            <a:noAutofit/>
          </a:bodyPr>
          <a:lstStyle/>
          <a:p>
            <a:pPr marL="0" indent="0">
              <a:buNone/>
            </a:pPr>
            <a:r>
              <a:rPr lang="en-US" sz="2000" dirty="0"/>
              <a:t>Just because I am a teacher,</a:t>
            </a:r>
          </a:p>
          <a:p>
            <a:pPr marL="0" indent="0">
              <a:buNone/>
            </a:pPr>
            <a:r>
              <a:rPr lang="en-US" sz="2000" dirty="0"/>
              <a:t>doesn’t mean I don’t have a life outside of the school building.</a:t>
            </a:r>
          </a:p>
          <a:p>
            <a:pPr marL="0" indent="0">
              <a:buNone/>
            </a:pPr>
            <a:r>
              <a:rPr lang="en-US" sz="2000" dirty="0"/>
              <a:t>doesn’t mean that I’m always right.</a:t>
            </a:r>
          </a:p>
          <a:p>
            <a:pPr marL="0" indent="0">
              <a:buNone/>
            </a:pPr>
            <a:r>
              <a:rPr lang="en-US" sz="2000" dirty="0"/>
              <a:t>doesn’t mean that I can’t “do”.</a:t>
            </a:r>
          </a:p>
          <a:p>
            <a:pPr marL="0" indent="0">
              <a:buNone/>
            </a:pPr>
            <a:r>
              <a:rPr lang="en-US" sz="2000" dirty="0"/>
              <a:t>	I am an achiever.</a:t>
            </a:r>
          </a:p>
          <a:p>
            <a:pPr marL="0" indent="0">
              <a:buNone/>
            </a:pPr>
            <a:endParaRPr lang="en-US" sz="2000" dirty="0"/>
          </a:p>
          <a:p>
            <a:pPr marL="0" indent="0">
              <a:buNone/>
            </a:pPr>
            <a:r>
              <a:rPr lang="en-US" sz="2000" dirty="0"/>
              <a:t>Just because I teach English literature</a:t>
            </a:r>
          </a:p>
          <a:p>
            <a:pPr marL="0" indent="0">
              <a:buNone/>
            </a:pPr>
            <a:r>
              <a:rPr lang="en-US" sz="2000" dirty="0"/>
              <a:t>Doesn’t mean I am great speller</a:t>
            </a:r>
          </a:p>
          <a:p>
            <a:pPr marL="0" indent="0">
              <a:buNone/>
            </a:pPr>
            <a:r>
              <a:rPr lang="en-US" sz="2000" dirty="0"/>
              <a:t>Doesn’t mean I love everything that I read</a:t>
            </a:r>
          </a:p>
          <a:p>
            <a:pPr marL="0" indent="0">
              <a:buNone/>
            </a:pPr>
            <a:r>
              <a:rPr lang="en-US" sz="2000" dirty="0"/>
              <a:t>Doesn’t mean I am always reading</a:t>
            </a:r>
          </a:p>
          <a:p>
            <a:pPr marL="0" indent="0">
              <a:buNone/>
            </a:pPr>
            <a:r>
              <a:rPr lang="en-US" sz="2000" dirty="0"/>
              <a:t>	I am poet.</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Just because I am a woman,</a:t>
            </a:r>
          </a:p>
          <a:p>
            <a:pPr marL="0" indent="0">
              <a:buNone/>
            </a:pPr>
            <a:r>
              <a:rPr lang="en-US" sz="2000" dirty="0"/>
              <a:t>Doesn’t mean I’m a damsel in distress</a:t>
            </a:r>
          </a:p>
          <a:p>
            <a:pPr marL="0" indent="0">
              <a:buNone/>
            </a:pPr>
            <a:r>
              <a:rPr lang="en-US" sz="2000" dirty="0"/>
              <a:t>Doesn’t mean my appearance is my only asset</a:t>
            </a:r>
          </a:p>
          <a:p>
            <a:pPr marL="0" indent="0">
              <a:buNone/>
            </a:pPr>
            <a:r>
              <a:rPr lang="en-US" sz="2000" dirty="0"/>
              <a:t>Doesn’t mean I have to do “girl” push-ups.</a:t>
            </a:r>
          </a:p>
          <a:p>
            <a:pPr marL="0" indent="0">
              <a:buNone/>
            </a:pPr>
            <a:r>
              <a:rPr lang="en-US" sz="2000" dirty="0"/>
              <a:t>	I am a long-distance runner.</a:t>
            </a:r>
          </a:p>
          <a:p>
            <a:pPr marL="0" indent="0">
              <a:buNone/>
            </a:pPr>
            <a:endParaRPr lang="en-US" sz="2000" dirty="0"/>
          </a:p>
          <a:p>
            <a:pPr marL="0" indent="0">
              <a:buNone/>
            </a:pPr>
            <a:r>
              <a:rPr lang="en-US" sz="2000" dirty="0"/>
              <a:t>Just because I speak softly</a:t>
            </a:r>
          </a:p>
          <a:p>
            <a:pPr marL="0" indent="0">
              <a:buNone/>
            </a:pPr>
            <a:r>
              <a:rPr lang="en-US" sz="2000" dirty="0"/>
              <a:t>Doesn’t mean I am timid and shy</a:t>
            </a:r>
          </a:p>
          <a:p>
            <a:pPr marL="0" indent="0">
              <a:buNone/>
            </a:pPr>
            <a:r>
              <a:rPr lang="en-US" sz="2000" dirty="0"/>
              <a:t>Doesn’t mean I don’t get angry</a:t>
            </a:r>
          </a:p>
          <a:p>
            <a:pPr marL="0" indent="0">
              <a:buNone/>
            </a:pPr>
            <a:r>
              <a:rPr lang="en-US" sz="2000" dirty="0"/>
              <a:t>Doesn’t mean I don’t have anything important to say.</a:t>
            </a:r>
          </a:p>
          <a:p>
            <a:pPr marL="0" indent="0">
              <a:buNone/>
            </a:pPr>
            <a:r>
              <a:rPr lang="en-US" sz="2000" dirty="0"/>
              <a:t>	I am a leader.</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954234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573" y="1694047"/>
            <a:ext cx="11187094" cy="3880773"/>
          </a:xfrm>
        </p:spPr>
        <p:txBody>
          <a:bodyPr>
            <a:normAutofit/>
          </a:bodyPr>
          <a:lstStyle/>
          <a:p>
            <a:r>
              <a:rPr lang="en-US" sz="2800" dirty="0"/>
              <a:t>You will have ~ 15-25 minutes to work on your poems.</a:t>
            </a:r>
          </a:p>
          <a:p>
            <a:endParaRPr lang="en-US" sz="2800" dirty="0"/>
          </a:p>
          <a:p>
            <a:r>
              <a:rPr lang="en-US" sz="2800" dirty="0"/>
              <a:t>We will be sharing these as a class.</a:t>
            </a:r>
          </a:p>
          <a:p>
            <a:r>
              <a:rPr lang="en-US" sz="2800" dirty="0"/>
              <a:t>Remember, practice being as confident in front of people as you are in claiming your identity. Be as confident in real life as you are behind a screen. </a:t>
            </a:r>
          </a:p>
        </p:txBody>
      </p:sp>
    </p:spTree>
    <p:extLst>
      <p:ext uri="{BB962C8B-B14F-4D97-AF65-F5344CB8AC3E}">
        <p14:creationId xmlns:p14="http://schemas.microsoft.com/office/powerpoint/2010/main" val="6659396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Exit Slip: Reflection-</a:t>
            </a:r>
          </a:p>
        </p:txBody>
      </p:sp>
      <p:sp>
        <p:nvSpPr>
          <p:cNvPr id="3" name="Content Placeholder 2"/>
          <p:cNvSpPr>
            <a:spLocks noGrp="1"/>
          </p:cNvSpPr>
          <p:nvPr>
            <p:ph idx="1"/>
          </p:nvPr>
        </p:nvSpPr>
        <p:spPr>
          <a:xfrm>
            <a:off x="913795" y="1918716"/>
            <a:ext cx="10353762" cy="4058751"/>
          </a:xfrm>
        </p:spPr>
        <p:txBody>
          <a:bodyPr>
            <a:normAutofit/>
          </a:bodyPr>
          <a:lstStyle/>
          <a:p>
            <a:r>
              <a:rPr lang="en-US" sz="3200" dirty="0"/>
              <a:t>Why are stereotypes dangerous? </a:t>
            </a:r>
          </a:p>
          <a:p>
            <a:r>
              <a:rPr lang="en-US" sz="3200" dirty="0"/>
              <a:t>As you have learned how others are mis-viewed, how can you prevent yourself and/or others from incorrectly stereotyping others? How can you promote awareness?</a:t>
            </a:r>
          </a:p>
          <a:p>
            <a:endParaRPr lang="en-US" sz="3200" dirty="0"/>
          </a:p>
        </p:txBody>
      </p:sp>
    </p:spTree>
    <p:extLst>
      <p:ext uri="{BB962C8B-B14F-4D97-AF65-F5344CB8AC3E}">
        <p14:creationId xmlns:p14="http://schemas.microsoft.com/office/powerpoint/2010/main" val="27018326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lstStyle/>
          <a:p>
            <a:r>
              <a:rPr lang="en-US" dirty="0">
                <a:hlinkClick r:id="rId2"/>
              </a:rPr>
              <a:t>https://www.thoughtco.com/what-is-the-meaning-of-stereotype-2834956</a:t>
            </a:r>
            <a:endParaRPr lang="en-US" dirty="0"/>
          </a:p>
          <a:p>
            <a:r>
              <a:rPr lang="en-US" dirty="0">
                <a:hlinkClick r:id="rId3"/>
              </a:rPr>
              <a:t>https://courses.lumenlearning.com/sociology/chapter/stereotypes-prejudice-and-discrimination/</a:t>
            </a:r>
            <a:endParaRPr lang="en-US" dirty="0"/>
          </a:p>
          <a:p>
            <a:r>
              <a:rPr lang="en-US" dirty="0">
                <a:hlinkClick r:id="rId4"/>
              </a:rPr>
              <a:t>https://www.psychologytoday.com/us/articles/199805/where-bias-begins-the-truth-about-stereotypes</a:t>
            </a:r>
            <a:endParaRPr lang="en-US" dirty="0"/>
          </a:p>
        </p:txBody>
      </p:sp>
    </p:spTree>
    <p:extLst>
      <p:ext uri="{BB962C8B-B14F-4D97-AF65-F5344CB8AC3E}">
        <p14:creationId xmlns:p14="http://schemas.microsoft.com/office/powerpoint/2010/main" val="17677278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662152"/>
          </a:xfrm>
        </p:spPr>
        <p:txBody>
          <a:bodyPr>
            <a:normAutofit/>
          </a:bodyPr>
          <a:lstStyle/>
          <a:p>
            <a:r>
              <a:rPr lang="en-US" sz="3200" dirty="0"/>
              <a:t>Example: </a:t>
            </a:r>
          </a:p>
        </p:txBody>
      </p:sp>
      <p:sp>
        <p:nvSpPr>
          <p:cNvPr id="3" name="Content Placeholder 2"/>
          <p:cNvSpPr>
            <a:spLocks noGrp="1"/>
          </p:cNvSpPr>
          <p:nvPr>
            <p:ph idx="1"/>
          </p:nvPr>
        </p:nvSpPr>
        <p:spPr>
          <a:xfrm>
            <a:off x="141305" y="331076"/>
            <a:ext cx="12218861" cy="6831724"/>
          </a:xfrm>
        </p:spPr>
        <p:txBody>
          <a:bodyPr numCol="2">
            <a:noAutofit/>
          </a:bodyPr>
          <a:lstStyle/>
          <a:p>
            <a:pPr marL="0" indent="0">
              <a:buNone/>
            </a:pPr>
            <a:r>
              <a:rPr lang="en-US" sz="2400" dirty="0"/>
              <a:t> </a:t>
            </a:r>
            <a:r>
              <a:rPr lang="en-US" sz="2400" b="1" dirty="0"/>
              <a:t>Just Because</a:t>
            </a:r>
            <a:r>
              <a:rPr lang="en-US" sz="2400" dirty="0"/>
              <a:t> </a:t>
            </a:r>
          </a:p>
          <a:p>
            <a:pPr marL="0" indent="0">
              <a:buNone/>
            </a:pPr>
            <a:r>
              <a:rPr lang="en-US" sz="2400" i="1" dirty="0"/>
              <a:t>Anonymous teen girl, San Diego CA 	</a:t>
            </a:r>
          </a:p>
          <a:p>
            <a:pPr marL="0" indent="0">
              <a:buNone/>
            </a:pPr>
            <a:r>
              <a:rPr lang="en-US" sz="2400" i="1" dirty="0"/>
              <a:t>	</a:t>
            </a:r>
            <a:r>
              <a:rPr lang="en-US" sz="2400" dirty="0"/>
              <a:t>Just because I am Mexican,</a:t>
            </a:r>
          </a:p>
          <a:p>
            <a:pPr marL="0" indent="0">
              <a:buNone/>
            </a:pPr>
            <a:r>
              <a:rPr lang="en-US" sz="2400" dirty="0"/>
              <a:t>	 Doesn’t mean I speak Spanish </a:t>
            </a:r>
          </a:p>
          <a:p>
            <a:pPr marL="0" indent="0">
              <a:buNone/>
            </a:pPr>
            <a:r>
              <a:rPr lang="en-US" sz="2400" dirty="0"/>
              <a:t>	Doesn’t mean I am “illegal”</a:t>
            </a:r>
          </a:p>
          <a:p>
            <a:pPr marL="0" indent="0">
              <a:buNone/>
            </a:pPr>
            <a:r>
              <a:rPr lang="en-US" sz="2400" dirty="0"/>
              <a:t> 	Doesn’t mean I’m illiterate</a:t>
            </a:r>
          </a:p>
          <a:p>
            <a:pPr marL="0" indent="0">
              <a:buNone/>
            </a:pPr>
            <a:r>
              <a:rPr lang="en-US" sz="2400" dirty="0"/>
              <a:t>					 I am a good reader.</a:t>
            </a:r>
          </a:p>
          <a:p>
            <a:pPr marL="0" indent="0">
              <a:buNone/>
            </a:pPr>
            <a:r>
              <a:rPr lang="en-US" sz="2400" dirty="0"/>
              <a:t> Just because I am a girl, </a:t>
            </a:r>
          </a:p>
          <a:p>
            <a:pPr marL="0" indent="0">
              <a:buNone/>
            </a:pPr>
            <a:r>
              <a:rPr lang="en-US" sz="2400" dirty="0"/>
              <a:t>	Doesn’t mean I like to shop 			</a:t>
            </a:r>
          </a:p>
          <a:p>
            <a:pPr marL="0" indent="0">
              <a:buNone/>
            </a:pPr>
            <a:r>
              <a:rPr lang="en-US" sz="2400" dirty="0"/>
              <a:t>	Doesn’t mean I am boy crazy</a:t>
            </a:r>
          </a:p>
          <a:p>
            <a:pPr marL="0" indent="0">
              <a:buNone/>
            </a:pPr>
            <a:r>
              <a:rPr lang="en-US" sz="2400" dirty="0"/>
              <a:t> 	Doesn’t mean I can’t play sports </a:t>
            </a:r>
          </a:p>
          <a:p>
            <a:pPr marL="0" indent="0">
              <a:buNone/>
            </a:pPr>
            <a:r>
              <a:rPr lang="en-US" sz="2400" dirty="0"/>
              <a:t>					I am a loyal friend. </a:t>
            </a:r>
          </a:p>
          <a:p>
            <a:pPr marL="0" indent="0">
              <a:buNone/>
            </a:pPr>
            <a:endParaRPr lang="en-US" sz="2400" dirty="0"/>
          </a:p>
          <a:p>
            <a:pPr marL="0" indent="0">
              <a:buNone/>
            </a:pPr>
            <a:r>
              <a:rPr lang="en-US" sz="2400" dirty="0"/>
              <a:t>Just because I’m Catholic, </a:t>
            </a:r>
          </a:p>
          <a:p>
            <a:pPr marL="0" indent="0">
              <a:buNone/>
            </a:pPr>
            <a:r>
              <a:rPr lang="en-US" sz="2400" dirty="0"/>
              <a:t>	Doesn’t mean I go to church </a:t>
            </a:r>
          </a:p>
          <a:p>
            <a:pPr marL="0" indent="0">
              <a:buNone/>
            </a:pPr>
            <a:r>
              <a:rPr lang="en-US" sz="2400" dirty="0"/>
              <a:t>	Doesn’t mean I read the bible </a:t>
            </a:r>
          </a:p>
          <a:p>
            <a:pPr marL="0" indent="0">
              <a:buNone/>
            </a:pPr>
            <a:r>
              <a:rPr lang="en-US" sz="2400" dirty="0"/>
              <a:t>	Doesn’t mean I am better than you</a:t>
            </a:r>
          </a:p>
          <a:p>
            <a:pPr marL="0" indent="0">
              <a:buNone/>
            </a:pPr>
            <a:r>
              <a:rPr lang="en-US" sz="2400" dirty="0"/>
              <a:t>					 I am a nice person.</a:t>
            </a:r>
          </a:p>
          <a:p>
            <a:pPr marL="0" indent="0">
              <a:buNone/>
            </a:pPr>
            <a:r>
              <a:rPr lang="en-US" sz="2400" dirty="0"/>
              <a:t> Just because I am young, </a:t>
            </a:r>
          </a:p>
          <a:p>
            <a:pPr marL="0" indent="0">
              <a:buNone/>
            </a:pPr>
            <a:r>
              <a:rPr lang="en-US" sz="2400" dirty="0"/>
              <a:t>	Doesn’t mean I am naïve </a:t>
            </a:r>
          </a:p>
          <a:p>
            <a:pPr marL="0" indent="0">
              <a:buNone/>
            </a:pPr>
            <a:r>
              <a:rPr lang="en-US" sz="2400" dirty="0"/>
              <a:t>	Doesn’t mean I don’t care </a:t>
            </a:r>
          </a:p>
          <a:p>
            <a:pPr marL="0" indent="0">
              <a:buNone/>
            </a:pPr>
            <a:r>
              <a:rPr lang="en-US" sz="2400" dirty="0"/>
              <a:t>	Doesn’t mean I will “understand someday” </a:t>
            </a:r>
          </a:p>
          <a:p>
            <a:pPr marL="0" indent="0">
              <a:buNone/>
            </a:pPr>
            <a:r>
              <a:rPr lang="en-US" sz="2400" dirty="0"/>
              <a:t>					I am a human being.</a:t>
            </a:r>
          </a:p>
          <a:p>
            <a:pPr marL="0" indent="0">
              <a:buNone/>
            </a:pPr>
            <a:endParaRPr lang="en-US" sz="2400" dirty="0"/>
          </a:p>
        </p:txBody>
      </p:sp>
    </p:spTree>
    <p:extLst>
      <p:ext uri="{BB962C8B-B14F-4D97-AF65-F5344CB8AC3E}">
        <p14:creationId xmlns:p14="http://schemas.microsoft.com/office/powerpoint/2010/main" val="11441250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Goals &amp; Focus Questions</a:t>
            </a:r>
          </a:p>
        </p:txBody>
      </p:sp>
      <p:sp>
        <p:nvSpPr>
          <p:cNvPr id="3" name="Content Placeholder 2"/>
          <p:cNvSpPr>
            <a:spLocks noGrp="1"/>
          </p:cNvSpPr>
          <p:nvPr>
            <p:ph idx="1"/>
          </p:nvPr>
        </p:nvSpPr>
        <p:spPr/>
        <p:txBody>
          <a:bodyPr>
            <a:noAutofit/>
          </a:bodyPr>
          <a:lstStyle/>
          <a:p>
            <a:r>
              <a:rPr lang="en-US" sz="3200" dirty="0"/>
              <a:t>I Can…</a:t>
            </a:r>
          </a:p>
          <a:p>
            <a:pPr lvl="1"/>
            <a:r>
              <a:rPr lang="en-US" sz="2800" dirty="0"/>
              <a:t>Identify and Define stereotypes and expectations that others place on me</a:t>
            </a:r>
          </a:p>
          <a:p>
            <a:pPr lvl="1"/>
            <a:r>
              <a:rPr lang="en-US" sz="2800" dirty="0"/>
              <a:t>Analyze reasons for why stereotypes exists</a:t>
            </a:r>
          </a:p>
          <a:p>
            <a:pPr lvl="1"/>
            <a:r>
              <a:rPr lang="en-US" sz="2800" dirty="0"/>
              <a:t>Redefine myself outside of my stereotypes</a:t>
            </a:r>
          </a:p>
          <a:p>
            <a:r>
              <a:rPr lang="en-US" sz="3200" dirty="0"/>
              <a:t>Who am I? Why do I matter?</a:t>
            </a:r>
          </a:p>
          <a:p>
            <a:r>
              <a:rPr lang="en-US" sz="3200" dirty="0"/>
              <a:t>How do others perceive you?</a:t>
            </a:r>
          </a:p>
        </p:txBody>
      </p:sp>
    </p:spTree>
    <p:extLst>
      <p:ext uri="{BB962C8B-B14F-4D97-AF65-F5344CB8AC3E}">
        <p14:creationId xmlns:p14="http://schemas.microsoft.com/office/powerpoint/2010/main" val="1238833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Procedures: Turning Things in</a:t>
            </a:r>
          </a:p>
        </p:txBody>
      </p:sp>
      <p:sp>
        <p:nvSpPr>
          <p:cNvPr id="3" name="Content Placeholder 2"/>
          <p:cNvSpPr>
            <a:spLocks noGrp="1"/>
          </p:cNvSpPr>
          <p:nvPr>
            <p:ph idx="1"/>
          </p:nvPr>
        </p:nvSpPr>
        <p:spPr/>
        <p:txBody>
          <a:bodyPr>
            <a:normAutofit/>
          </a:bodyPr>
          <a:lstStyle/>
          <a:p>
            <a:r>
              <a:rPr lang="en-US" sz="3200" dirty="0"/>
              <a:t>Always put your first and last name</a:t>
            </a:r>
          </a:p>
          <a:p>
            <a:r>
              <a:rPr lang="en-US" sz="3200" dirty="0"/>
              <a:t>Always put your block number</a:t>
            </a:r>
          </a:p>
          <a:p>
            <a:r>
              <a:rPr lang="en-US" sz="3200" dirty="0"/>
              <a:t>Place assignments in the correct block bin at the start of class, unless otherwise instructed.</a:t>
            </a:r>
          </a:p>
        </p:txBody>
      </p:sp>
    </p:spTree>
    <p:extLst>
      <p:ext uri="{BB962C8B-B14F-4D97-AF65-F5344CB8AC3E}">
        <p14:creationId xmlns:p14="http://schemas.microsoft.com/office/powerpoint/2010/main" val="3800486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Procedures: Being Absent</a:t>
            </a:r>
          </a:p>
        </p:txBody>
      </p:sp>
      <p:sp>
        <p:nvSpPr>
          <p:cNvPr id="3" name="Content Placeholder 2"/>
          <p:cNvSpPr>
            <a:spLocks noGrp="1"/>
          </p:cNvSpPr>
          <p:nvPr>
            <p:ph idx="1"/>
          </p:nvPr>
        </p:nvSpPr>
        <p:spPr/>
        <p:txBody>
          <a:bodyPr>
            <a:normAutofit/>
          </a:bodyPr>
          <a:lstStyle/>
          <a:p>
            <a:r>
              <a:rPr lang="en-US" sz="3200" dirty="0"/>
              <a:t>If you’re absent for any reason, please do not ask for make-up work during class, especially at the beginning of class. </a:t>
            </a:r>
          </a:p>
          <a:p>
            <a:r>
              <a:rPr lang="en-US" sz="3200" dirty="0"/>
              <a:t>Although it may look like I’m settled, I’m usually doing 8 different things in those first 10 minutes. </a:t>
            </a:r>
          </a:p>
          <a:p>
            <a:r>
              <a:rPr lang="en-US" sz="3200" dirty="0"/>
              <a:t>Please ask a neighbor or come to tutoring. </a:t>
            </a:r>
          </a:p>
        </p:txBody>
      </p:sp>
    </p:spTree>
    <p:extLst>
      <p:ext uri="{BB962C8B-B14F-4D97-AF65-F5344CB8AC3E}">
        <p14:creationId xmlns:p14="http://schemas.microsoft.com/office/powerpoint/2010/main" val="164459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Procedures (Being Absent)</a:t>
            </a:r>
          </a:p>
        </p:txBody>
      </p:sp>
      <p:sp>
        <p:nvSpPr>
          <p:cNvPr id="3" name="Content Placeholder 2"/>
          <p:cNvSpPr>
            <a:spLocks noGrp="1"/>
          </p:cNvSpPr>
          <p:nvPr>
            <p:ph idx="1"/>
          </p:nvPr>
        </p:nvSpPr>
        <p:spPr>
          <a:xfrm>
            <a:off x="913795" y="1732449"/>
            <a:ext cx="10353762" cy="4641974"/>
          </a:xfrm>
        </p:spPr>
        <p:txBody>
          <a:bodyPr>
            <a:noAutofit/>
          </a:bodyPr>
          <a:lstStyle/>
          <a:p>
            <a:r>
              <a:rPr lang="en-US" sz="2400" dirty="0"/>
              <a:t>To find extra copies of assignments, you can look at the Green Crate.</a:t>
            </a:r>
          </a:p>
          <a:p>
            <a:r>
              <a:rPr lang="en-US" sz="2400" dirty="0"/>
              <a:t>They are organized by DATE. Which means if you were absent on Tuesday, the date was August 28</a:t>
            </a:r>
            <a:r>
              <a:rPr lang="en-US" sz="2400" baseline="30000" dirty="0"/>
              <a:t>th</a:t>
            </a:r>
            <a:r>
              <a:rPr lang="en-US" sz="2400" dirty="0"/>
              <a:t>. You will find what you need in Folder #28. </a:t>
            </a:r>
          </a:p>
          <a:p>
            <a:r>
              <a:rPr lang="en-US" sz="2400" dirty="0"/>
              <a:t>If there isn’t anything in the folder DO NOT ASSUME YOU HAVE NOTHING TO DO. It could be A)Copies ran out B) assignment wasn’t paper based, or C) they weren’t put in there yet.</a:t>
            </a:r>
          </a:p>
          <a:p>
            <a:r>
              <a:rPr lang="en-US" sz="2400" dirty="0"/>
              <a:t>As I said before, ALWAYS CHECK MY WEBSITE: it is the most accurate place to find information.</a:t>
            </a:r>
          </a:p>
        </p:txBody>
      </p:sp>
    </p:spTree>
    <p:extLst>
      <p:ext uri="{BB962C8B-B14F-4D97-AF65-F5344CB8AC3E}">
        <p14:creationId xmlns:p14="http://schemas.microsoft.com/office/powerpoint/2010/main" val="34894097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 B.’s Website</a:t>
            </a:r>
          </a:p>
        </p:txBody>
      </p:sp>
      <p:sp>
        <p:nvSpPr>
          <p:cNvPr id="3" name="Content Placeholder 2"/>
          <p:cNvSpPr>
            <a:spLocks noGrp="1"/>
          </p:cNvSpPr>
          <p:nvPr>
            <p:ph idx="1"/>
          </p:nvPr>
        </p:nvSpPr>
        <p:spPr/>
        <p:txBody>
          <a:bodyPr/>
          <a:lstStyle/>
          <a:p>
            <a:r>
              <a:rPr lang="en-US" dirty="0">
                <a:hlinkClick r:id="rId2"/>
              </a:rPr>
              <a:t>http://bugk.weebly.com</a:t>
            </a:r>
            <a:endParaRPr lang="en-US" dirty="0"/>
          </a:p>
          <a:p>
            <a:r>
              <a:rPr lang="en-US" dirty="0"/>
              <a:t>Weekly News</a:t>
            </a:r>
          </a:p>
          <a:p>
            <a:r>
              <a:rPr lang="en-US" dirty="0"/>
              <a:t>Assignments</a:t>
            </a:r>
          </a:p>
          <a:p>
            <a:r>
              <a:rPr lang="en-US" dirty="0"/>
              <a:t>Resources</a:t>
            </a:r>
          </a:p>
          <a:p>
            <a:r>
              <a:rPr lang="en-US" dirty="0"/>
              <a:t>Calendar</a:t>
            </a:r>
          </a:p>
        </p:txBody>
      </p:sp>
    </p:spTree>
    <p:extLst>
      <p:ext uri="{BB962C8B-B14F-4D97-AF65-F5344CB8AC3E}">
        <p14:creationId xmlns:p14="http://schemas.microsoft.com/office/powerpoint/2010/main" val="17898794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DA6ED5-19F4-485A-B49C-18EB9D9DE7E9}"/>
              </a:ext>
            </a:extLst>
          </p:cNvPr>
          <p:cNvSpPr>
            <a:spLocks noGrp="1"/>
          </p:cNvSpPr>
          <p:nvPr>
            <p:ph idx="1"/>
          </p:nvPr>
        </p:nvSpPr>
        <p:spPr>
          <a:xfrm>
            <a:off x="913795" y="773723"/>
            <a:ext cx="10353762" cy="5017477"/>
          </a:xfrm>
        </p:spPr>
        <p:txBody>
          <a:bodyPr>
            <a:normAutofit/>
          </a:bodyPr>
          <a:lstStyle/>
          <a:p>
            <a:r>
              <a:rPr lang="en-US" sz="3600" dirty="0"/>
              <a:t>What people say about others:</a:t>
            </a:r>
          </a:p>
        </p:txBody>
      </p:sp>
    </p:spTree>
    <p:extLst>
      <p:ext uri="{BB962C8B-B14F-4D97-AF65-F5344CB8AC3E}">
        <p14:creationId xmlns:p14="http://schemas.microsoft.com/office/powerpoint/2010/main" val="2293531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495" y="146429"/>
            <a:ext cx="8596668" cy="1320800"/>
          </a:xfrm>
        </p:spPr>
        <p:txBody>
          <a:bodyPr/>
          <a:lstStyle/>
          <a:p>
            <a:r>
              <a:rPr lang="en-US" dirty="0"/>
              <a:t>Explore: Stereotype definition </a:t>
            </a:r>
          </a:p>
        </p:txBody>
      </p:sp>
      <p:sp>
        <p:nvSpPr>
          <p:cNvPr id="6" name="Rectangle 3"/>
          <p:cNvSpPr>
            <a:spLocks noChangeArrowheads="1"/>
          </p:cNvSpPr>
          <p:nvPr/>
        </p:nvSpPr>
        <p:spPr bwMode="auto">
          <a:xfrm>
            <a:off x="220717" y="1334395"/>
            <a:ext cx="11971283"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lvl="0" indent="-457200" defTabSz="914400">
              <a:buFont typeface="Arial" panose="020B0604020202020204" pitchFamily="34" charset="0"/>
              <a:buChar char="•"/>
            </a:pPr>
            <a:r>
              <a:rPr kumimoji="0" lang="en-US" altLang="en-US" sz="2800" b="1" i="0" u="none" strike="noStrike" cap="none" normalizeH="0" baseline="0" dirty="0">
                <a:ln>
                  <a:noFill/>
                </a:ln>
                <a:effectLst/>
                <a:latin typeface="+mn-lt"/>
                <a:cs typeface="Arial" panose="020B0604020202020204" pitchFamily="34" charset="0"/>
              </a:rPr>
              <a:t>Stereotype:</a:t>
            </a:r>
            <a:r>
              <a:rPr kumimoji="0" lang="en-US" altLang="en-US" sz="2800" b="1" i="0" u="none" strike="noStrike" cap="none" normalizeH="0" dirty="0">
                <a:ln>
                  <a:noFill/>
                </a:ln>
                <a:effectLst/>
                <a:latin typeface="+mn-lt"/>
                <a:cs typeface="Arial" panose="020B0604020202020204" pitchFamily="34" charset="0"/>
              </a:rPr>
              <a:t> </a:t>
            </a:r>
            <a:r>
              <a:rPr lang="en-US" altLang="en-US" sz="2800" dirty="0">
                <a:latin typeface="+mn-lt"/>
                <a:cs typeface="Arial" panose="020B0604020202020204" pitchFamily="34" charset="0"/>
              </a:rPr>
              <a:t>“Stereotypes are oversimplified generalizations about groups of people. Stereotypes can be based on race, ethnicity, age, gender, sexual orientation—almost any characteristic. They may be positive (usually about one’s own group, such as when women suggest they are less likely to complain about physical pain) but are often negative (usually toward other groups, such as when members of a dominant racial group suggest that a subordinate racial group is stupid or lazy). In either case, the stereotype is a generalization that doesn’t take individual differences into account.</a:t>
            </a:r>
            <a:endParaRPr kumimoji="0" lang="en-US" altLang="en-US" sz="2800" i="0" u="none" strike="noStrike" cap="none" normalizeH="0" baseline="0" dirty="0">
              <a:ln>
                <a:noFill/>
              </a:ln>
              <a:effectLst/>
              <a:latin typeface="+mn-lt"/>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3200" b="0" i="0" u="none" strike="noStrike" cap="none" normalizeH="0" baseline="0" dirty="0">
              <a:ln>
                <a:noFill/>
              </a:ln>
              <a:effectLst/>
              <a:latin typeface="+mn-lt"/>
              <a:cs typeface="Arial" panose="020B0604020202020204" pitchFamily="34" charset="0"/>
            </a:endParaRP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4000" b="0" i="0" u="none" strike="noStrike" cap="none" normalizeH="0" baseline="0" dirty="0">
              <a:ln>
                <a:noFill/>
              </a:ln>
              <a:effectLst/>
              <a:latin typeface="+mn-lt"/>
              <a:cs typeface="Arial" panose="020B0604020202020204" pitchFamily="34" charset="0"/>
            </a:endParaRPr>
          </a:p>
        </p:txBody>
      </p:sp>
    </p:spTree>
    <p:extLst>
      <p:ext uri="{BB962C8B-B14F-4D97-AF65-F5344CB8AC3E}">
        <p14:creationId xmlns:p14="http://schemas.microsoft.com/office/powerpoint/2010/main" val="1356742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Slate</Template>
  <TotalTime>4358</TotalTime>
  <Words>1863</Words>
  <Application>Microsoft Office PowerPoint</Application>
  <PresentationFormat>Widescreen</PresentationFormat>
  <Paragraphs>154</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Calisto MT</vt:lpstr>
      <vt:lpstr>Wingdings 2</vt:lpstr>
      <vt:lpstr>Slate</vt:lpstr>
      <vt:lpstr>Just Because… </vt:lpstr>
      <vt:lpstr>Enter- Brainstorm (you can make a list, a bubble chart, whatever works best for your learning style) </vt:lpstr>
      <vt:lpstr>Today’s Goals &amp; Focus Questions</vt:lpstr>
      <vt:lpstr>Classroom Procedures: Turning Things in</vt:lpstr>
      <vt:lpstr>Classroom Procedures: Being Absent</vt:lpstr>
      <vt:lpstr>Classroom Procedures (Being Absent)</vt:lpstr>
      <vt:lpstr>Ms. B.’s Website</vt:lpstr>
      <vt:lpstr>PowerPoint Presentation</vt:lpstr>
      <vt:lpstr>Explore: Stereotype definition </vt:lpstr>
      <vt:lpstr>Exploring similar topics</vt:lpstr>
      <vt:lpstr>Where do stereotypes come from?</vt:lpstr>
      <vt:lpstr>PowerPoint Presentation</vt:lpstr>
      <vt:lpstr>It’s only cake!</vt:lpstr>
      <vt:lpstr>What can you say about this woman? (if you know who this is, don’t say anything!)</vt:lpstr>
      <vt:lpstr>Mia Hamm</vt:lpstr>
      <vt:lpstr>PowerPoint Presentation</vt:lpstr>
      <vt:lpstr>Article</vt:lpstr>
      <vt:lpstr>How to Stereotypes Help Us? Hurt us?</vt:lpstr>
      <vt:lpstr>How to Stereotypes Help us? Hurt us?</vt:lpstr>
      <vt:lpstr>PowerPoint Presentation</vt:lpstr>
      <vt:lpstr>Connect</vt:lpstr>
      <vt:lpstr>Video clip </vt:lpstr>
      <vt:lpstr>Our goal:</vt:lpstr>
      <vt:lpstr>Expand: Writing your own Poem</vt:lpstr>
      <vt:lpstr>Example: by Ms. Bugica</vt:lpstr>
      <vt:lpstr>PowerPoint Presentation</vt:lpstr>
      <vt:lpstr>Exit Slip: Reflection-</vt:lpstr>
      <vt:lpstr>Sources</vt:lpstr>
      <vt:lpstr>Example: </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Day 3</dc:title>
  <dc:creator>Bugica, Kaylin M</dc:creator>
  <cp:lastModifiedBy>Kaylin Bugica</cp:lastModifiedBy>
  <cp:revision>42</cp:revision>
  <cp:lastPrinted>2017-08-30T12:44:17Z</cp:lastPrinted>
  <dcterms:created xsi:type="dcterms:W3CDTF">2017-08-28T20:58:53Z</dcterms:created>
  <dcterms:modified xsi:type="dcterms:W3CDTF">2020-01-28T16:51:00Z</dcterms:modified>
</cp:coreProperties>
</file>