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notesMasterIdLst>
    <p:notesMasterId r:id="rId16"/>
  </p:notesMasterIdLst>
  <p:sldIdLst>
    <p:sldId id="257" r:id="rId2"/>
    <p:sldId id="260" r:id="rId3"/>
    <p:sldId id="258" r:id="rId4"/>
    <p:sldId id="259"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5148EA-E177-43F7-9D12-64464DA15FD1}"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EFDA70D0-4F5F-422E-9D9A-FD0C97614318}">
      <dgm:prSet/>
      <dgm:spPr/>
      <dgm:t>
        <a:bodyPr/>
        <a:lstStyle/>
        <a:p>
          <a:pPr>
            <a:defRPr cap="all"/>
          </a:pPr>
          <a:r>
            <a:rPr lang="en-US"/>
            <a:t>Who likes your new life?</a:t>
          </a:r>
        </a:p>
      </dgm:t>
    </dgm:pt>
    <dgm:pt modelId="{13D5CF92-CB30-4A8D-84DE-BCD583332A56}" type="parTrans" cxnId="{1DF8ED4F-94DE-40EE-B297-F0C18C0F6249}">
      <dgm:prSet/>
      <dgm:spPr/>
      <dgm:t>
        <a:bodyPr/>
        <a:lstStyle/>
        <a:p>
          <a:endParaRPr lang="en-US"/>
        </a:p>
      </dgm:t>
    </dgm:pt>
    <dgm:pt modelId="{9D64D6ED-079D-451E-9160-1EAC57F7E898}" type="sibTrans" cxnId="{1DF8ED4F-94DE-40EE-B297-F0C18C0F6249}">
      <dgm:prSet/>
      <dgm:spPr/>
      <dgm:t>
        <a:bodyPr/>
        <a:lstStyle/>
        <a:p>
          <a:endParaRPr lang="en-US"/>
        </a:p>
      </dgm:t>
    </dgm:pt>
    <dgm:pt modelId="{61170534-903D-4E59-927A-ECC14AD71EAA}">
      <dgm:prSet/>
      <dgm:spPr/>
      <dgm:t>
        <a:bodyPr/>
        <a:lstStyle/>
        <a:p>
          <a:pPr>
            <a:defRPr cap="all"/>
          </a:pPr>
          <a:r>
            <a:rPr lang="en-US"/>
            <a:t>Who doesn’t like your new life?</a:t>
          </a:r>
        </a:p>
      </dgm:t>
    </dgm:pt>
    <dgm:pt modelId="{18AF2C39-AB2B-4FF5-A9A5-330C84C5AE2F}" type="parTrans" cxnId="{6664FFFF-2B0D-4ECE-B501-53C4DF2C8C4D}">
      <dgm:prSet/>
      <dgm:spPr/>
      <dgm:t>
        <a:bodyPr/>
        <a:lstStyle/>
        <a:p>
          <a:endParaRPr lang="en-US"/>
        </a:p>
      </dgm:t>
    </dgm:pt>
    <dgm:pt modelId="{4E77ED1A-0459-466D-A76A-558C89BA27B5}" type="sibTrans" cxnId="{6664FFFF-2B0D-4ECE-B501-53C4DF2C8C4D}">
      <dgm:prSet/>
      <dgm:spPr/>
      <dgm:t>
        <a:bodyPr/>
        <a:lstStyle/>
        <a:p>
          <a:endParaRPr lang="en-US"/>
        </a:p>
      </dgm:t>
    </dgm:pt>
    <dgm:pt modelId="{15366F3E-8780-499C-9480-8662ED49A38D}" type="pres">
      <dgm:prSet presAssocID="{D55148EA-E177-43F7-9D12-64464DA15FD1}" presName="root" presStyleCnt="0">
        <dgm:presLayoutVars>
          <dgm:dir/>
          <dgm:resizeHandles val="exact"/>
        </dgm:presLayoutVars>
      </dgm:prSet>
      <dgm:spPr/>
    </dgm:pt>
    <dgm:pt modelId="{4EEDF533-9248-4E14-9C92-0068C2280149}" type="pres">
      <dgm:prSet presAssocID="{EFDA70D0-4F5F-422E-9D9A-FD0C97614318}" presName="compNode" presStyleCnt="0"/>
      <dgm:spPr/>
    </dgm:pt>
    <dgm:pt modelId="{F4E192E6-A9C2-41CB-AECA-8CF71648B0EC}" type="pres">
      <dgm:prSet presAssocID="{EFDA70D0-4F5F-422E-9D9A-FD0C97614318}" presName="iconBgRect" presStyleLbl="bgShp" presStyleIdx="0" presStyleCnt="2"/>
      <dgm:spPr/>
    </dgm:pt>
    <dgm:pt modelId="{65F16DAC-7124-42A8-9F5D-525E0B35898B}" type="pres">
      <dgm:prSet presAssocID="{EFDA70D0-4F5F-422E-9D9A-FD0C9761431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 Love Face with Solid Fill"/>
        </a:ext>
      </dgm:extLst>
    </dgm:pt>
    <dgm:pt modelId="{A0A0B929-5F79-417E-A854-6BA37E6545BF}" type="pres">
      <dgm:prSet presAssocID="{EFDA70D0-4F5F-422E-9D9A-FD0C97614318}" presName="spaceRect" presStyleCnt="0"/>
      <dgm:spPr/>
    </dgm:pt>
    <dgm:pt modelId="{DBFC7291-5B08-4FB8-A4AF-557C412DD68D}" type="pres">
      <dgm:prSet presAssocID="{EFDA70D0-4F5F-422E-9D9A-FD0C97614318}" presName="textRect" presStyleLbl="revTx" presStyleIdx="0" presStyleCnt="2">
        <dgm:presLayoutVars>
          <dgm:chMax val="1"/>
          <dgm:chPref val="1"/>
        </dgm:presLayoutVars>
      </dgm:prSet>
      <dgm:spPr/>
    </dgm:pt>
    <dgm:pt modelId="{E7D1CA17-861D-4D11-9D06-BDF6FB550738}" type="pres">
      <dgm:prSet presAssocID="{9D64D6ED-079D-451E-9160-1EAC57F7E898}" presName="sibTrans" presStyleCnt="0"/>
      <dgm:spPr/>
    </dgm:pt>
    <dgm:pt modelId="{C544347D-6D12-4680-ABB5-15CF629B05FD}" type="pres">
      <dgm:prSet presAssocID="{61170534-903D-4E59-927A-ECC14AD71EAA}" presName="compNode" presStyleCnt="0"/>
      <dgm:spPr/>
    </dgm:pt>
    <dgm:pt modelId="{A06EAB67-DE29-417F-A9A7-17E77A2FA70D}" type="pres">
      <dgm:prSet presAssocID="{61170534-903D-4E59-927A-ECC14AD71EAA}" presName="iconBgRect" presStyleLbl="bgShp" presStyleIdx="1" presStyleCnt="2"/>
      <dgm:spPr/>
    </dgm:pt>
    <dgm:pt modelId="{3C7E4F42-FC11-46D7-947D-A6420888B3B6}" type="pres">
      <dgm:prSet presAssocID="{61170534-903D-4E59-927A-ECC14AD71EA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ad face with no fill"/>
        </a:ext>
      </dgm:extLst>
    </dgm:pt>
    <dgm:pt modelId="{DE4537F8-7DBA-403B-AC8B-97FBB2DF11D3}" type="pres">
      <dgm:prSet presAssocID="{61170534-903D-4E59-927A-ECC14AD71EAA}" presName="spaceRect" presStyleCnt="0"/>
      <dgm:spPr/>
    </dgm:pt>
    <dgm:pt modelId="{DCD0FC01-4A75-49B1-99A7-9DA6269E5645}" type="pres">
      <dgm:prSet presAssocID="{61170534-903D-4E59-927A-ECC14AD71EAA}" presName="textRect" presStyleLbl="revTx" presStyleIdx="1" presStyleCnt="2">
        <dgm:presLayoutVars>
          <dgm:chMax val="1"/>
          <dgm:chPref val="1"/>
        </dgm:presLayoutVars>
      </dgm:prSet>
      <dgm:spPr/>
    </dgm:pt>
  </dgm:ptLst>
  <dgm:cxnLst>
    <dgm:cxn modelId="{1DF8ED4F-94DE-40EE-B297-F0C18C0F6249}" srcId="{D55148EA-E177-43F7-9D12-64464DA15FD1}" destId="{EFDA70D0-4F5F-422E-9D9A-FD0C97614318}" srcOrd="0" destOrd="0" parTransId="{13D5CF92-CB30-4A8D-84DE-BCD583332A56}" sibTransId="{9D64D6ED-079D-451E-9160-1EAC57F7E898}"/>
    <dgm:cxn modelId="{7C3A1E74-F17B-4960-A9FB-A4FD1C042FDB}" type="presOf" srcId="{EFDA70D0-4F5F-422E-9D9A-FD0C97614318}" destId="{DBFC7291-5B08-4FB8-A4AF-557C412DD68D}" srcOrd="0" destOrd="0" presId="urn:microsoft.com/office/officeart/2018/5/layout/IconCircleLabelList"/>
    <dgm:cxn modelId="{4550DCB6-22A5-4C4B-AE1D-28AFEB2DA070}" type="presOf" srcId="{D55148EA-E177-43F7-9D12-64464DA15FD1}" destId="{15366F3E-8780-499C-9480-8662ED49A38D}" srcOrd="0" destOrd="0" presId="urn:microsoft.com/office/officeart/2018/5/layout/IconCircleLabelList"/>
    <dgm:cxn modelId="{902C4BE0-5D28-482C-AA55-A401B8029ED9}" type="presOf" srcId="{61170534-903D-4E59-927A-ECC14AD71EAA}" destId="{DCD0FC01-4A75-49B1-99A7-9DA6269E5645}" srcOrd="0" destOrd="0" presId="urn:microsoft.com/office/officeart/2018/5/layout/IconCircleLabelList"/>
    <dgm:cxn modelId="{6664FFFF-2B0D-4ECE-B501-53C4DF2C8C4D}" srcId="{D55148EA-E177-43F7-9D12-64464DA15FD1}" destId="{61170534-903D-4E59-927A-ECC14AD71EAA}" srcOrd="1" destOrd="0" parTransId="{18AF2C39-AB2B-4FF5-A9A5-330C84C5AE2F}" sibTransId="{4E77ED1A-0459-466D-A76A-558C89BA27B5}"/>
    <dgm:cxn modelId="{AB0FDB71-AE5E-4C03-9146-E17C8217FCAC}" type="presParOf" srcId="{15366F3E-8780-499C-9480-8662ED49A38D}" destId="{4EEDF533-9248-4E14-9C92-0068C2280149}" srcOrd="0" destOrd="0" presId="urn:microsoft.com/office/officeart/2018/5/layout/IconCircleLabelList"/>
    <dgm:cxn modelId="{3FCBF999-5E11-4BA9-8CE9-189A6C42ABF7}" type="presParOf" srcId="{4EEDF533-9248-4E14-9C92-0068C2280149}" destId="{F4E192E6-A9C2-41CB-AECA-8CF71648B0EC}" srcOrd="0" destOrd="0" presId="urn:microsoft.com/office/officeart/2018/5/layout/IconCircleLabelList"/>
    <dgm:cxn modelId="{8BDFFB47-5CAE-4FD3-B342-C29BD59D5932}" type="presParOf" srcId="{4EEDF533-9248-4E14-9C92-0068C2280149}" destId="{65F16DAC-7124-42A8-9F5D-525E0B35898B}" srcOrd="1" destOrd="0" presId="urn:microsoft.com/office/officeart/2018/5/layout/IconCircleLabelList"/>
    <dgm:cxn modelId="{B756FE60-9591-4289-83DA-28917FDDB9FD}" type="presParOf" srcId="{4EEDF533-9248-4E14-9C92-0068C2280149}" destId="{A0A0B929-5F79-417E-A854-6BA37E6545BF}" srcOrd="2" destOrd="0" presId="urn:microsoft.com/office/officeart/2018/5/layout/IconCircleLabelList"/>
    <dgm:cxn modelId="{FAA2EDC0-E94E-45F9-9D04-213D103CAEFD}" type="presParOf" srcId="{4EEDF533-9248-4E14-9C92-0068C2280149}" destId="{DBFC7291-5B08-4FB8-A4AF-557C412DD68D}" srcOrd="3" destOrd="0" presId="urn:microsoft.com/office/officeart/2018/5/layout/IconCircleLabelList"/>
    <dgm:cxn modelId="{54794F84-8DE9-484B-A047-37BB55DB7E91}" type="presParOf" srcId="{15366F3E-8780-499C-9480-8662ED49A38D}" destId="{E7D1CA17-861D-4D11-9D06-BDF6FB550738}" srcOrd="1" destOrd="0" presId="urn:microsoft.com/office/officeart/2018/5/layout/IconCircleLabelList"/>
    <dgm:cxn modelId="{266F4352-2A73-4AAA-880A-B34A3B5149B0}" type="presParOf" srcId="{15366F3E-8780-499C-9480-8662ED49A38D}" destId="{C544347D-6D12-4680-ABB5-15CF629B05FD}" srcOrd="2" destOrd="0" presId="urn:microsoft.com/office/officeart/2018/5/layout/IconCircleLabelList"/>
    <dgm:cxn modelId="{8D0EDD48-2242-478B-ADEC-7C0991F58084}" type="presParOf" srcId="{C544347D-6D12-4680-ABB5-15CF629B05FD}" destId="{A06EAB67-DE29-417F-A9A7-17E77A2FA70D}" srcOrd="0" destOrd="0" presId="urn:microsoft.com/office/officeart/2018/5/layout/IconCircleLabelList"/>
    <dgm:cxn modelId="{B2EF0293-8914-48A1-AACC-B65D27A4C885}" type="presParOf" srcId="{C544347D-6D12-4680-ABB5-15CF629B05FD}" destId="{3C7E4F42-FC11-46D7-947D-A6420888B3B6}" srcOrd="1" destOrd="0" presId="urn:microsoft.com/office/officeart/2018/5/layout/IconCircleLabelList"/>
    <dgm:cxn modelId="{000704D3-90A9-487F-9DD9-6586B60FB918}" type="presParOf" srcId="{C544347D-6D12-4680-ABB5-15CF629B05FD}" destId="{DE4537F8-7DBA-403B-AC8B-97FBB2DF11D3}" srcOrd="2" destOrd="0" presId="urn:microsoft.com/office/officeart/2018/5/layout/IconCircleLabelList"/>
    <dgm:cxn modelId="{7BF8548A-0A08-497A-9180-2E4A47F535E6}" type="presParOf" srcId="{C544347D-6D12-4680-ABB5-15CF629B05FD}" destId="{DCD0FC01-4A75-49B1-99A7-9DA6269E564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192E6-A9C2-41CB-AECA-8CF71648B0EC}">
      <dsp:nvSpPr>
        <dsp:cNvPr id="0" name=""/>
        <dsp:cNvSpPr/>
      </dsp:nvSpPr>
      <dsp:spPr>
        <a:xfrm>
          <a:off x="1816199" y="80445"/>
          <a:ext cx="2196000" cy="2196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F16DAC-7124-42A8-9F5D-525E0B35898B}">
      <dsp:nvSpPr>
        <dsp:cNvPr id="0" name=""/>
        <dsp:cNvSpPr/>
      </dsp:nvSpPr>
      <dsp:spPr>
        <a:xfrm>
          <a:off x="2284199" y="548445"/>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FC7291-5B08-4FB8-A4AF-557C412DD68D}">
      <dsp:nvSpPr>
        <dsp:cNvPr id="0" name=""/>
        <dsp:cNvSpPr/>
      </dsp:nvSpPr>
      <dsp:spPr>
        <a:xfrm>
          <a:off x="1114199" y="2960445"/>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Who likes your new life?</a:t>
          </a:r>
        </a:p>
      </dsp:txBody>
      <dsp:txXfrm>
        <a:off x="1114199" y="2960445"/>
        <a:ext cx="3600000" cy="720000"/>
      </dsp:txXfrm>
    </dsp:sp>
    <dsp:sp modelId="{A06EAB67-DE29-417F-A9A7-17E77A2FA70D}">
      <dsp:nvSpPr>
        <dsp:cNvPr id="0" name=""/>
        <dsp:cNvSpPr/>
      </dsp:nvSpPr>
      <dsp:spPr>
        <a:xfrm>
          <a:off x="6046199" y="80445"/>
          <a:ext cx="2196000" cy="2196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7E4F42-FC11-46D7-947D-A6420888B3B6}">
      <dsp:nvSpPr>
        <dsp:cNvPr id="0" name=""/>
        <dsp:cNvSpPr/>
      </dsp:nvSpPr>
      <dsp:spPr>
        <a:xfrm>
          <a:off x="6514199" y="548445"/>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D0FC01-4A75-49B1-99A7-9DA6269E5645}">
      <dsp:nvSpPr>
        <dsp:cNvPr id="0" name=""/>
        <dsp:cNvSpPr/>
      </dsp:nvSpPr>
      <dsp:spPr>
        <a:xfrm>
          <a:off x="5344199" y="2960445"/>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Who doesn’t like your new life?</a:t>
          </a:r>
        </a:p>
      </dsp:txBody>
      <dsp:txXfrm>
        <a:off x="5344199" y="2960445"/>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5A2471-C7E4-4615-88D6-741C47ECE312}"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9656D-897A-4F4A-A029-E4C0BAA951F4}" type="slidenum">
              <a:rPr lang="en-US" smtClean="0"/>
              <a:t>‹#›</a:t>
            </a:fld>
            <a:endParaRPr lang="en-US"/>
          </a:p>
        </p:txBody>
      </p:sp>
    </p:spTree>
    <p:extLst>
      <p:ext uri="{BB962C8B-B14F-4D97-AF65-F5344CB8AC3E}">
        <p14:creationId xmlns:p14="http://schemas.microsoft.com/office/powerpoint/2010/main" val="263424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feel about the quote? People who follow this advice are making a choice. Most choices, if rational, involve benefits we expect to gain as well as benefits we forgo by not choosing a different option. What could Ford have chosen to do instead of following his own advice in the quote?</a:t>
            </a:r>
          </a:p>
        </p:txBody>
      </p:sp>
      <p:sp>
        <p:nvSpPr>
          <p:cNvPr id="4" name="Slide Number Placeholder 3"/>
          <p:cNvSpPr>
            <a:spLocks noGrp="1"/>
          </p:cNvSpPr>
          <p:nvPr>
            <p:ph type="sldNum" sz="quarter" idx="5"/>
          </p:nvPr>
        </p:nvSpPr>
        <p:spPr/>
        <p:txBody>
          <a:bodyPr/>
          <a:lstStyle/>
          <a:p>
            <a:fld id="{00E9656D-897A-4F4A-A029-E4C0BAA951F4}" type="slidenum">
              <a:rPr lang="en-US" smtClean="0"/>
              <a:t>3</a:t>
            </a:fld>
            <a:endParaRPr lang="en-US"/>
          </a:p>
        </p:txBody>
      </p:sp>
    </p:spTree>
    <p:extLst>
      <p:ext uri="{BB962C8B-B14F-4D97-AF65-F5344CB8AC3E}">
        <p14:creationId xmlns:p14="http://schemas.microsoft.com/office/powerpoint/2010/main" val="44445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profits, customers, suppliers, and relaxation Ford gave up are called his opportunity costs.</a:t>
            </a:r>
          </a:p>
        </p:txBody>
      </p:sp>
      <p:sp>
        <p:nvSpPr>
          <p:cNvPr id="4" name="Slide Number Placeholder 3"/>
          <p:cNvSpPr>
            <a:spLocks noGrp="1"/>
          </p:cNvSpPr>
          <p:nvPr>
            <p:ph type="sldNum" sz="quarter" idx="5"/>
          </p:nvPr>
        </p:nvSpPr>
        <p:spPr/>
        <p:txBody>
          <a:bodyPr/>
          <a:lstStyle/>
          <a:p>
            <a:fld id="{00E9656D-897A-4F4A-A029-E4C0BAA951F4}" type="slidenum">
              <a:rPr lang="en-US" smtClean="0"/>
              <a:t>4</a:t>
            </a:fld>
            <a:endParaRPr lang="en-US"/>
          </a:p>
        </p:txBody>
      </p:sp>
    </p:spTree>
    <p:extLst>
      <p:ext uri="{BB962C8B-B14F-4D97-AF65-F5344CB8AC3E}">
        <p14:creationId xmlns:p14="http://schemas.microsoft.com/office/powerpoint/2010/main" val="3332478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1/29/2020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1/29/2020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1/29/2020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1/29/2020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1/29/2020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1/29/2020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1/29/2020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1/29/2020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1/29/2020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1/29/2020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1/29/2020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1/29/2020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kooperativt.com/2016/05/03/struktur-hornsamtal/" TargetMode="External"/><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https://creativecommons.org/licenses/by-nd/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esheninger.blogspot.com/2018/06/reflective-learning-as-new-normal.html" TargetMode="External"/><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ebbest.com/2016/11/06/paying-100-of-an-employees-benefits-does-not-count-towards-the-flsa-exempt-salary-threshold-in-business-and-at-work/" TargetMode="External"/><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badinertech.blogspot.com/2013_08_01_archive.html" TargetMode="External"/><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eople-equation.com/are-you-using-the-right-type-of-leadership-power/" TargetMode="External"/><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nc/3.0/" TargetMode="External"/><Relationship Id="rId4" Type="http://schemas.openxmlformats.org/officeDocument/2006/relationships/hyperlink" Target="http://econhist.econproph.net/2012/12/henry-ford-changing-the-automotive-industr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teacherwritebookaholicohmy.blogspot.com/2011/09/library-sale-haul.html"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suifaijohnmak.wordpress.com/2011/09/05/on-openness-personal-identity/"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thecollaboratory.wikidot.com/2015-sociology"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fontScale="90000"/>
          </a:bodyPr>
          <a:lstStyle/>
          <a:p>
            <a:r>
              <a:rPr lang="en-US" sz="8000" dirty="0"/>
              <a:t>Choices- Making informed Decisions</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dirty="0">
                <a:solidFill>
                  <a:schemeClr val="tx1">
                    <a:lumMod val="85000"/>
                    <a:lumOff val="15000"/>
                  </a:schemeClr>
                </a:solidFill>
              </a:rPr>
              <a:t>Sit Dolor Amet</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transition spd="slow">
    <p:cover dir="d"/>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663D-B1D1-4373-9E32-8795256E13CC}"/>
              </a:ext>
            </a:extLst>
          </p:cNvPr>
          <p:cNvSpPr>
            <a:spLocks noGrp="1"/>
          </p:cNvSpPr>
          <p:nvPr>
            <p:ph type="title"/>
          </p:nvPr>
        </p:nvSpPr>
        <p:spPr>
          <a:xfrm>
            <a:off x="1097280" y="286603"/>
            <a:ext cx="10058400" cy="1450757"/>
          </a:xfrm>
          <a:prstGeom prst="rect">
            <a:avLst/>
          </a:prstGeom>
        </p:spPr>
        <p:txBody>
          <a:bodyPr anchor="b">
            <a:normAutofit/>
          </a:bodyPr>
          <a:lstStyle/>
          <a:p>
            <a:r>
              <a:rPr lang="en-US" dirty="0"/>
              <a:t>Your life, Your Choice (4 corners)</a:t>
            </a:r>
          </a:p>
        </p:txBody>
      </p:sp>
      <p:pic>
        <p:nvPicPr>
          <p:cNvPr id="8" name="Picture 7">
            <a:extLst>
              <a:ext uri="{FF2B5EF4-FFF2-40B4-BE49-F238E27FC236}">
                <a16:creationId xmlns:a16="http://schemas.microsoft.com/office/drawing/2014/main" id="{F496F7A3-977E-48C3-A614-154F27029F3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50062" y="2120900"/>
            <a:ext cx="3934172" cy="3748193"/>
          </a:xfrm>
          <a:prstGeom prst="rect">
            <a:avLst/>
          </a:prstGeom>
          <a:noFill/>
        </p:spPr>
      </p:pic>
      <p:sp>
        <p:nvSpPr>
          <p:cNvPr id="3" name="Content Placeholder 2">
            <a:extLst>
              <a:ext uri="{FF2B5EF4-FFF2-40B4-BE49-F238E27FC236}">
                <a16:creationId xmlns:a16="http://schemas.microsoft.com/office/drawing/2014/main" id="{89614D8A-5707-4B89-8C7D-32AC0713FAB7}"/>
              </a:ext>
            </a:extLst>
          </p:cNvPr>
          <p:cNvSpPr>
            <a:spLocks noGrp="1"/>
          </p:cNvSpPr>
          <p:nvPr>
            <p:ph sz="half" idx="2"/>
          </p:nvPr>
        </p:nvSpPr>
        <p:spPr>
          <a:xfrm>
            <a:off x="5384233" y="2120900"/>
            <a:ext cx="6423453" cy="3748194"/>
          </a:xfrm>
          <a:prstGeom prst="rect">
            <a:avLst/>
          </a:prstGeom>
        </p:spPr>
        <p:txBody>
          <a:bodyPr>
            <a:noAutofit/>
          </a:bodyPr>
          <a:lstStyle/>
          <a:p>
            <a:pPr>
              <a:lnSpc>
                <a:spcPct val="100000"/>
              </a:lnSpc>
            </a:pPr>
            <a:r>
              <a:rPr lang="en-US" sz="2000" dirty="0"/>
              <a:t>Now that you’ve had a chance to live in someone else’s shoes, let’s begin thinking about your choices, and your future.</a:t>
            </a:r>
          </a:p>
          <a:p>
            <a:pPr marL="0" indent="0">
              <a:lnSpc>
                <a:spcPct val="100000"/>
              </a:lnSpc>
              <a:buNone/>
            </a:pPr>
            <a:r>
              <a:rPr lang="en-US" sz="2000" dirty="0"/>
              <a:t>On the “Life after High School Record Sheet”, select only one option out of the four for each of the five categories. </a:t>
            </a:r>
          </a:p>
          <a:p>
            <a:pPr marL="0" indent="0">
              <a:lnSpc>
                <a:spcPct val="100000"/>
              </a:lnSpc>
              <a:buNone/>
            </a:pPr>
            <a:r>
              <a:rPr lang="en-US" sz="2000" dirty="0"/>
              <a:t>You will indicate your choice by walking to one of the four corners. </a:t>
            </a:r>
          </a:p>
          <a:p>
            <a:pPr marL="0" indent="0">
              <a:lnSpc>
                <a:spcPct val="100000"/>
              </a:lnSpc>
              <a:buNone/>
            </a:pPr>
            <a:r>
              <a:rPr lang="en-US" sz="2000" dirty="0"/>
              <a:t>BEFORE YOU MOVE… you will also be recording the choices of one your classmates. Mentally choose someone, not out loud, whom you think is the most different from you.  Don’t reveal your choice, just silently mark your answers on your paper.</a:t>
            </a:r>
          </a:p>
        </p:txBody>
      </p:sp>
      <p:sp>
        <p:nvSpPr>
          <p:cNvPr id="9" name="TextBox 8">
            <a:extLst>
              <a:ext uri="{FF2B5EF4-FFF2-40B4-BE49-F238E27FC236}">
                <a16:creationId xmlns:a16="http://schemas.microsoft.com/office/drawing/2014/main" id="{CED72A3C-8636-467D-BF11-3FDF359670C4}"/>
              </a:ext>
            </a:extLst>
          </p:cNvPr>
          <p:cNvSpPr txBox="1"/>
          <p:nvPr/>
        </p:nvSpPr>
        <p:spPr>
          <a:xfrm>
            <a:off x="3005058" y="5669038"/>
            <a:ext cx="237917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kooperativt.com/2016/05/03/struktur-hornsamta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378792478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8490-90AB-43D9-9324-296CC6933D3F}"/>
              </a:ext>
            </a:extLst>
          </p:cNvPr>
          <p:cNvSpPr>
            <a:spLocks noGrp="1"/>
          </p:cNvSpPr>
          <p:nvPr>
            <p:ph type="title"/>
          </p:nvPr>
        </p:nvSpPr>
        <p:spPr>
          <a:xfrm>
            <a:off x="643464" y="322557"/>
            <a:ext cx="3517567" cy="2093975"/>
          </a:xfrm>
          <a:prstGeom prst="rect">
            <a:avLst/>
          </a:prstGeom>
        </p:spPr>
        <p:txBody>
          <a:bodyPr anchor="b">
            <a:normAutofit/>
          </a:bodyPr>
          <a:lstStyle/>
          <a:p>
            <a:r>
              <a:rPr lang="en-US" dirty="0"/>
              <a:t>Reflect</a:t>
            </a:r>
          </a:p>
        </p:txBody>
      </p:sp>
      <p:pic>
        <p:nvPicPr>
          <p:cNvPr id="5" name="Picture 4" descr="A screenshot of a cell phone&#10;&#10;Description automatically generated">
            <a:extLst>
              <a:ext uri="{FF2B5EF4-FFF2-40B4-BE49-F238E27FC236}">
                <a16:creationId xmlns:a16="http://schemas.microsoft.com/office/drawing/2014/main" id="{227C0543-758B-4528-A2C4-EB028BFB749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58984" y="1237048"/>
            <a:ext cx="5928344" cy="4446258"/>
          </a:xfrm>
          <a:prstGeom prst="rect">
            <a:avLst/>
          </a:prstGeom>
          <a:noFill/>
        </p:spPr>
      </p:pic>
      <p:sp>
        <p:nvSpPr>
          <p:cNvPr id="3" name="Content Placeholder 2">
            <a:extLst>
              <a:ext uri="{FF2B5EF4-FFF2-40B4-BE49-F238E27FC236}">
                <a16:creationId xmlns:a16="http://schemas.microsoft.com/office/drawing/2014/main" id="{A3447D07-AE0C-481A-9FB9-D5E45F2C82DB}"/>
              </a:ext>
            </a:extLst>
          </p:cNvPr>
          <p:cNvSpPr>
            <a:spLocks noGrp="1"/>
          </p:cNvSpPr>
          <p:nvPr>
            <p:ph type="body" sz="half" idx="2"/>
          </p:nvPr>
        </p:nvSpPr>
        <p:spPr>
          <a:xfrm>
            <a:off x="643465" y="2517914"/>
            <a:ext cx="3517567" cy="3589642"/>
          </a:xfrm>
          <a:prstGeom prst="rect">
            <a:avLst/>
          </a:prstGeom>
        </p:spPr>
        <p:txBody>
          <a:bodyPr>
            <a:normAutofit lnSpcReduction="10000"/>
          </a:bodyPr>
          <a:lstStyle/>
          <a:p>
            <a:r>
              <a:rPr lang="en-US" sz="2000" dirty="0"/>
              <a:t>How many of you found that the secret person you watch was indeed, really different from you?</a:t>
            </a:r>
          </a:p>
          <a:p>
            <a:r>
              <a:rPr lang="en-US" sz="2000" dirty="0"/>
              <a:t>How many of you found that your secret person was similar?</a:t>
            </a:r>
          </a:p>
          <a:p>
            <a:r>
              <a:rPr lang="en-US" sz="2000" dirty="0"/>
              <a:t>What can you say about the class as a whole based on what you saw?</a:t>
            </a:r>
          </a:p>
          <a:p>
            <a:endParaRPr lang="en-US" sz="2000" dirty="0"/>
          </a:p>
        </p:txBody>
      </p:sp>
      <p:sp>
        <p:nvSpPr>
          <p:cNvPr id="6" name="TextBox 5">
            <a:extLst>
              <a:ext uri="{FF2B5EF4-FFF2-40B4-BE49-F238E27FC236}">
                <a16:creationId xmlns:a16="http://schemas.microsoft.com/office/drawing/2014/main" id="{FCE1B90A-9DCE-4789-8B50-84B3FD2A8A01}"/>
              </a:ext>
            </a:extLst>
          </p:cNvPr>
          <p:cNvSpPr txBox="1"/>
          <p:nvPr/>
        </p:nvSpPr>
        <p:spPr>
          <a:xfrm>
            <a:off x="9147612" y="5483251"/>
            <a:ext cx="22397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sheninger.blogspot.com/2018/06/reflective-learning-as-new-normal.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079892592"/>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0BB7C-6456-4620-8DAD-5DDECE3EB9CA}"/>
              </a:ext>
            </a:extLst>
          </p:cNvPr>
          <p:cNvSpPr>
            <a:spLocks noGrp="1"/>
          </p:cNvSpPr>
          <p:nvPr>
            <p:ph type="title"/>
          </p:nvPr>
        </p:nvSpPr>
        <p:spPr>
          <a:xfrm>
            <a:off x="1097280" y="286603"/>
            <a:ext cx="10058400" cy="1450757"/>
          </a:xfrm>
          <a:prstGeom prst="rect">
            <a:avLst/>
          </a:prstGeom>
        </p:spPr>
        <p:txBody>
          <a:bodyPr anchor="b">
            <a:normAutofit/>
          </a:bodyPr>
          <a:lstStyle/>
          <a:p>
            <a:r>
              <a:rPr lang="en-US" dirty="0"/>
              <a:t>Opportunity Costs</a:t>
            </a:r>
          </a:p>
        </p:txBody>
      </p:sp>
      <p:sp>
        <p:nvSpPr>
          <p:cNvPr id="3" name="Content Placeholder 2">
            <a:extLst>
              <a:ext uri="{FF2B5EF4-FFF2-40B4-BE49-F238E27FC236}">
                <a16:creationId xmlns:a16="http://schemas.microsoft.com/office/drawing/2014/main" id="{F99DFA2E-019A-4D71-B71E-E4520596BA56}"/>
              </a:ext>
            </a:extLst>
          </p:cNvPr>
          <p:cNvSpPr>
            <a:spLocks noGrp="1"/>
          </p:cNvSpPr>
          <p:nvPr>
            <p:ph sz="half" idx="1"/>
          </p:nvPr>
        </p:nvSpPr>
        <p:spPr>
          <a:xfrm>
            <a:off x="715617" y="2120900"/>
            <a:ext cx="6109253" cy="3748193"/>
          </a:xfrm>
          <a:prstGeom prst="rect">
            <a:avLst/>
          </a:prstGeom>
        </p:spPr>
        <p:txBody>
          <a:bodyPr>
            <a:normAutofit fontScale="92500" lnSpcReduction="20000"/>
          </a:bodyPr>
          <a:lstStyle/>
          <a:p>
            <a:pPr>
              <a:lnSpc>
                <a:spcPct val="100000"/>
              </a:lnSpc>
            </a:pPr>
            <a:r>
              <a:rPr lang="en-US" sz="2400" dirty="0"/>
              <a:t>So we’ve looked at someone’s else life and their choices and we’ve shared our choices.</a:t>
            </a:r>
          </a:p>
          <a:p>
            <a:pPr>
              <a:lnSpc>
                <a:spcPct val="100000"/>
              </a:lnSpc>
            </a:pPr>
            <a:r>
              <a:rPr lang="en-US" sz="2400" dirty="0"/>
              <a:t>Now we are going to think about the benefits and costs of making choices.</a:t>
            </a:r>
          </a:p>
          <a:p>
            <a:pPr>
              <a:lnSpc>
                <a:spcPct val="100000"/>
              </a:lnSpc>
            </a:pPr>
            <a:r>
              <a:rPr lang="en-US" sz="2400" dirty="0"/>
              <a:t>Enter the choice you made for your education in column one the handout.</a:t>
            </a:r>
          </a:p>
          <a:p>
            <a:pPr>
              <a:lnSpc>
                <a:spcPct val="100000"/>
              </a:lnSpc>
            </a:pPr>
            <a:r>
              <a:rPr lang="en-US" sz="2400" dirty="0"/>
              <a:t>Then choose the next best alternative for your education and put that in the second column. </a:t>
            </a:r>
          </a:p>
          <a:p>
            <a:pPr>
              <a:lnSpc>
                <a:spcPct val="100000"/>
              </a:lnSpc>
            </a:pPr>
            <a:r>
              <a:rPr lang="en-US" sz="2400" dirty="0"/>
              <a:t>Complete this exercise the same way we did with Henry Ford.</a:t>
            </a:r>
          </a:p>
        </p:txBody>
      </p:sp>
      <p:pic>
        <p:nvPicPr>
          <p:cNvPr id="5" name="Picture 4" descr="A close up of a street sign on a pole&#10;&#10;Description automatically generated">
            <a:extLst>
              <a:ext uri="{FF2B5EF4-FFF2-40B4-BE49-F238E27FC236}">
                <a16:creationId xmlns:a16="http://schemas.microsoft.com/office/drawing/2014/main" id="{427FC757-990F-473D-9A68-854AA8A4C4B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61715" y="2120900"/>
            <a:ext cx="3748194" cy="3748194"/>
          </a:xfrm>
          <a:prstGeom prst="rect">
            <a:avLst/>
          </a:prstGeom>
          <a:noFill/>
        </p:spPr>
      </p:pic>
      <p:sp>
        <p:nvSpPr>
          <p:cNvPr id="6" name="TextBox 5">
            <a:extLst>
              <a:ext uri="{FF2B5EF4-FFF2-40B4-BE49-F238E27FC236}">
                <a16:creationId xmlns:a16="http://schemas.microsoft.com/office/drawing/2014/main" id="{F4F07EDF-24F0-48D1-8033-F1CB4306923F}"/>
              </a:ext>
            </a:extLst>
          </p:cNvPr>
          <p:cNvSpPr txBox="1"/>
          <p:nvPr/>
        </p:nvSpPr>
        <p:spPr>
          <a:xfrm>
            <a:off x="8337144" y="5669039"/>
            <a:ext cx="237276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debbest.com/2016/11/06/paying-100-of-an-employees-benefits-does-not-count-towards-the-flsa-exempt-salary-threshold-in-business-and-at-work/">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42372870"/>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70BD2-FCB5-4E29-A727-D5BDD499E497}"/>
              </a:ext>
            </a:extLst>
          </p:cNvPr>
          <p:cNvSpPr>
            <a:spLocks noGrp="1"/>
          </p:cNvSpPr>
          <p:nvPr>
            <p:ph type="title"/>
          </p:nvPr>
        </p:nvSpPr>
        <p:spPr/>
        <p:txBody>
          <a:bodyPr/>
          <a:lstStyle/>
          <a:p>
            <a:r>
              <a:rPr lang="en-US" dirty="0"/>
              <a:t>Example: Choice five: hobbies</a:t>
            </a:r>
          </a:p>
        </p:txBody>
      </p:sp>
      <p:sp>
        <p:nvSpPr>
          <p:cNvPr id="4" name="Text Placeholder 3">
            <a:extLst>
              <a:ext uri="{FF2B5EF4-FFF2-40B4-BE49-F238E27FC236}">
                <a16:creationId xmlns:a16="http://schemas.microsoft.com/office/drawing/2014/main" id="{6E1F522D-E01D-49F7-A567-8A467F2F4B2E}"/>
              </a:ext>
            </a:extLst>
          </p:cNvPr>
          <p:cNvSpPr>
            <a:spLocks noGrp="1"/>
          </p:cNvSpPr>
          <p:nvPr>
            <p:ph type="body" idx="1"/>
          </p:nvPr>
        </p:nvSpPr>
        <p:spPr/>
        <p:txBody>
          <a:bodyPr/>
          <a:lstStyle/>
          <a:p>
            <a:r>
              <a:rPr lang="en-US" dirty="0"/>
              <a:t>Your Hobbies: Extreme Sports</a:t>
            </a:r>
          </a:p>
        </p:txBody>
      </p:sp>
      <p:sp>
        <p:nvSpPr>
          <p:cNvPr id="5" name="Content Placeholder 4">
            <a:extLst>
              <a:ext uri="{FF2B5EF4-FFF2-40B4-BE49-F238E27FC236}">
                <a16:creationId xmlns:a16="http://schemas.microsoft.com/office/drawing/2014/main" id="{ABC5019C-C8E4-4190-BE4A-CD3EEB653343}"/>
              </a:ext>
            </a:extLst>
          </p:cNvPr>
          <p:cNvSpPr>
            <a:spLocks noGrp="1"/>
          </p:cNvSpPr>
          <p:nvPr>
            <p:ph sz="half" idx="2"/>
          </p:nvPr>
        </p:nvSpPr>
        <p:spPr/>
        <p:txBody>
          <a:bodyPr/>
          <a:lstStyle/>
          <a:p>
            <a:r>
              <a:rPr lang="en-US" dirty="0"/>
              <a:t>What did you gain by choosing your hobby over the next best alternative? </a:t>
            </a:r>
          </a:p>
          <a:p>
            <a:r>
              <a:rPr lang="en-US" dirty="0"/>
              <a:t>1. outlet for stress, fulfills need for competition</a:t>
            </a:r>
          </a:p>
          <a:p>
            <a:r>
              <a:rPr lang="en-US" dirty="0"/>
              <a:t>2. be more social and make more friends</a:t>
            </a:r>
          </a:p>
        </p:txBody>
      </p:sp>
      <p:sp>
        <p:nvSpPr>
          <p:cNvPr id="6" name="Text Placeholder 5">
            <a:extLst>
              <a:ext uri="{FF2B5EF4-FFF2-40B4-BE49-F238E27FC236}">
                <a16:creationId xmlns:a16="http://schemas.microsoft.com/office/drawing/2014/main" id="{8196485C-71C1-4B2D-B5C0-4431DAC3C18E}"/>
              </a:ext>
            </a:extLst>
          </p:cNvPr>
          <p:cNvSpPr>
            <a:spLocks noGrp="1"/>
          </p:cNvSpPr>
          <p:nvPr>
            <p:ph type="body" sz="quarter" idx="3"/>
          </p:nvPr>
        </p:nvSpPr>
        <p:spPr/>
        <p:txBody>
          <a:bodyPr/>
          <a:lstStyle/>
          <a:p>
            <a:r>
              <a:rPr lang="en-US" dirty="0"/>
              <a:t>Alternative: Home-Based</a:t>
            </a:r>
          </a:p>
        </p:txBody>
      </p:sp>
      <p:sp>
        <p:nvSpPr>
          <p:cNvPr id="7" name="Content Placeholder 6">
            <a:extLst>
              <a:ext uri="{FF2B5EF4-FFF2-40B4-BE49-F238E27FC236}">
                <a16:creationId xmlns:a16="http://schemas.microsoft.com/office/drawing/2014/main" id="{73FB93A7-91BE-40A8-814C-C1E3B17B0F8C}"/>
              </a:ext>
            </a:extLst>
          </p:cNvPr>
          <p:cNvSpPr>
            <a:spLocks noGrp="1"/>
          </p:cNvSpPr>
          <p:nvPr>
            <p:ph sz="quarter" idx="4"/>
          </p:nvPr>
        </p:nvSpPr>
        <p:spPr/>
        <p:txBody>
          <a:bodyPr/>
          <a:lstStyle/>
          <a:p>
            <a:r>
              <a:rPr lang="en-US" dirty="0"/>
              <a:t>What is your opportunity costs by choosing your hobby over your next best alternative?</a:t>
            </a:r>
          </a:p>
          <a:p>
            <a:r>
              <a:rPr lang="en-US" dirty="0"/>
              <a:t>1. personal safety- extreme sports pose a serious health risk over home-based hobbies</a:t>
            </a:r>
          </a:p>
          <a:p>
            <a:r>
              <a:rPr lang="en-US" dirty="0"/>
              <a:t>2. time/money/commitment to maintain safety </a:t>
            </a:r>
          </a:p>
        </p:txBody>
      </p:sp>
    </p:spTree>
    <p:extLst>
      <p:ext uri="{BB962C8B-B14F-4D97-AF65-F5344CB8AC3E}">
        <p14:creationId xmlns:p14="http://schemas.microsoft.com/office/powerpoint/2010/main" val="2755210583"/>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C06AB1-D3AE-4289-AC77-2B51D94FA8BC}"/>
              </a:ext>
            </a:extLst>
          </p:cNvPr>
          <p:cNvSpPr>
            <a:spLocks noGrp="1"/>
          </p:cNvSpPr>
          <p:nvPr>
            <p:ph type="title"/>
          </p:nvPr>
        </p:nvSpPr>
        <p:spPr>
          <a:xfrm>
            <a:off x="1097280" y="286603"/>
            <a:ext cx="10058400" cy="1450757"/>
          </a:xfrm>
          <a:prstGeom prst="rect">
            <a:avLst/>
          </a:prstGeom>
        </p:spPr>
        <p:txBody>
          <a:bodyPr anchor="b">
            <a:normAutofit/>
          </a:bodyPr>
          <a:lstStyle/>
          <a:p>
            <a:r>
              <a:rPr lang="en-US" dirty="0"/>
              <a:t>Reflection:</a:t>
            </a:r>
          </a:p>
        </p:txBody>
      </p:sp>
      <p:sp>
        <p:nvSpPr>
          <p:cNvPr id="8" name="Content Placeholder 7">
            <a:extLst>
              <a:ext uri="{FF2B5EF4-FFF2-40B4-BE49-F238E27FC236}">
                <a16:creationId xmlns:a16="http://schemas.microsoft.com/office/drawing/2014/main" id="{159F3D9B-F4E8-43D0-9450-0F4E75F628FD}"/>
              </a:ext>
            </a:extLst>
          </p:cNvPr>
          <p:cNvSpPr>
            <a:spLocks noGrp="1"/>
          </p:cNvSpPr>
          <p:nvPr>
            <p:ph sz="half" idx="1"/>
          </p:nvPr>
        </p:nvSpPr>
        <p:spPr>
          <a:xfrm>
            <a:off x="1097280" y="2120900"/>
            <a:ext cx="4639736" cy="3748193"/>
          </a:xfrm>
          <a:prstGeom prst="rect">
            <a:avLst/>
          </a:prstGeom>
        </p:spPr>
        <p:txBody>
          <a:bodyPr>
            <a:normAutofit/>
          </a:bodyPr>
          <a:lstStyle/>
          <a:p>
            <a:pPr lvl="0"/>
            <a:r>
              <a:rPr lang="en-US"/>
              <a:t>If we think back to the factors that influence our identity, what role does our identity play in making our future decisions?</a:t>
            </a:r>
          </a:p>
          <a:p>
            <a:pPr lvl="0"/>
            <a:r>
              <a:rPr lang="en-US"/>
              <a:t>What role do our decisions make in shaping our identity?</a:t>
            </a:r>
          </a:p>
          <a:p>
            <a:pPr lvl="0"/>
            <a:r>
              <a:rPr lang="en-US"/>
              <a:t>How can we make choices to ensure a healthy future?</a:t>
            </a:r>
          </a:p>
          <a:p>
            <a:pPr lvl="0"/>
            <a:endParaRPr lang="en-US"/>
          </a:p>
        </p:txBody>
      </p:sp>
      <p:pic>
        <p:nvPicPr>
          <p:cNvPr id="3" name="Picture 2" descr="A drawing of a cartoon character&#10;&#10;Description automatically generated">
            <a:extLst>
              <a:ext uri="{FF2B5EF4-FFF2-40B4-BE49-F238E27FC236}">
                <a16:creationId xmlns:a16="http://schemas.microsoft.com/office/drawing/2014/main" id="{DDD30208-9890-4F9A-948E-EF5E81128F4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15944" y="2249296"/>
            <a:ext cx="4639736" cy="3491401"/>
          </a:xfrm>
          <a:prstGeom prst="rect">
            <a:avLst/>
          </a:prstGeom>
          <a:noFill/>
        </p:spPr>
      </p:pic>
      <p:sp>
        <p:nvSpPr>
          <p:cNvPr id="4" name="TextBox 3">
            <a:extLst>
              <a:ext uri="{FF2B5EF4-FFF2-40B4-BE49-F238E27FC236}">
                <a16:creationId xmlns:a16="http://schemas.microsoft.com/office/drawing/2014/main" id="{EB84DE9A-0BBA-41ED-9CE7-6E0DB1C21327}"/>
              </a:ext>
            </a:extLst>
          </p:cNvPr>
          <p:cNvSpPr txBox="1"/>
          <p:nvPr/>
        </p:nvSpPr>
        <p:spPr>
          <a:xfrm>
            <a:off x="8915964" y="5540642"/>
            <a:ext cx="22397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badinertech.blogspot.com/2013_08_01_archiv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80528337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E65E3-96A2-463D-8560-DC923D29ACAF}"/>
              </a:ext>
            </a:extLst>
          </p:cNvPr>
          <p:cNvSpPr>
            <a:spLocks noGrp="1"/>
          </p:cNvSpPr>
          <p:nvPr>
            <p:ph type="title"/>
          </p:nvPr>
        </p:nvSpPr>
        <p:spPr>
          <a:xfrm>
            <a:off x="1097280" y="286603"/>
            <a:ext cx="10058400" cy="1450757"/>
          </a:xfrm>
          <a:prstGeom prst="rect">
            <a:avLst/>
          </a:prstGeom>
        </p:spPr>
        <p:txBody>
          <a:bodyPr anchor="b">
            <a:normAutofit/>
          </a:bodyPr>
          <a:lstStyle/>
          <a:p>
            <a:r>
              <a:rPr lang="en-US" dirty="0"/>
              <a:t>Goals &amp; Focus Questions</a:t>
            </a:r>
          </a:p>
        </p:txBody>
      </p:sp>
      <p:sp>
        <p:nvSpPr>
          <p:cNvPr id="3" name="Content Placeholder 2">
            <a:extLst>
              <a:ext uri="{FF2B5EF4-FFF2-40B4-BE49-F238E27FC236}">
                <a16:creationId xmlns:a16="http://schemas.microsoft.com/office/drawing/2014/main" id="{07A56E02-E4CC-402B-B865-B3B5CF6619EC}"/>
              </a:ext>
            </a:extLst>
          </p:cNvPr>
          <p:cNvSpPr>
            <a:spLocks noGrp="1"/>
          </p:cNvSpPr>
          <p:nvPr>
            <p:ph sz="half" idx="1"/>
          </p:nvPr>
        </p:nvSpPr>
        <p:spPr>
          <a:xfrm>
            <a:off x="633046" y="2120900"/>
            <a:ext cx="6597748" cy="4237697"/>
          </a:xfrm>
          <a:prstGeom prst="rect">
            <a:avLst/>
          </a:prstGeom>
        </p:spPr>
        <p:txBody>
          <a:bodyPr>
            <a:normAutofit fontScale="92500" lnSpcReduction="10000"/>
          </a:bodyPr>
          <a:lstStyle/>
          <a:p>
            <a:pPr>
              <a:lnSpc>
                <a:spcPct val="100000"/>
              </a:lnSpc>
            </a:pPr>
            <a:r>
              <a:rPr lang="en-US" sz="2400" dirty="0"/>
              <a:t>Explain why people have to make choices when faced with different alternatives</a:t>
            </a:r>
          </a:p>
          <a:p>
            <a:pPr>
              <a:lnSpc>
                <a:spcPct val="100000"/>
              </a:lnSpc>
            </a:pPr>
            <a:r>
              <a:rPr lang="en-US" sz="2400" dirty="0"/>
              <a:t>Identify a choice and the opportunity costs of that choice </a:t>
            </a:r>
          </a:p>
          <a:p>
            <a:pPr>
              <a:lnSpc>
                <a:spcPct val="100000"/>
              </a:lnSpc>
            </a:pPr>
            <a:r>
              <a:rPr lang="en-US" sz="2400" dirty="0"/>
              <a:t>Analyze personal choices to determine the benefits received and the benefits forgone</a:t>
            </a:r>
          </a:p>
          <a:p>
            <a:pPr>
              <a:lnSpc>
                <a:spcPct val="100000"/>
              </a:lnSpc>
            </a:pPr>
            <a:r>
              <a:rPr lang="en-US" sz="2400" dirty="0"/>
              <a:t>Evaluate the rationality of choices.</a:t>
            </a:r>
          </a:p>
          <a:p>
            <a:pPr>
              <a:lnSpc>
                <a:spcPct val="100000"/>
              </a:lnSpc>
            </a:pPr>
            <a:endParaRPr lang="en-US" sz="2400" dirty="0"/>
          </a:p>
          <a:p>
            <a:pPr>
              <a:lnSpc>
                <a:spcPct val="100000"/>
              </a:lnSpc>
            </a:pPr>
            <a:r>
              <a:rPr lang="en-US" sz="2400" dirty="0"/>
              <a:t>How do my decisions impact my future?</a:t>
            </a:r>
          </a:p>
          <a:p>
            <a:pPr>
              <a:lnSpc>
                <a:spcPct val="100000"/>
              </a:lnSpc>
            </a:pPr>
            <a:r>
              <a:rPr lang="en-US" sz="2400" dirty="0"/>
              <a:t>How can I make good decisions?</a:t>
            </a:r>
          </a:p>
        </p:txBody>
      </p:sp>
      <p:pic>
        <p:nvPicPr>
          <p:cNvPr id="5" name="Picture 4" descr="A couple of green street signs sitting on top of a metal pole&#10;&#10;Description automatically generated">
            <a:extLst>
              <a:ext uri="{FF2B5EF4-FFF2-40B4-BE49-F238E27FC236}">
                <a16:creationId xmlns:a16="http://schemas.microsoft.com/office/drawing/2014/main" id="{78D03519-1515-4B76-9EE9-87DFA93676E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61715" y="2120900"/>
            <a:ext cx="3748194" cy="3748194"/>
          </a:xfrm>
          <a:prstGeom prst="rect">
            <a:avLst/>
          </a:prstGeom>
          <a:noFill/>
        </p:spPr>
      </p:pic>
    </p:spTree>
    <p:extLst>
      <p:ext uri="{BB962C8B-B14F-4D97-AF65-F5344CB8AC3E}">
        <p14:creationId xmlns:p14="http://schemas.microsoft.com/office/powerpoint/2010/main" val="126950443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“There is one rule for the industrialist and that is: make the best quality goods possible at the lowest cost possible, paying the highest wages possible.”</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4953000"/>
            <a:ext cx="10058400" cy="1676400"/>
          </a:xfrm>
        </p:spPr>
        <p:txBody>
          <a:bodyPr>
            <a:normAutofit/>
          </a:bodyPr>
          <a:lstStyle/>
          <a:p>
            <a:r>
              <a:rPr lang="en-US" dirty="0">
                <a:solidFill>
                  <a:srgbClr val="FFFFFF"/>
                </a:solidFill>
              </a:rPr>
              <a:t>Henry Ford</a:t>
            </a:r>
          </a:p>
          <a:p>
            <a:r>
              <a:rPr lang="en-US" dirty="0">
                <a:solidFill>
                  <a:srgbClr val="FFFFFF"/>
                </a:solidFill>
              </a:rPr>
              <a:t>Entrepreneur</a:t>
            </a:r>
          </a:p>
          <a:p>
            <a:r>
              <a:rPr lang="en-US" dirty="0">
                <a:solidFill>
                  <a:srgbClr val="FFFFFF"/>
                </a:solidFill>
              </a:rPr>
              <a:t>Founder of Ford Motor Company</a:t>
            </a:r>
          </a:p>
        </p:txBody>
      </p:sp>
      <p:pic>
        <p:nvPicPr>
          <p:cNvPr id="5" name="Picture 4" descr="A person wearing a suit and tie&#10;&#10;Description automatically generated">
            <a:extLst>
              <a:ext uri="{FF2B5EF4-FFF2-40B4-BE49-F238E27FC236}">
                <a16:creationId xmlns:a16="http://schemas.microsoft.com/office/drawing/2014/main" id="{8D89E591-11C6-4D90-AFF7-20F0088A689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504485" y="4953000"/>
            <a:ext cx="1905000" cy="1905000"/>
          </a:xfrm>
          <a:prstGeom prst="rect">
            <a:avLst/>
          </a:prstGeom>
        </p:spPr>
      </p:pic>
      <p:sp>
        <p:nvSpPr>
          <p:cNvPr id="6" name="TextBox 5">
            <a:extLst>
              <a:ext uri="{FF2B5EF4-FFF2-40B4-BE49-F238E27FC236}">
                <a16:creationId xmlns:a16="http://schemas.microsoft.com/office/drawing/2014/main" id="{CD763AD6-587E-4635-8883-0EE2554FDD2F}"/>
              </a:ext>
            </a:extLst>
          </p:cNvPr>
          <p:cNvSpPr txBox="1"/>
          <p:nvPr/>
        </p:nvSpPr>
        <p:spPr>
          <a:xfrm>
            <a:off x="9504485" y="6858000"/>
            <a:ext cx="1905000" cy="369332"/>
          </a:xfrm>
          <a:prstGeom prst="rect">
            <a:avLst/>
          </a:prstGeom>
          <a:noFill/>
        </p:spPr>
        <p:txBody>
          <a:bodyPr wrap="square" rtlCol="0">
            <a:spAutoFit/>
          </a:bodyPr>
          <a:lstStyle/>
          <a:p>
            <a:r>
              <a:rPr lang="en-US" sz="900">
                <a:hlinkClick r:id="rId4" tooltip="http://econhist.econproph.net/2012/12/henry-ford-changing-the-automotive-industry/"/>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19171460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A7148F-E2C8-4F63-91D5-529E6FFF3602}"/>
              </a:ext>
            </a:extLst>
          </p:cNvPr>
          <p:cNvSpPr>
            <a:spLocks noGrp="1"/>
          </p:cNvSpPr>
          <p:nvPr>
            <p:ph type="title"/>
          </p:nvPr>
        </p:nvSpPr>
        <p:spPr/>
        <p:txBody>
          <a:bodyPr/>
          <a:lstStyle/>
          <a:p>
            <a:r>
              <a:rPr lang="en-US" dirty="0"/>
              <a:t>Following Ford’s Advice</a:t>
            </a:r>
          </a:p>
        </p:txBody>
      </p:sp>
      <p:sp>
        <p:nvSpPr>
          <p:cNvPr id="5" name="Text Placeholder 4">
            <a:extLst>
              <a:ext uri="{FF2B5EF4-FFF2-40B4-BE49-F238E27FC236}">
                <a16:creationId xmlns:a16="http://schemas.microsoft.com/office/drawing/2014/main" id="{F36C363D-7266-4169-B30B-0E5F0B3F0558}"/>
              </a:ext>
            </a:extLst>
          </p:cNvPr>
          <p:cNvSpPr>
            <a:spLocks noGrp="1"/>
          </p:cNvSpPr>
          <p:nvPr>
            <p:ph type="body" idx="1"/>
          </p:nvPr>
        </p:nvSpPr>
        <p:spPr/>
        <p:txBody>
          <a:bodyPr/>
          <a:lstStyle/>
          <a:p>
            <a:r>
              <a:rPr lang="en-US" dirty="0"/>
              <a:t>Benefits received</a:t>
            </a:r>
          </a:p>
        </p:txBody>
      </p:sp>
      <p:sp>
        <p:nvSpPr>
          <p:cNvPr id="6" name="Content Placeholder 5">
            <a:extLst>
              <a:ext uri="{FF2B5EF4-FFF2-40B4-BE49-F238E27FC236}">
                <a16:creationId xmlns:a16="http://schemas.microsoft.com/office/drawing/2014/main" id="{4C946916-A0B4-4F60-8352-245897C93C99}"/>
              </a:ext>
            </a:extLst>
          </p:cNvPr>
          <p:cNvSpPr>
            <a:spLocks noGrp="1"/>
          </p:cNvSpPr>
          <p:nvPr>
            <p:ph sz="half" idx="2"/>
          </p:nvPr>
        </p:nvSpPr>
        <p:spPr/>
        <p:txBody>
          <a:bodyPr/>
          <a:lstStyle/>
          <a:p>
            <a:endParaRPr lang="en-US"/>
          </a:p>
        </p:txBody>
      </p:sp>
      <p:sp>
        <p:nvSpPr>
          <p:cNvPr id="7" name="Text Placeholder 6">
            <a:extLst>
              <a:ext uri="{FF2B5EF4-FFF2-40B4-BE49-F238E27FC236}">
                <a16:creationId xmlns:a16="http://schemas.microsoft.com/office/drawing/2014/main" id="{779C7FD8-4CE3-44EA-B183-D33C9F18716B}"/>
              </a:ext>
            </a:extLst>
          </p:cNvPr>
          <p:cNvSpPr>
            <a:spLocks noGrp="1"/>
          </p:cNvSpPr>
          <p:nvPr>
            <p:ph type="body" sz="quarter" idx="3"/>
          </p:nvPr>
        </p:nvSpPr>
        <p:spPr/>
        <p:txBody>
          <a:bodyPr/>
          <a:lstStyle/>
          <a:p>
            <a:r>
              <a:rPr lang="en-US" dirty="0"/>
              <a:t>Benefits forgone</a:t>
            </a:r>
          </a:p>
        </p:txBody>
      </p:sp>
      <p:sp>
        <p:nvSpPr>
          <p:cNvPr id="8" name="Content Placeholder 7">
            <a:extLst>
              <a:ext uri="{FF2B5EF4-FFF2-40B4-BE49-F238E27FC236}">
                <a16:creationId xmlns:a16="http://schemas.microsoft.com/office/drawing/2014/main" id="{B81F2EE5-1F9E-4DFC-A442-79276803D5D3}"/>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3451052861"/>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5805C2-B825-4D34-8241-696B0CD1E02C}"/>
              </a:ext>
            </a:extLst>
          </p:cNvPr>
          <p:cNvSpPr>
            <a:spLocks noGrp="1"/>
          </p:cNvSpPr>
          <p:nvPr>
            <p:ph type="title"/>
          </p:nvPr>
        </p:nvSpPr>
        <p:spPr>
          <a:xfrm>
            <a:off x="1097280" y="286603"/>
            <a:ext cx="10058400" cy="1450757"/>
          </a:xfrm>
          <a:prstGeom prst="rect">
            <a:avLst/>
          </a:prstGeom>
        </p:spPr>
        <p:txBody>
          <a:bodyPr anchor="b">
            <a:normAutofit/>
          </a:bodyPr>
          <a:lstStyle/>
          <a:p>
            <a:r>
              <a:rPr lang="en-US" dirty="0"/>
              <a:t>Life is full of Choices</a:t>
            </a:r>
          </a:p>
        </p:txBody>
      </p:sp>
      <p:pic>
        <p:nvPicPr>
          <p:cNvPr id="3" name="Picture 2" descr="A drawing of a face&#10;&#10;Description automatically generated">
            <a:extLst>
              <a:ext uri="{FF2B5EF4-FFF2-40B4-BE49-F238E27FC236}">
                <a16:creationId xmlns:a16="http://schemas.microsoft.com/office/drawing/2014/main" id="{824B8385-3EFE-41DE-A7D2-E79640F19A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7280" y="2255095"/>
            <a:ext cx="4639736" cy="3479802"/>
          </a:xfrm>
          <a:prstGeom prst="rect">
            <a:avLst/>
          </a:prstGeom>
          <a:noFill/>
        </p:spPr>
      </p:pic>
      <p:sp>
        <p:nvSpPr>
          <p:cNvPr id="8" name="Content Placeholder 7">
            <a:extLst>
              <a:ext uri="{FF2B5EF4-FFF2-40B4-BE49-F238E27FC236}">
                <a16:creationId xmlns:a16="http://schemas.microsoft.com/office/drawing/2014/main" id="{83AC1612-3623-4488-A759-CB91D9A52179}"/>
              </a:ext>
            </a:extLst>
          </p:cNvPr>
          <p:cNvSpPr>
            <a:spLocks noGrp="1"/>
          </p:cNvSpPr>
          <p:nvPr>
            <p:ph sz="half" idx="2"/>
          </p:nvPr>
        </p:nvSpPr>
        <p:spPr>
          <a:xfrm>
            <a:off x="5737016" y="2120900"/>
            <a:ext cx="5418664" cy="4111088"/>
          </a:xfrm>
          <a:prstGeom prst="rect">
            <a:avLst/>
          </a:prstGeom>
        </p:spPr>
        <p:txBody>
          <a:bodyPr>
            <a:normAutofit/>
          </a:bodyPr>
          <a:lstStyle/>
          <a:p>
            <a:r>
              <a:rPr lang="en-US" sz="2400" dirty="0"/>
              <a:t>Where actions have consequences, choices involve an opportunity costs</a:t>
            </a:r>
          </a:p>
          <a:p>
            <a:r>
              <a:rPr lang="en-US" sz="2400" dirty="0"/>
              <a:t>For big choices in life, thinking rationally about the benefits and the opportunity costs of our choices can help us lead better lives.</a:t>
            </a:r>
          </a:p>
          <a:p>
            <a:r>
              <a:rPr lang="en-US" sz="2400" dirty="0"/>
              <a:t>To get us thinking a little more deeply about how decisions affect us, you are going to change your identity.</a:t>
            </a:r>
          </a:p>
        </p:txBody>
      </p:sp>
    </p:spTree>
    <p:extLst>
      <p:ext uri="{BB962C8B-B14F-4D97-AF65-F5344CB8AC3E}">
        <p14:creationId xmlns:p14="http://schemas.microsoft.com/office/powerpoint/2010/main" val="13168326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B8F0-247D-401A-AC34-ADC9F3C8397C}"/>
              </a:ext>
            </a:extLst>
          </p:cNvPr>
          <p:cNvSpPr>
            <a:spLocks noGrp="1"/>
          </p:cNvSpPr>
          <p:nvPr>
            <p:ph type="title"/>
          </p:nvPr>
        </p:nvSpPr>
        <p:spPr>
          <a:xfrm>
            <a:off x="1097280" y="286603"/>
            <a:ext cx="10058400" cy="1450757"/>
          </a:xfrm>
          <a:prstGeom prst="rect">
            <a:avLst/>
          </a:prstGeom>
        </p:spPr>
        <p:txBody>
          <a:bodyPr anchor="b">
            <a:normAutofit/>
          </a:bodyPr>
          <a:lstStyle/>
          <a:p>
            <a:r>
              <a:rPr lang="en-US" dirty="0"/>
              <a:t>Identity Swap</a:t>
            </a:r>
          </a:p>
        </p:txBody>
      </p:sp>
      <p:pic>
        <p:nvPicPr>
          <p:cNvPr id="5" name="Picture 4" descr="A person posing for a picture&#10;&#10;Description automatically generated">
            <a:extLst>
              <a:ext uri="{FF2B5EF4-FFF2-40B4-BE49-F238E27FC236}">
                <a16:creationId xmlns:a16="http://schemas.microsoft.com/office/drawing/2014/main" id="{B7551512-28FE-4865-B21C-3E17DBA9EF5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63014" y="2120900"/>
            <a:ext cx="4308267" cy="3748193"/>
          </a:xfrm>
          <a:prstGeom prst="rect">
            <a:avLst/>
          </a:prstGeom>
          <a:noFill/>
        </p:spPr>
      </p:pic>
      <p:sp>
        <p:nvSpPr>
          <p:cNvPr id="3" name="Content Placeholder 2">
            <a:extLst>
              <a:ext uri="{FF2B5EF4-FFF2-40B4-BE49-F238E27FC236}">
                <a16:creationId xmlns:a16="http://schemas.microsoft.com/office/drawing/2014/main" id="{EB15DB5B-0331-497F-A469-B13505FB417A}"/>
              </a:ext>
            </a:extLst>
          </p:cNvPr>
          <p:cNvSpPr>
            <a:spLocks noGrp="1"/>
          </p:cNvSpPr>
          <p:nvPr>
            <p:ph sz="half" idx="2"/>
          </p:nvPr>
        </p:nvSpPr>
        <p:spPr>
          <a:xfrm>
            <a:off x="6515944" y="2120900"/>
            <a:ext cx="4639736" cy="3748194"/>
          </a:xfrm>
          <a:prstGeom prst="rect">
            <a:avLst/>
          </a:prstGeom>
        </p:spPr>
        <p:txBody>
          <a:bodyPr>
            <a:normAutofit fontScale="92500" lnSpcReduction="20000"/>
          </a:bodyPr>
          <a:lstStyle/>
          <a:p>
            <a:r>
              <a:rPr lang="en-US" sz="2400" dirty="0"/>
              <a:t>You will be given a new name, and a new life.</a:t>
            </a:r>
          </a:p>
          <a:p>
            <a:r>
              <a:rPr lang="en-US" sz="2400" dirty="0"/>
              <a:t>The goal of this activity is to experience a new life and life it quickly.</a:t>
            </a:r>
          </a:p>
          <a:p>
            <a:r>
              <a:rPr lang="en-US" sz="2400" dirty="0"/>
              <a:t>Your new life begins at the age of 18 and ends at retirement age (or maybe sooner?)</a:t>
            </a:r>
          </a:p>
          <a:p>
            <a:r>
              <a:rPr lang="en-US" sz="2400" dirty="0"/>
              <a:t>At what age do people retire from work?</a:t>
            </a:r>
          </a:p>
        </p:txBody>
      </p:sp>
    </p:spTree>
    <p:extLst>
      <p:ext uri="{BB962C8B-B14F-4D97-AF65-F5344CB8AC3E}">
        <p14:creationId xmlns:p14="http://schemas.microsoft.com/office/powerpoint/2010/main" val="42536778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CAE1-7E54-4399-8631-5EDA685850D4}"/>
              </a:ext>
            </a:extLst>
          </p:cNvPr>
          <p:cNvSpPr>
            <a:spLocks noGrp="1"/>
          </p:cNvSpPr>
          <p:nvPr>
            <p:ph type="title"/>
          </p:nvPr>
        </p:nvSpPr>
        <p:spPr/>
        <p:txBody>
          <a:bodyPr/>
          <a:lstStyle/>
          <a:p>
            <a:r>
              <a:rPr lang="en-US" dirty="0"/>
              <a:t>Your New Life</a:t>
            </a:r>
          </a:p>
        </p:txBody>
      </p:sp>
      <p:sp>
        <p:nvSpPr>
          <p:cNvPr id="3" name="Content Placeholder 2">
            <a:extLst>
              <a:ext uri="{FF2B5EF4-FFF2-40B4-BE49-F238E27FC236}">
                <a16:creationId xmlns:a16="http://schemas.microsoft.com/office/drawing/2014/main" id="{B09AA89B-C483-4740-9919-7145314BC715}"/>
              </a:ext>
            </a:extLst>
          </p:cNvPr>
          <p:cNvSpPr>
            <a:spLocks noGrp="1"/>
          </p:cNvSpPr>
          <p:nvPr>
            <p:ph idx="1"/>
          </p:nvPr>
        </p:nvSpPr>
        <p:spPr/>
        <p:txBody>
          <a:bodyPr>
            <a:normAutofit fontScale="92500" lnSpcReduction="10000"/>
          </a:bodyPr>
          <a:lstStyle/>
          <a:p>
            <a:r>
              <a:rPr lang="en-US" sz="2800" dirty="0"/>
              <a:t>Your new life will include choices.</a:t>
            </a:r>
          </a:p>
          <a:p>
            <a:r>
              <a:rPr lang="en-US" sz="2800" dirty="0"/>
              <a:t>These choices may have led to good things later or bad things.</a:t>
            </a:r>
          </a:p>
          <a:p>
            <a:r>
              <a:rPr lang="en-US" sz="2800" dirty="0"/>
              <a:t>Some of your choices in your young age will affect you for the rest of your life.</a:t>
            </a:r>
          </a:p>
          <a:p>
            <a:r>
              <a:rPr lang="en-US" sz="2800" dirty="0"/>
              <a:t>As you read your life scenario, circle key events or decisions and make notes of vocabulary words you might not understand.</a:t>
            </a:r>
          </a:p>
          <a:p>
            <a:r>
              <a:rPr lang="en-US" sz="2800" dirty="0"/>
              <a:t>Record your insights on your scenario Analysis Worksheet</a:t>
            </a:r>
          </a:p>
        </p:txBody>
      </p:sp>
      <p:pic>
        <p:nvPicPr>
          <p:cNvPr id="5" name="Picture 4" descr="A close up of an animal&#10;&#10;Description automatically generated">
            <a:extLst>
              <a:ext uri="{FF2B5EF4-FFF2-40B4-BE49-F238E27FC236}">
                <a16:creationId xmlns:a16="http://schemas.microsoft.com/office/drawing/2014/main" id="{85E23242-6B33-4F80-AAA6-016AFFA9778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15660" y="436098"/>
            <a:ext cx="1772955" cy="2602523"/>
          </a:xfrm>
          <a:prstGeom prst="rect">
            <a:avLst/>
          </a:prstGeom>
        </p:spPr>
      </p:pic>
      <p:sp>
        <p:nvSpPr>
          <p:cNvPr id="6" name="TextBox 5">
            <a:extLst>
              <a:ext uri="{FF2B5EF4-FFF2-40B4-BE49-F238E27FC236}">
                <a16:creationId xmlns:a16="http://schemas.microsoft.com/office/drawing/2014/main" id="{6BCEDF81-55E8-4A39-8E9A-C124D7E58E58}"/>
              </a:ext>
            </a:extLst>
          </p:cNvPr>
          <p:cNvSpPr txBox="1"/>
          <p:nvPr/>
        </p:nvSpPr>
        <p:spPr>
          <a:xfrm>
            <a:off x="7520023" y="6858000"/>
            <a:ext cx="4671977" cy="230832"/>
          </a:xfrm>
          <a:prstGeom prst="rect">
            <a:avLst/>
          </a:prstGeom>
          <a:noFill/>
        </p:spPr>
        <p:txBody>
          <a:bodyPr wrap="square" rtlCol="0">
            <a:spAutoFit/>
          </a:bodyPr>
          <a:lstStyle/>
          <a:p>
            <a:r>
              <a:rPr lang="en-US" sz="900">
                <a:hlinkClick r:id="rId3" tooltip="http://thecollaboratory.wikidot.com/2015-sociology"/>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3309487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A124-CDF3-486A-9EED-FDA4F6D4A516}"/>
              </a:ext>
            </a:extLst>
          </p:cNvPr>
          <p:cNvSpPr>
            <a:spLocks noGrp="1"/>
          </p:cNvSpPr>
          <p:nvPr>
            <p:ph type="title"/>
          </p:nvPr>
        </p:nvSpPr>
        <p:spPr>
          <a:xfrm>
            <a:off x="1097280" y="286603"/>
            <a:ext cx="10058400" cy="1450757"/>
          </a:xfrm>
          <a:prstGeom prst="rect">
            <a:avLst/>
          </a:prstGeom>
        </p:spPr>
        <p:txBody>
          <a:bodyPr anchor="b">
            <a:normAutofit/>
          </a:bodyPr>
          <a:lstStyle/>
          <a:p>
            <a:r>
              <a:rPr lang="en-US" dirty="0"/>
              <a:t>New Life Analysis</a:t>
            </a:r>
          </a:p>
        </p:txBody>
      </p:sp>
      <p:graphicFrame>
        <p:nvGraphicFramePr>
          <p:cNvPr id="5" name="Content Placeholder 2">
            <a:extLst>
              <a:ext uri="{FF2B5EF4-FFF2-40B4-BE49-F238E27FC236}">
                <a16:creationId xmlns:a16="http://schemas.microsoft.com/office/drawing/2014/main" id="{8F6CBDCA-2EB3-4DA9-B50D-39D085B03720}"/>
              </a:ext>
            </a:extLst>
          </p:cNvPr>
          <p:cNvGraphicFramePr>
            <a:graphicFrameLocks noGrp="1"/>
          </p:cNvGraphicFramePr>
          <p:nvPr>
            <p:ph idx="1"/>
            <p:extLst>
              <p:ext uri="{D42A27DB-BD31-4B8C-83A1-F6EECF244321}">
                <p14:modId xmlns:p14="http://schemas.microsoft.com/office/powerpoint/2010/main" val="169463638"/>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408839"/>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386D-D4FD-49D3-B343-A9673DE60192}"/>
              </a:ext>
            </a:extLst>
          </p:cNvPr>
          <p:cNvSpPr>
            <a:spLocks noGrp="1"/>
          </p:cNvSpPr>
          <p:nvPr>
            <p:ph type="title"/>
          </p:nvPr>
        </p:nvSpPr>
        <p:spPr/>
        <p:txBody>
          <a:bodyPr/>
          <a:lstStyle/>
          <a:p>
            <a:r>
              <a:rPr lang="en-US" dirty="0"/>
              <a:t>The timeline of life.</a:t>
            </a:r>
          </a:p>
        </p:txBody>
      </p:sp>
      <p:sp>
        <p:nvSpPr>
          <p:cNvPr id="3" name="Content Placeholder 2">
            <a:extLst>
              <a:ext uri="{FF2B5EF4-FFF2-40B4-BE49-F238E27FC236}">
                <a16:creationId xmlns:a16="http://schemas.microsoft.com/office/drawing/2014/main" id="{4092ACB8-68E9-4326-86B1-11A7F74360B1}"/>
              </a:ext>
            </a:extLst>
          </p:cNvPr>
          <p:cNvSpPr>
            <a:spLocks noGrp="1"/>
          </p:cNvSpPr>
          <p:nvPr>
            <p:ph idx="1"/>
          </p:nvPr>
        </p:nvSpPr>
        <p:spPr/>
        <p:txBody>
          <a:bodyPr>
            <a:normAutofit/>
          </a:bodyPr>
          <a:lstStyle/>
          <a:p>
            <a:r>
              <a:rPr lang="en-US" dirty="0"/>
              <a:t>What happened to people at:</a:t>
            </a:r>
          </a:p>
          <a:p>
            <a:r>
              <a:rPr lang="en-US" dirty="0"/>
              <a:t>Age 18?</a:t>
            </a:r>
          </a:p>
          <a:p>
            <a:r>
              <a:rPr lang="en-US" dirty="0"/>
              <a:t>25?</a:t>
            </a:r>
          </a:p>
          <a:p>
            <a:r>
              <a:rPr lang="en-US" dirty="0"/>
              <a:t>35?</a:t>
            </a:r>
          </a:p>
          <a:p>
            <a:r>
              <a:rPr lang="en-US" dirty="0"/>
              <a:t>45?</a:t>
            </a:r>
          </a:p>
          <a:p>
            <a:r>
              <a:rPr lang="en-US" dirty="0"/>
              <a:t>55?</a:t>
            </a:r>
          </a:p>
          <a:p>
            <a:r>
              <a:rPr lang="en-US" dirty="0"/>
              <a:t>65?</a:t>
            </a:r>
          </a:p>
          <a:p>
            <a:pPr marL="0" indent="0">
              <a:buNone/>
            </a:pPr>
            <a:endParaRPr lang="en-US" dirty="0"/>
          </a:p>
        </p:txBody>
      </p:sp>
    </p:spTree>
    <p:extLst>
      <p:ext uri="{BB962C8B-B14F-4D97-AF65-F5344CB8AC3E}">
        <p14:creationId xmlns:p14="http://schemas.microsoft.com/office/powerpoint/2010/main" val="349134574"/>
      </p:ext>
    </p:extLst>
  </p:cSld>
  <p:clrMapOvr>
    <a:masterClrMapping/>
  </p:clrMapOvr>
  <p:transition spd="slow">
    <p:cover/>
  </p:transition>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862</Words>
  <Application>Microsoft Office PowerPoint</Application>
  <PresentationFormat>Widescreen</PresentationFormat>
  <Paragraphs>81</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Bookman Old Style</vt:lpstr>
      <vt:lpstr>Calibri</vt:lpstr>
      <vt:lpstr>Franklin Gothic Book</vt:lpstr>
      <vt:lpstr>1_RetrospectVTI</vt:lpstr>
      <vt:lpstr>Choices- Making informed Decisions</vt:lpstr>
      <vt:lpstr>Goals &amp; Focus Questions</vt:lpstr>
      <vt:lpstr>“There is one rule for the industrialist and that is: make the best quality goods possible at the lowest cost possible, paying the highest wages possible.”</vt:lpstr>
      <vt:lpstr>Following Ford’s Advice</vt:lpstr>
      <vt:lpstr>Life is full of Choices</vt:lpstr>
      <vt:lpstr>Identity Swap</vt:lpstr>
      <vt:lpstr>Your New Life</vt:lpstr>
      <vt:lpstr>New Life Analysis</vt:lpstr>
      <vt:lpstr>The timeline of life.</vt:lpstr>
      <vt:lpstr>Your life, Your Choice (4 corners)</vt:lpstr>
      <vt:lpstr>Reflect</vt:lpstr>
      <vt:lpstr>Opportunity Costs</vt:lpstr>
      <vt:lpstr>Example: Choice five: hobbies</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2020-01-29T19:16:25Z</dcterms:created>
  <dcterms:modified xsi:type="dcterms:W3CDTF">2020-01-29T19:16:31Z</dcterms:modified>
</cp:coreProperties>
</file>