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0" r:id="rId5"/>
    <p:sldId id="260" r:id="rId6"/>
    <p:sldId id="262" r:id="rId7"/>
    <p:sldId id="279" r:id="rId8"/>
    <p:sldId id="281" r:id="rId9"/>
    <p:sldId id="263" r:id="rId10"/>
    <p:sldId id="278" r:id="rId11"/>
    <p:sldId id="272" r:id="rId12"/>
    <p:sldId id="280" r:id="rId13"/>
    <p:sldId id="265" r:id="rId14"/>
    <p:sldId id="266" r:id="rId15"/>
    <p:sldId id="29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D9D9D9"/>
    <a:srgbClr val="F2F2F2"/>
    <a:srgbClr val="462340"/>
    <a:srgbClr val="4B374B"/>
    <a:srgbClr val="4A7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6387" autoAdjust="0"/>
  </p:normalViewPr>
  <p:slideViewPr>
    <p:cSldViewPr snapToGrid="0">
      <p:cViewPr varScale="1">
        <p:scale>
          <a:sx n="60" d="100"/>
          <a:sy n="60" d="100"/>
        </p:scale>
        <p:origin x="72" y="1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video/detail/B00AYQNOLW?ie=UTF8&amp;*Version*=1&amp;*entries*=0" TargetMode="External"/><Relationship Id="rId2" Type="http://schemas.openxmlformats.org/officeDocument/2006/relationships/hyperlink" Target="http://www.amazon.com/Qatsi-Trilogy-Criterion-Collection-Blu-ray/dp/B009D004M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vtiVIW5zQ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hJJzylHvw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filmschool.com/2015/09/nichols-6-modes-documentary-can-help-expand-your-storytellin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eridianstories.com/archive/resources/creative-how-to-guides/six-principal-modes-of-documentary-filmmak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5j9HJOMr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umbrella">
            <a:extLst>
              <a:ext uri="{FF2B5EF4-FFF2-40B4-BE49-F238E27FC236}">
                <a16:creationId xmlns:a16="http://schemas.microsoft.com/office/drawing/2014/main" id="{30FFF511-4CAB-A64C-A5DD-3E2A80354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Elements of a Documentary</a:t>
            </a:r>
            <a:endParaRPr lang="en-GB" b="0" dirty="0"/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Friday, Sept 14th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-409981"/>
            <a:ext cx="5910095" cy="1480711"/>
          </a:xfrm>
        </p:spPr>
        <p:txBody>
          <a:bodyPr/>
          <a:lstStyle/>
          <a:p>
            <a:r>
              <a:rPr lang="en-US" sz="4800" dirty="0" smtClean="0"/>
              <a:t>Cutaways</a:t>
            </a:r>
            <a:endParaRPr lang="en-GB" sz="48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379" y="1070730"/>
            <a:ext cx="11476112" cy="4912362"/>
          </a:xfrm>
        </p:spPr>
        <p:txBody>
          <a:bodyPr/>
          <a:lstStyle/>
          <a:p>
            <a:r>
              <a:rPr lang="en-US" sz="2400" dirty="0"/>
              <a:t>In film and video, a cutaway shot is the interruption of a continuously filmed action by inserting a view of something else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usually, although not always, followed by a cut back to the first shot, when the cutaway avoids a jump </a:t>
            </a:r>
            <a:r>
              <a:rPr lang="en-US" sz="2400" dirty="0" smtClean="0"/>
              <a:t>cut.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cutaway shot does not necessarily contribute any dramatic content of its own, but is used to help the editor assemble a longer </a:t>
            </a:r>
            <a:r>
              <a:rPr lang="en-US" sz="2400" dirty="0" smtClean="0"/>
              <a:t>sequence.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this reason, editors choose cutaway shots related to the main action, such as another action or object in the same </a:t>
            </a:r>
            <a:r>
              <a:rPr lang="en-US" sz="2400" dirty="0" smtClean="0"/>
              <a:t>location.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example, if the main shot is of a man walking down an alley, possible cutaways may include a shot of a cat on a nearby dumpster or a shot of a person watching from a window overhead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These can </a:t>
            </a:r>
            <a:r>
              <a:rPr lang="en-US" sz="2400" b="1" dirty="0" smtClean="0"/>
              <a:t>tell a story without narration</a:t>
            </a:r>
            <a:r>
              <a:rPr lang="en-US" sz="2400" dirty="0" smtClean="0"/>
              <a:t>, </a:t>
            </a:r>
            <a:r>
              <a:rPr lang="en-US" sz="2400" b="1" dirty="0" smtClean="0"/>
              <a:t>use shots to evoke emotion, or as fillers between “chapters</a:t>
            </a:r>
            <a:r>
              <a:rPr lang="en-US" sz="2400" dirty="0" smtClean="0"/>
              <a:t>”</a:t>
            </a:r>
            <a:endParaRPr lang="en-GB" sz="2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8FB8D6-355E-437F-8BC2-549633E47FD4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 descr="Image of Broken &lt;strong&gt;heart&lt;/strong&gt; concept | Freebie.Photograph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84" y="1"/>
            <a:ext cx="1491916" cy="11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eptile portrait">
            <a:extLst>
              <a:ext uri="{FF2B5EF4-FFF2-40B4-BE49-F238E27FC236}">
                <a16:creationId xmlns:a16="http://schemas.microsoft.com/office/drawing/2014/main" id="{3A2CE605-99AC-D24C-98E0-471FD27626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4546212" cy="6179311"/>
          </a:xfr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0299DC-93E7-4276-B2CA-3EAC7970D19A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75" y="-456383"/>
            <a:ext cx="6404696" cy="1480711"/>
          </a:xfrm>
        </p:spPr>
        <p:txBody>
          <a:bodyPr/>
          <a:lstStyle/>
          <a:p>
            <a:r>
              <a:rPr lang="en-GB" sz="4400" dirty="0" smtClean="0"/>
              <a:t>Footage</a:t>
            </a:r>
            <a:endParaRPr lang="en-GB" sz="4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7621" y="465221"/>
            <a:ext cx="7764379" cy="6256255"/>
          </a:xfrm>
        </p:spPr>
        <p:txBody>
          <a:bodyPr/>
          <a:lstStyle/>
          <a:p>
            <a:r>
              <a:rPr lang="en-GB" sz="2800" dirty="0" smtClean="0"/>
              <a:t>A length of film</a:t>
            </a:r>
          </a:p>
          <a:p>
            <a:r>
              <a:rPr lang="en-GB" sz="2800" dirty="0" smtClean="0"/>
              <a:t>Still Shots</a:t>
            </a:r>
          </a:p>
          <a:p>
            <a:pPr lvl="1"/>
            <a:r>
              <a:rPr lang="en-GB" sz="2600" dirty="0" smtClean="0"/>
              <a:t>Photograph within a film</a:t>
            </a:r>
          </a:p>
          <a:p>
            <a:r>
              <a:rPr lang="en-GB" sz="2800" dirty="0" smtClean="0"/>
              <a:t>Cinema </a:t>
            </a:r>
            <a:r>
              <a:rPr lang="en-GB" sz="2800" dirty="0" err="1" smtClean="0"/>
              <a:t>Verite</a:t>
            </a:r>
            <a:r>
              <a:rPr lang="en-GB" sz="2800" dirty="0" smtClean="0"/>
              <a:t> (Live Action) </a:t>
            </a:r>
          </a:p>
          <a:p>
            <a:pPr lvl="1"/>
            <a:r>
              <a:rPr lang="en-GB" sz="2600" dirty="0" smtClean="0"/>
              <a:t>Filming whatever is going on</a:t>
            </a:r>
          </a:p>
          <a:p>
            <a:pPr lvl="1"/>
            <a:r>
              <a:rPr lang="en-GB" sz="2600" dirty="0" smtClean="0"/>
              <a:t>Filmmakers are not interacting </a:t>
            </a:r>
          </a:p>
          <a:p>
            <a:r>
              <a:rPr lang="en-GB" sz="2800" dirty="0" smtClean="0"/>
              <a:t>Primary footage</a:t>
            </a:r>
          </a:p>
          <a:p>
            <a:pPr lvl="1"/>
            <a:r>
              <a:rPr lang="en-GB" sz="2600" dirty="0" smtClean="0"/>
              <a:t>Footage that the filmmakers shoot themselves</a:t>
            </a:r>
          </a:p>
          <a:p>
            <a:r>
              <a:rPr lang="en-GB" sz="2800" dirty="0" smtClean="0"/>
              <a:t>Archival Footage</a:t>
            </a:r>
          </a:p>
          <a:p>
            <a:pPr lvl="1"/>
            <a:r>
              <a:rPr lang="en-GB" sz="2600" dirty="0" smtClean="0"/>
              <a:t>Footage from someone else</a:t>
            </a:r>
          </a:p>
          <a:p>
            <a:pPr lvl="1"/>
            <a:r>
              <a:rPr lang="en-GB" sz="2600" dirty="0" smtClean="0"/>
              <a:t>Usually paid for or in “free-use”</a:t>
            </a:r>
          </a:p>
          <a:p>
            <a:pPr lvl="1"/>
            <a:r>
              <a:rPr lang="en-GB" sz="2600" dirty="0" smtClean="0"/>
              <a:t>Typically older footage, footage from local stations, etc.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6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Documentary Modes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Aka, subgenres of documentaries</a:t>
            </a:r>
            <a:endParaRPr lang="en-US" dirty="0"/>
          </a:p>
        </p:txBody>
      </p:sp>
      <p:pic>
        <p:nvPicPr>
          <p:cNvPr id="9" name="Picture Placeholder 8" descr="File:&lt;strong&gt;Red House&lt;/strong&gt; Painswick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49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E VIEW FROM FEZ: &lt;strong&gt;Film&lt;/strong&gt; and Modelling Work on Offer in Morocco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3070"/>
          <a:stretch>
            <a:fillRect/>
          </a:stretch>
        </p:blipFill>
        <p:spPr>
          <a:xfrm>
            <a:off x="0" y="0"/>
            <a:ext cx="4546212" cy="61793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796" y="-506233"/>
            <a:ext cx="6404696" cy="1480711"/>
          </a:xfrm>
        </p:spPr>
        <p:txBody>
          <a:bodyPr/>
          <a:lstStyle/>
          <a:p>
            <a:r>
              <a:rPr lang="en-US" sz="3600" dirty="0" smtClean="0"/>
              <a:t>Documentary Modes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860757" y="1155030"/>
            <a:ext cx="7126195" cy="5024281"/>
          </a:xfrm>
          <a:solidFill>
            <a:schemeClr val="bg1"/>
          </a:solidFill>
        </p:spPr>
        <p:txBody>
          <a:bodyPr/>
          <a:lstStyle/>
          <a:p>
            <a:r>
              <a:rPr lang="en-US" sz="2400" i="1" dirty="0"/>
              <a:t>In documentary film and video, we can identify six modes of representation that function something like sub-genres of the documentary genre itself: poetic, expository, participatory, observational, reflexive, performative.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0757" y="3225338"/>
            <a:ext cx="6759735" cy="3535818"/>
          </a:xfrm>
          <a:solidFill>
            <a:schemeClr val="bg1"/>
          </a:solidFill>
        </p:spPr>
        <p:txBody>
          <a:bodyPr/>
          <a:lstStyle/>
          <a:p>
            <a:r>
              <a:rPr lang="en-US" sz="2800" i="1" dirty="0"/>
              <a:t> These six modes establish a loose framework of affiliation within which individuals may work; they set up conventions that a given film may adopt; and they  provide specific expectations viewers anticipate having fulfilled.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50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5144927" cy="1480711"/>
          </a:xfrm>
        </p:spPr>
        <p:txBody>
          <a:bodyPr/>
          <a:lstStyle/>
          <a:p>
            <a:r>
              <a:rPr lang="en-US" sz="4400" dirty="0" smtClean="0"/>
              <a:t>Poetic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5"/>
            <a:ext cx="12001100" cy="44733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Instead of using traditional linear continuity to create story structure, the poetic documentary filmmaker arrives at its point by arranging footage in an order to evoke an audience association through </a:t>
            </a:r>
            <a:r>
              <a:rPr lang="en-US" sz="2800" b="1" dirty="0"/>
              <a:t>tone, rhythm, or spatial juxtaposition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films often bear a close resemblance to experimental and avant-garde film.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Following </a:t>
            </a:r>
            <a:r>
              <a:rPr lang="en-US" sz="2800" dirty="0"/>
              <a:t>in the tradition of Godfrey Reggio's </a:t>
            </a:r>
            <a:r>
              <a:rPr lang="en-US" sz="2800" i="1" dirty="0" err="1">
                <a:hlinkClick r:id="rId2"/>
              </a:rPr>
              <a:t>Qatsi</a:t>
            </a:r>
            <a:r>
              <a:rPr lang="en-US" sz="2800" i="1" dirty="0">
                <a:hlinkClick r:id="rId2"/>
              </a:rPr>
              <a:t> Trilogy</a:t>
            </a:r>
            <a:r>
              <a:rPr lang="en-US" sz="2800" dirty="0"/>
              <a:t>, Ron Fricke's breathtaking 70mm </a:t>
            </a:r>
            <a:r>
              <a:rPr lang="en-US" sz="2800" i="1" dirty="0">
                <a:hlinkClick r:id="rId3"/>
              </a:rPr>
              <a:t>Samsara</a:t>
            </a:r>
            <a:r>
              <a:rPr lang="en-US" sz="2800" dirty="0"/>
              <a:t> is a fine example.</a:t>
            </a:r>
          </a:p>
        </p:txBody>
      </p:sp>
    </p:spTree>
    <p:extLst>
      <p:ext uri="{BB962C8B-B14F-4D97-AF65-F5344CB8AC3E}">
        <p14:creationId xmlns:p14="http://schemas.microsoft.com/office/powerpoint/2010/main" val="422341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5144927" cy="1480711"/>
          </a:xfrm>
        </p:spPr>
        <p:txBody>
          <a:bodyPr/>
          <a:lstStyle/>
          <a:p>
            <a:r>
              <a:rPr lang="en-US" sz="4400" dirty="0"/>
              <a:t>Expository Documentary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5"/>
            <a:ext cx="12001100" cy="502131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constructs </a:t>
            </a:r>
            <a:r>
              <a:rPr lang="en-US" sz="2800" dirty="0"/>
              <a:t>a specific argument or a point of view for the audience.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is the model that is most often associated with documentary in general.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structure is grounded in a series of assertions backed up by evidence.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assertions are presented through verbal commentary from an invisible voice-over narrator, while images provide the evidence.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Generally</a:t>
            </a:r>
            <a:r>
              <a:rPr lang="en-US" sz="2800" dirty="0"/>
              <a:t>, the formula is a resonating, authoritative voice (like the silky baritone of Morgan Freeman in </a:t>
            </a:r>
            <a:r>
              <a:rPr lang="en-US" sz="2800" u="sng" dirty="0"/>
              <a:t>March of the Penguins</a:t>
            </a:r>
            <a:r>
              <a:rPr lang="en-US" sz="2800" dirty="0"/>
              <a:t>) that tells you something with corresponding footage proving that it is, indeed, true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89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5144927" cy="1480711"/>
          </a:xfrm>
        </p:spPr>
        <p:txBody>
          <a:bodyPr/>
          <a:lstStyle/>
          <a:p>
            <a:r>
              <a:rPr lang="en-US" sz="4400" dirty="0"/>
              <a:t>Observational Documentary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4"/>
            <a:ext cx="12001100" cy="495715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reaction to previous forms of documentary and to changing camera technology, both Direct Cinema and Cinema </a:t>
            </a:r>
            <a:r>
              <a:rPr lang="en-US" sz="2800" dirty="0" err="1"/>
              <a:t>Verite</a:t>
            </a:r>
            <a:r>
              <a:rPr lang="en-US" sz="2800" dirty="0"/>
              <a:t> movements started to appear in the 1960s that embraced observational documentary -- that is, the filmmaker observing truth by letting the camera capture its subjects uninterrupted.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This mode uses the observations of an unobtrusive camera to create direct engagement with the everyday life of subjects.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seminal film </a:t>
            </a:r>
            <a:r>
              <a:rPr lang="en-US" sz="2800" u="sng" dirty="0"/>
              <a:t>Salesman</a:t>
            </a:r>
            <a:r>
              <a:rPr lang="en-US" sz="2800" dirty="0"/>
              <a:t> from the Maysles Brothers and Charlotte </a:t>
            </a:r>
            <a:r>
              <a:rPr lang="en-US" sz="2800" dirty="0" err="1"/>
              <a:t>Zwerin</a:t>
            </a:r>
            <a:r>
              <a:rPr lang="en-US" sz="2800" dirty="0"/>
              <a:t> features all the skinny ties, cigarettes, and </a:t>
            </a:r>
            <a:r>
              <a:rPr lang="en-US" sz="2800" dirty="0" smtClean="0"/>
              <a:t>oversized </a:t>
            </a:r>
            <a:r>
              <a:rPr lang="en-US" sz="2800" dirty="0"/>
              <a:t>bibles you could ever want as seen in this brilliant trailer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2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5144927" cy="1480711"/>
          </a:xfrm>
        </p:spPr>
        <p:txBody>
          <a:bodyPr/>
          <a:lstStyle/>
          <a:p>
            <a:r>
              <a:rPr lang="en-US" sz="4400" dirty="0"/>
              <a:t>Participatory Documentary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4"/>
            <a:ext cx="12001100" cy="55963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Around the same time as Direct Cinema style of observing without interfering showed up, so did the opposite sensibility.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mode emphasizes the </a:t>
            </a:r>
            <a:r>
              <a:rPr lang="en-US" sz="2800" b="1" dirty="0"/>
              <a:t>interaction between filmmaker and subjects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</a:t>
            </a:r>
            <a:r>
              <a:rPr lang="en-US" sz="2800" dirty="0"/>
              <a:t>films usually take the form of a </a:t>
            </a:r>
            <a:r>
              <a:rPr lang="en-US" sz="2800" b="1" dirty="0"/>
              <a:t>series of interviews </a:t>
            </a:r>
            <a:r>
              <a:rPr lang="en-US" sz="2800" dirty="0"/>
              <a:t>or other forms of even more direct involvement from conversations to provocations.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Archival </a:t>
            </a:r>
            <a:r>
              <a:rPr lang="en-US" sz="2800" b="1" dirty="0"/>
              <a:t>footage </a:t>
            </a:r>
            <a:r>
              <a:rPr lang="en-US" sz="2800" dirty="0"/>
              <a:t>to examine historical issues is also included.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first-person storytelling accounts shared with Errol Morris in his breakout film </a:t>
            </a:r>
            <a:r>
              <a:rPr lang="en-US" sz="2800" u="sng" dirty="0"/>
              <a:t>The Thin Blue Line </a:t>
            </a:r>
            <a:r>
              <a:rPr lang="en-US" sz="2800" dirty="0"/>
              <a:t>should be in every filmmaker's must-watch </a:t>
            </a:r>
            <a:r>
              <a:rPr lang="en-US" sz="2800" dirty="0" smtClean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13059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5144927" cy="1480711"/>
          </a:xfrm>
        </p:spPr>
        <p:txBody>
          <a:bodyPr/>
          <a:lstStyle/>
          <a:p>
            <a:r>
              <a:rPr lang="en-US" sz="4400" dirty="0"/>
              <a:t>Reflexive Documentary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5"/>
            <a:ext cx="12001100" cy="44733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Reflexive </a:t>
            </a:r>
            <a:r>
              <a:rPr lang="en-US" sz="2800" dirty="0"/>
              <a:t>documentary is not about the relationship with the filmmaker and the subject, but rather the filmmaker and the audience.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mode, which includes the mockumentary format, calls attention to </a:t>
            </a:r>
            <a:r>
              <a:rPr lang="en-US" sz="2800" b="1" dirty="0"/>
              <a:t>the assumptions and conventions </a:t>
            </a:r>
            <a:r>
              <a:rPr lang="en-US" sz="2800" dirty="0"/>
              <a:t>that govern documentary filmmaking to </a:t>
            </a:r>
            <a:r>
              <a:rPr lang="en-US" sz="2800" b="1" dirty="0"/>
              <a:t>increase our awareness </a:t>
            </a:r>
            <a:r>
              <a:rPr lang="en-US" sz="2800" dirty="0"/>
              <a:t>of how films construct representations of </a:t>
            </a:r>
            <a:r>
              <a:rPr lang="en-US" sz="2800" b="1" dirty="0"/>
              <a:t>reality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Showing </a:t>
            </a:r>
            <a:r>
              <a:rPr lang="en-US" sz="2800" dirty="0"/>
              <a:t>the man (or woman) behind the curtain to the audience should shake the core of the whole damned process of storytelling, as in Sarah </a:t>
            </a:r>
            <a:r>
              <a:rPr lang="en-US" sz="2800" dirty="0" err="1"/>
              <a:t>Polley's</a:t>
            </a:r>
            <a:r>
              <a:rPr lang="en-US" sz="2800" dirty="0"/>
              <a:t> masterful </a:t>
            </a:r>
            <a:r>
              <a:rPr lang="en-US" sz="2800" u="sng" dirty="0"/>
              <a:t>Stories We Tell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84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229566"/>
            <a:ext cx="8215162" cy="1480711"/>
          </a:xfrm>
        </p:spPr>
        <p:txBody>
          <a:bodyPr/>
          <a:lstStyle/>
          <a:p>
            <a:r>
              <a:rPr lang="en-US" sz="4400" dirty="0"/>
              <a:t>Performative Documentary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90900" y="1251144"/>
            <a:ext cx="12001100" cy="50854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Showing up in the 1980s along with the reflexive sub-genre, the performative documentary emphasizes truth as relative, favoring a personal take over the objective lens.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mode highlights </a:t>
            </a:r>
            <a:r>
              <a:rPr lang="en-US" sz="2800" dirty="0"/>
              <a:t>the </a:t>
            </a:r>
            <a:r>
              <a:rPr lang="en-US" sz="2800" b="1" dirty="0"/>
              <a:t>subjective or expressive </a:t>
            </a:r>
            <a:r>
              <a:rPr lang="en-US" sz="2800" dirty="0"/>
              <a:t>aspect of the </a:t>
            </a:r>
            <a:r>
              <a:rPr lang="en-US" sz="2800" b="1" dirty="0"/>
              <a:t>filmmaker’s own involvement </a:t>
            </a:r>
            <a:r>
              <a:rPr lang="en-US" sz="2800" dirty="0"/>
              <a:t>with a subject to </a:t>
            </a:r>
            <a:r>
              <a:rPr lang="en-US" sz="2800" b="1" dirty="0"/>
              <a:t>heighten the audience’s responsiveness</a:t>
            </a:r>
            <a:r>
              <a:rPr lang="en-US" sz="2800" dirty="0"/>
              <a:t> to the subject and to this involvement.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</a:t>
            </a:r>
            <a:r>
              <a:rPr lang="en-US" sz="2800" dirty="0"/>
              <a:t>films </a:t>
            </a:r>
            <a:r>
              <a:rPr lang="en-US" sz="2800" b="1" dirty="0"/>
              <a:t>reject objectivity </a:t>
            </a:r>
            <a:r>
              <a:rPr lang="en-US" sz="2800" dirty="0"/>
              <a:t>and </a:t>
            </a:r>
            <a:r>
              <a:rPr lang="en-US" sz="2800" b="1" dirty="0"/>
              <a:t>favor emotion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can see the subjective poetics of autobiographical experience in the trailer for Marlon Riggs' </a:t>
            </a:r>
            <a:r>
              <a:rPr lang="en-US" sz="2800" u="sng" dirty="0"/>
              <a:t>Tongues Untied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5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42" y="211119"/>
            <a:ext cx="5680075" cy="1700866"/>
          </a:xfrm>
        </p:spPr>
        <p:txBody>
          <a:bodyPr/>
          <a:lstStyle/>
          <a:p>
            <a:r>
              <a:rPr lang="en-US" dirty="0" smtClean="0"/>
              <a:t>Today’s goals &amp; focus questions:</a:t>
            </a:r>
            <a:endParaRPr lang="en-GB" dirty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939626" y="3256931"/>
            <a:ext cx="49325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-analyze how visual texts differ from printed texts </a:t>
            </a:r>
          </a:p>
          <a:p>
            <a:r>
              <a:rPr lang="en-US" sz="2000" dirty="0" smtClean="0"/>
              <a:t>-Identify the elements within a documentary</a:t>
            </a:r>
          </a:p>
          <a:p>
            <a:r>
              <a:rPr lang="en-US" sz="2000" dirty="0" smtClean="0"/>
              <a:t>-determine a main idea for a documentary clip</a:t>
            </a:r>
          </a:p>
          <a:p>
            <a:endParaRPr lang="en-US" sz="2000" dirty="0" smtClean="0"/>
          </a:p>
          <a:p>
            <a:r>
              <a:rPr lang="en-US" sz="2000" dirty="0" smtClean="0"/>
              <a:t>*How do we analyze a story in a film?</a:t>
            </a:r>
          </a:p>
          <a:p>
            <a:r>
              <a:rPr lang="en-US" sz="2000" dirty="0" smtClean="0"/>
              <a:t>*What strategies can we use to determine the main idea?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2559 | Chen | Flickr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b="47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796" y="2"/>
            <a:ext cx="6404696" cy="1480711"/>
          </a:xfrm>
        </p:spPr>
        <p:txBody>
          <a:bodyPr/>
          <a:lstStyle/>
          <a:p>
            <a:r>
              <a:rPr lang="en-US" dirty="0" smtClean="0"/>
              <a:t>Watch Film, take notes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66611" y="2526124"/>
            <a:ext cx="6053881" cy="329184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www.youtube.com/watch?v=1jvtiVIW5zQ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44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typewriter">
            <a:extLst>
              <a:ext uri="{FF2B5EF4-FFF2-40B4-BE49-F238E27FC236}">
                <a16:creationId xmlns:a16="http://schemas.microsoft.com/office/drawing/2014/main" id="{BDF09815-0DB2-284D-A9E2-349BCC910C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00AE9C-1AA0-4C74-B1A1-888D976F28BD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You try!</a:t>
            </a:r>
            <a:endParaRPr lang="en-GB" sz="4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5472" y="2285493"/>
            <a:ext cx="5845334" cy="3291840"/>
          </a:xfrm>
        </p:spPr>
        <p:txBody>
          <a:bodyPr/>
          <a:lstStyle/>
          <a:p>
            <a:r>
              <a:rPr lang="en-GB" sz="2800" dirty="0" smtClean="0"/>
              <a:t>Watch the following example films, and try to identify the parts.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www.youtube.com/watch?v=kRhJJzylHvw</a:t>
            </a:r>
            <a:r>
              <a:rPr lang="en-GB" sz="2800" dirty="0" smtClean="0"/>
              <a:t> (10</a:t>
            </a:r>
            <a:r>
              <a:rPr lang="en-GB" sz="2800" dirty="0" smtClean="0"/>
              <a:t>)</a:t>
            </a:r>
            <a:endParaRPr lang="en-GB" sz="2800" dirty="0" smtClean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scattered hearts">
            <a:extLst>
              <a:ext uri="{FF2B5EF4-FFF2-40B4-BE49-F238E27FC236}">
                <a16:creationId xmlns:a16="http://schemas.microsoft.com/office/drawing/2014/main" id="{92BB8B2D-E401-2647-9892-95951D9CF0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4323A-4440-4925-884C-BF32AF969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D95FE79-CFF8-4D94-9DEC-570635FF4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6FFB8C8-0373-4CC1-AEBD-2339FD807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nofilmschool.com/2015/09/nichols-6-modes-documentary-can-help-expand-your-storytelling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71D5D2B-28B9-4922-9CA2-09EE845FC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https://www.meridianstories.com/archive/resources/creative-how-to-guides/six-principal-modes-of-documentary-filmmaking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24" name="Straight Connector 23" descr="divider line">
            <a:extLst>
              <a:ext uri="{FF2B5EF4-FFF2-40B4-BE49-F238E27FC236}">
                <a16:creationId xmlns:a16="http://schemas.microsoft.com/office/drawing/2014/main" id="{88ABE268-9B2A-4899-AC85-147AE076489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5" y="253827"/>
            <a:ext cx="5680075" cy="1700866"/>
          </a:xfrm>
        </p:spPr>
        <p:txBody>
          <a:bodyPr/>
          <a:lstStyle/>
          <a:p>
            <a:r>
              <a:rPr lang="en-US" dirty="0" smtClean="0"/>
              <a:t>What is a Documentary?</a:t>
            </a:r>
            <a:endParaRPr lang="en-GB" dirty="0"/>
          </a:p>
        </p:txBody>
      </p:sp>
      <p:pic>
        <p:nvPicPr>
          <p:cNvPr id="14" name="Picture Placeholder 13" descr="person looking down red shoes">
            <a:extLst>
              <a:ext uri="{FF2B5EF4-FFF2-40B4-BE49-F238E27FC236}">
                <a16:creationId xmlns:a16="http://schemas.microsoft.com/office/drawing/2014/main" id="{0636CA69-779E-BF41-9053-091902E02B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973" y="335810"/>
            <a:ext cx="5010912" cy="5010912"/>
          </a:xfrm>
        </p:spPr>
      </p:pic>
      <p:sp>
        <p:nvSpPr>
          <p:cNvPr id="3" name="TextBox 2"/>
          <p:cNvSpPr txBox="1"/>
          <p:nvPr/>
        </p:nvSpPr>
        <p:spPr>
          <a:xfrm>
            <a:off x="818147" y="3513324"/>
            <a:ext cx="635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www.youtube.com/watch?v=uG5j9HJOMrk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Documentary?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Key words???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60168" y="1132491"/>
            <a:ext cx="6031832" cy="4031873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“A documentary film is </a:t>
            </a:r>
            <a:r>
              <a:rPr lang="en-US" sz="3200" dirty="0">
                <a:solidFill>
                  <a:schemeClr val="bg1"/>
                </a:solidFill>
              </a:rPr>
              <a:t>a nonfictional motion picture intended to document some aspect of reality, primarily for the purposes of instruction, education, or maintaining a historical record</a:t>
            </a:r>
            <a:r>
              <a:rPr lang="en-US" sz="3200" dirty="0" smtClean="0">
                <a:solidFill>
                  <a:schemeClr val="bg1"/>
                </a:solidFill>
              </a:rPr>
              <a:t>.”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~ Wikipedia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arget 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2971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79" y="-666654"/>
            <a:ext cx="5910095" cy="1480711"/>
          </a:xfrm>
        </p:spPr>
        <p:txBody>
          <a:bodyPr/>
          <a:lstStyle/>
          <a:p>
            <a:r>
              <a:rPr lang="en-US" sz="2800" dirty="0" smtClean="0"/>
              <a:t>OBJECTIVE           vs.        BIAS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0079" y="853654"/>
            <a:ext cx="3033074" cy="5563187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Objective, or objectivity, is when something is without opinion, only facts</a:t>
            </a:r>
          </a:p>
          <a:p>
            <a:r>
              <a:rPr lang="en-US" sz="2000" dirty="0" smtClean="0"/>
              <a:t>An objective summary tells what happens, and ONLY what happens</a:t>
            </a:r>
          </a:p>
          <a:p>
            <a:r>
              <a:rPr lang="en-US" sz="2000" dirty="0" smtClean="0"/>
              <a:t>Example: Liberty is a short story about a girl who sacrifices her dog for a greater freedom.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673152" y="814056"/>
            <a:ext cx="3033074" cy="5563187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Bias is when something contains opinions</a:t>
            </a:r>
          </a:p>
          <a:p>
            <a:r>
              <a:rPr lang="en-US" sz="2000" dirty="0" smtClean="0"/>
              <a:t>If an article or documentary contains bias, it means that have a preference or opinion that they are displaying in their text.</a:t>
            </a:r>
          </a:p>
          <a:p>
            <a:r>
              <a:rPr lang="en-US" sz="2000" dirty="0" smtClean="0"/>
              <a:t>Example: Liberty is a great short story about a trouble-making and annoying girl who honorably sacrifices her dog for a greater freedom in the wonderful country of the U.S.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16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up of old-car wheels">
            <a:extLst>
              <a:ext uri="{FF2B5EF4-FFF2-40B4-BE49-F238E27FC236}">
                <a16:creationId xmlns:a16="http://schemas.microsoft.com/office/drawing/2014/main" id="{CA775DB0-EB24-DB4C-AB2C-20FB50C4B6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" b="226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-229566"/>
            <a:ext cx="8471837" cy="1480711"/>
          </a:xfrm>
        </p:spPr>
        <p:txBody>
          <a:bodyPr/>
          <a:lstStyle/>
          <a:p>
            <a:r>
              <a:rPr lang="en-GB" sz="3600" dirty="0" smtClean="0"/>
              <a:t>The 6 elements of a documentary</a:t>
            </a:r>
            <a:endParaRPr lang="en-GB" sz="3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8" y="1572126"/>
            <a:ext cx="4814237" cy="493687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Narration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Evidence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Cutaways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Footage: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Still Shots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“Cinema </a:t>
            </a:r>
            <a:r>
              <a:rPr lang="en-GB" sz="2400" dirty="0" err="1" smtClean="0"/>
              <a:t>Verite</a:t>
            </a:r>
            <a:r>
              <a:rPr lang="en-GB" sz="2400" dirty="0" smtClean="0"/>
              <a:t>” –Live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Primary footage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Archival footage</a:t>
            </a:r>
          </a:p>
        </p:txBody>
      </p:sp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0"/>
            <a:ext cx="5144927" cy="1480711"/>
          </a:xfrm>
        </p:spPr>
        <p:txBody>
          <a:bodyPr/>
          <a:lstStyle/>
          <a:p>
            <a:r>
              <a:rPr lang="en-GB" sz="3600" dirty="0" smtClean="0"/>
              <a:t>Narration:</a:t>
            </a:r>
            <a:endParaRPr lang="en-GB" sz="3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1700464"/>
            <a:ext cx="6867625" cy="50210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Aka: The Voice of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 This is the voice-over heard in the </a:t>
            </a:r>
            <a:r>
              <a:rPr lang="en-US" sz="2400" dirty="0" smtClean="0"/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narrative films (think Disney) voice-over </a:t>
            </a:r>
            <a:r>
              <a:rPr lang="en-US" sz="2400" dirty="0"/>
              <a:t>offers </a:t>
            </a:r>
            <a:r>
              <a:rPr lang="en-US" sz="2400" u="sng" dirty="0"/>
              <a:t>exposition</a:t>
            </a:r>
            <a:r>
              <a:rPr lang="en-US" sz="2400" dirty="0"/>
              <a:t> and personal comments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On </a:t>
            </a:r>
            <a:r>
              <a:rPr lang="en-US" sz="2400" dirty="0" smtClean="0"/>
              <a:t>documentaries voice-over </a:t>
            </a:r>
            <a:r>
              <a:rPr lang="en-US" sz="2400" dirty="0"/>
              <a:t>is used to state unquestionable </a:t>
            </a:r>
            <a:r>
              <a:rPr lang="en-US" sz="2400" dirty="0" smtClean="0"/>
              <a:t>truths.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If you hear the sentence “There are only 80 pandas left in the entire world” spoken by a deep voice, you will believe it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That’s the reason why most narrators are men and many from Britain – apparently the British accent is more persuasive than American English.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323724"/>
            <a:ext cx="51435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4628" y="6352144"/>
            <a:ext cx="46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Unless you’re Morgan Freeman…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9285" y="2093254"/>
            <a:ext cx="2951747" cy="202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 descr="dog wearing ">
            <a:extLst>
              <a:ext uri="{FF2B5EF4-FFF2-40B4-BE49-F238E27FC236}">
                <a16:creationId xmlns:a16="http://schemas.microsoft.com/office/drawing/2014/main" id="{C82E84C0-3F8B-5A4C-8DA3-AB9BEB512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62502" y="1539126"/>
            <a:ext cx="3421745" cy="3421745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585D30-ADD3-403E-B097-1A606B9BCB8E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E90A7E6-8214-4B8D-9F7F-0BE3175CBE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65132"/>
            <a:ext cx="5910095" cy="1480711"/>
          </a:xfrm>
        </p:spPr>
        <p:txBody>
          <a:bodyPr/>
          <a:lstStyle/>
          <a:p>
            <a:r>
              <a:rPr lang="en-US" sz="4000" dirty="0" smtClean="0"/>
              <a:t>Evidence</a:t>
            </a:r>
            <a:endParaRPr lang="en-GB" sz="40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 txBox="1">
            <a:spLocks/>
          </p:cNvSpPr>
          <p:nvPr/>
        </p:nvSpPr>
        <p:spPr>
          <a:xfrm>
            <a:off x="3984247" y="1010653"/>
            <a:ext cx="7983164" cy="4529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Because Documentaries are presenting real life, they sometimes have to present evidences or documentation to make their point convincingly. </a:t>
            </a:r>
          </a:p>
          <a:p>
            <a:r>
              <a:rPr lang="en-GB" sz="2800" dirty="0" smtClean="0"/>
              <a:t>The sources need to be legitimate</a:t>
            </a:r>
          </a:p>
          <a:p>
            <a:r>
              <a:rPr lang="en-US" sz="2800" dirty="0" smtClean="0"/>
              <a:t>Newspaper articles, bank statements, government records, surveillance footage are all fair game for the filmmaker because they carry the weight of truth.</a:t>
            </a:r>
          </a:p>
          <a:p>
            <a:r>
              <a:rPr lang="en-US" sz="2800" dirty="0" smtClean="0"/>
              <a:t> For the most part, at least. Occasionally, directors may intentionally misuse documents and take it out of context to mislead the audience.</a:t>
            </a:r>
          </a:p>
          <a:p>
            <a:endParaRPr lang="en-GB" sz="2800" b="1" dirty="0"/>
          </a:p>
        </p:txBody>
      </p:sp>
      <p:pic>
        <p:nvPicPr>
          <p:cNvPr id="10" name="Picture 9" descr="Criminal Profiling Overflow Page - Criminal Justic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" y="5555088"/>
            <a:ext cx="1797119" cy="13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0"/>
            <a:ext cx="5910095" cy="1480711"/>
          </a:xfrm>
        </p:spPr>
        <p:txBody>
          <a:bodyPr/>
          <a:lstStyle/>
          <a:p>
            <a:r>
              <a:rPr lang="en-US" sz="4000" dirty="0" smtClean="0"/>
              <a:t>Evidence (2 types)</a:t>
            </a:r>
            <a:endParaRPr lang="en-GB" sz="40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315" y="1886912"/>
            <a:ext cx="11348178" cy="1638704"/>
          </a:xfrm>
        </p:spPr>
        <p:txBody>
          <a:bodyPr/>
          <a:lstStyle/>
          <a:p>
            <a:r>
              <a:rPr lang="en-US" sz="2400" b="1" dirty="0" smtClean="0"/>
              <a:t>Interviews: </a:t>
            </a:r>
            <a:r>
              <a:rPr lang="en-US" sz="2400" dirty="0" smtClean="0"/>
              <a:t>Provide evidence when the filmmakers might not have been able to film.</a:t>
            </a:r>
          </a:p>
          <a:p>
            <a:pPr lvl="1"/>
            <a:r>
              <a:rPr lang="en-US" sz="2200" dirty="0" smtClean="0"/>
              <a:t>Example: Film about a title 1 school and the “history” at the school.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A736EEA-C797-4C08-B4D5-E836C0BCE331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/>
          <a:lstStyle/>
          <a:p>
            <a:fld id="{DCB4E619-4CA9-4A22-920F-20396BF5047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851" y="3525616"/>
            <a:ext cx="7084595" cy="3332384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315" y="3534412"/>
            <a:ext cx="4636570" cy="2793454"/>
          </a:xfrm>
        </p:spPr>
        <p:txBody>
          <a:bodyPr/>
          <a:lstStyle/>
          <a:p>
            <a:r>
              <a:rPr lang="en-US" sz="2400" b="1" dirty="0" smtClean="0"/>
              <a:t>Expert Witness: </a:t>
            </a:r>
            <a:r>
              <a:rPr lang="en-US" sz="2400" dirty="0"/>
              <a:t>is anyone that has great knowledge on the subject that they are testifying on</a:t>
            </a:r>
            <a:r>
              <a:rPr lang="en-US" sz="2400" dirty="0" smtClean="0"/>
              <a:t>.</a:t>
            </a:r>
          </a:p>
          <a:p>
            <a:r>
              <a:rPr lang="en-US" sz="2200" dirty="0" smtClean="0"/>
              <a:t>Example: film about decline of wild pandas from a film-maker who studied film and journalism in college. </a:t>
            </a:r>
          </a:p>
        </p:txBody>
      </p:sp>
    </p:spTree>
    <p:extLst>
      <p:ext uri="{BB962C8B-B14F-4D97-AF65-F5344CB8AC3E}">
        <p14:creationId xmlns:p14="http://schemas.microsoft.com/office/powerpoint/2010/main" val="30382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_Template_CA - v5" id="{91F2B38C-E08A-46D0-9EA0-C8E2D9504695}" vid="{05019A34-FD6E-4E67-9877-62132367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BBA49-322C-48B8-8651-28266E2FD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63F52-96AE-4DAB-9EEA-C8B1B9049CF4}">
  <ds:schemaRefs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6228D5-9BE7-4F82-AB6E-A758A04F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1257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CiscoSans</vt:lpstr>
      <vt:lpstr>Office Theme</vt:lpstr>
      <vt:lpstr>Elements of a Documentary</vt:lpstr>
      <vt:lpstr>Today’s goals &amp; focus questions:</vt:lpstr>
      <vt:lpstr>What is a Documentary?</vt:lpstr>
      <vt:lpstr>What is a Documentary?</vt:lpstr>
      <vt:lpstr>OBJECTIVE           vs.        BIAS</vt:lpstr>
      <vt:lpstr>The 6 elements of a documentary</vt:lpstr>
      <vt:lpstr>Narration:</vt:lpstr>
      <vt:lpstr>Evidence</vt:lpstr>
      <vt:lpstr>Evidence (2 types)</vt:lpstr>
      <vt:lpstr>Cutaways</vt:lpstr>
      <vt:lpstr>Footage</vt:lpstr>
      <vt:lpstr>Documentary Modes</vt:lpstr>
      <vt:lpstr>Documentary Modes</vt:lpstr>
      <vt:lpstr>Poetic</vt:lpstr>
      <vt:lpstr>Expository Documentary</vt:lpstr>
      <vt:lpstr>Observational Documentary</vt:lpstr>
      <vt:lpstr>Participatory Documentary</vt:lpstr>
      <vt:lpstr>Reflexive Documentary</vt:lpstr>
      <vt:lpstr>Performative Documentary</vt:lpstr>
      <vt:lpstr>Watch Film, take notes</vt:lpstr>
      <vt:lpstr>You try!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2018-09-11T19:57:42Z</dcterms:created>
  <dcterms:modified xsi:type="dcterms:W3CDTF">2018-09-17T15:53:59Z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