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282" r:id="rId5"/>
    <p:sldId id="283" r:id="rId6"/>
    <p:sldId id="299" r:id="rId7"/>
    <p:sldId id="297" r:id="rId8"/>
    <p:sldId id="285" r:id="rId9"/>
    <p:sldId id="302" r:id="rId10"/>
    <p:sldId id="301" r:id="rId11"/>
    <p:sldId id="300" r:id="rId12"/>
    <p:sldId id="303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574" autoAdjust="0"/>
  </p:normalViewPr>
  <p:slideViewPr>
    <p:cSldViewPr snapToGrid="0">
      <p:cViewPr varScale="1">
        <p:scale>
          <a:sx n="64" d="100"/>
          <a:sy n="64" d="100"/>
        </p:scale>
        <p:origin x="66" y="21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1" d="100"/>
          <a:sy n="61" d="100"/>
        </p:scale>
        <p:origin x="3168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ZA" smtClean="0"/>
              <a:t>2018/09/12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ZA" smtClean="0"/>
              <a:t>2018/09/12</a:t>
            </a:fld>
            <a:endParaRPr lang="en-ZA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ZA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dirty="0"/>
              <a:t>Insert or Drag &amp; Drop your Photo</a:t>
            </a:r>
            <a:endParaRPr lang="en-ZA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ZA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dirty="0"/>
              <a:t>Thank You</a:t>
            </a:r>
            <a:endParaRPr lang="en-ZA" dirty="0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Full Name</a:t>
            </a:r>
            <a:endParaRPr lang="en-ZA" dirty="0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Phone Number</a:t>
            </a:r>
            <a:endParaRPr lang="en-ZA" dirty="0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Email or Social Media Handle</a:t>
            </a:r>
            <a:endParaRPr lang="en-ZA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Company Website</a:t>
            </a:r>
            <a:endParaRPr lang="en-ZA" dirty="0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dirty="0"/>
              <a:t>Click to edit page title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ZA" sz="1800" b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ZA" sz="7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ZA" sz="18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s://www.youtube.com/watch?v=5ssQBrFOkGU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ZA" dirty="0" smtClean="0"/>
              <a:t>Elements of a Poem</a:t>
            </a:r>
            <a:endParaRPr lang="en-ZA" b="0" i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1228604" y="2147285"/>
            <a:ext cx="2795713" cy="332642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ZA" sz="2400" spc="300" baseline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“Exile”</a:t>
            </a:r>
            <a:endParaRPr lang="en-ZA" sz="24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ZA" dirty="0" smtClean="0"/>
              <a:t>9/12/2018.</a:t>
            </a:r>
            <a:endParaRPr lang="en-ZA" dirty="0"/>
          </a:p>
        </p:txBody>
      </p:sp>
      <p:cxnSp>
        <p:nvCxnSpPr>
          <p:cNvPr id="8" name="Straight Connector 7" descr="Divider line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Placeholder 9" descr="Green fern" title="Green fern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dirty="0" smtClean="0"/>
              <a:t>Today’s goals: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sz="2000" dirty="0"/>
              <a:t>Students will:</a:t>
            </a:r>
          </a:p>
          <a:p>
            <a:r>
              <a:rPr lang="en-US" sz="2000" dirty="0"/>
              <a:t>—Identify the theme of a poem</a:t>
            </a:r>
          </a:p>
          <a:p>
            <a:r>
              <a:rPr lang="en-US" sz="2000" dirty="0"/>
              <a:t>—Determine the elements of a poem</a:t>
            </a:r>
          </a:p>
          <a:p>
            <a:r>
              <a:rPr lang="en-US" sz="2000" dirty="0"/>
              <a:t>—Explain what makes poetry different from short stories</a:t>
            </a:r>
          </a:p>
          <a:p>
            <a:r>
              <a:rPr lang="en-US" sz="2000" dirty="0"/>
              <a:t>—Analyze themes across genres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801" y="3536503"/>
            <a:ext cx="5472000" cy="2819847"/>
          </a:xfrm>
        </p:spPr>
        <p:txBody>
          <a:bodyPr/>
          <a:lstStyle/>
          <a:p>
            <a:pPr marL="0" indent="0">
              <a:buNone/>
            </a:pPr>
            <a:r>
              <a:rPr lang="en-ZA" sz="3200" dirty="0" smtClean="0"/>
              <a:t>Focus Questions</a:t>
            </a:r>
            <a:endParaRPr lang="en-ZA" sz="3200" dirty="0"/>
          </a:p>
          <a:p>
            <a:r>
              <a:rPr lang="en-US" sz="2000" dirty="0"/>
              <a:t>What strategies can we use to understand </a:t>
            </a:r>
            <a:r>
              <a:rPr lang="en-US" sz="2000" dirty="0" smtClean="0"/>
              <a:t>poems?</a:t>
            </a:r>
          </a:p>
          <a:p>
            <a:r>
              <a:rPr lang="en-US" sz="2000" dirty="0"/>
              <a:t>What are the essential elements of </a:t>
            </a:r>
            <a:r>
              <a:rPr lang="en-US" sz="2000" dirty="0" smtClean="0"/>
              <a:t>a poem?</a:t>
            </a:r>
            <a:endParaRPr lang="en-US" sz="2000" dirty="0"/>
          </a:p>
          <a:p>
            <a:endParaRPr lang="en-US" sz="2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2</a:t>
            </a:fld>
            <a:endParaRPr lang="en-ZA" dirty="0"/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comes to mind when you hear the word….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3</a:t>
            </a:fld>
            <a:endParaRPr lang="en-ZA" dirty="0"/>
          </a:p>
        </p:txBody>
      </p:sp>
      <p:sp>
        <p:nvSpPr>
          <p:cNvPr id="9" name="Rectangle 8"/>
          <p:cNvSpPr/>
          <p:nvPr/>
        </p:nvSpPr>
        <p:spPr>
          <a:xfrm>
            <a:off x="5012210" y="2967335"/>
            <a:ext cx="216758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smtClean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Poetry</a:t>
            </a:r>
            <a:endParaRPr lang="en-US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28795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dirty="0" smtClean="0"/>
              <a:t>Elements of Poetry Review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299887" y="1260000"/>
            <a:ext cx="5472001" cy="806300"/>
          </a:xfrm>
        </p:spPr>
        <p:txBody>
          <a:bodyPr/>
          <a:lstStyle/>
          <a:p>
            <a:r>
              <a:rPr lang="en-ZA" sz="2400" dirty="0" smtClean="0"/>
              <a:t>Watch the video</a:t>
            </a:r>
          </a:p>
          <a:p>
            <a:r>
              <a:rPr lang="en-ZA" sz="2400" dirty="0" smtClean="0"/>
              <a:t>Take notes if you need to</a:t>
            </a:r>
            <a:endParaRPr lang="en-ZA" sz="2400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2437200"/>
            <a:ext cx="5472000" cy="3548250"/>
          </a:xfrm>
        </p:spPr>
        <p:txBody>
          <a:bodyPr/>
          <a:lstStyle/>
          <a:p>
            <a:r>
              <a:rPr lang="en-US" u="sng" dirty="0" smtClean="0">
                <a:hlinkClick r:id="rId2"/>
              </a:rPr>
              <a:t>https</a:t>
            </a:r>
            <a:r>
              <a:rPr lang="en-US" u="sng" dirty="0">
                <a:hlinkClick r:id="rId2"/>
              </a:rPr>
              <a:t>://</a:t>
            </a:r>
            <a:r>
              <a:rPr lang="en-US" u="sng" dirty="0" smtClean="0">
                <a:hlinkClick r:id="rId2"/>
              </a:rPr>
              <a:t>www.youtube.com/watch?v=5ssQBrFOkGU</a:t>
            </a:r>
            <a:r>
              <a:rPr lang="en-US" u="sng" dirty="0" smtClean="0"/>
              <a:t> </a:t>
            </a:r>
            <a:endParaRPr lang="en-Z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4</a:t>
            </a:fld>
            <a:endParaRPr lang="en-ZA" dirty="0"/>
          </a:p>
        </p:txBody>
      </p:sp>
      <p:pic>
        <p:nvPicPr>
          <p:cNvPr id="9" name="Picture Placeholder 8" descr="Farmland landscape" title="Farmland landscape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 descr="Green rice fields" title="Green rice fields">
            <a:extLst>
              <a:ext uri="{FF2B5EF4-FFF2-40B4-BE49-F238E27FC236}">
                <a16:creationId xmlns:a16="http://schemas.microsoft.com/office/drawing/2014/main" id="{6B340BE6-E2A9-41BF-A986-77BC378EE5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B86E961-B76E-423F-995E-11B31E92143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solidFill>
            <a:schemeClr val="tx1"/>
          </a:solidFill>
        </p:spPr>
        <p:txBody>
          <a:bodyPr/>
          <a:lstStyle/>
          <a:p>
            <a:r>
              <a:rPr lang="en-ZA" sz="3600" dirty="0" smtClean="0">
                <a:solidFill>
                  <a:schemeClr val="bg1"/>
                </a:solidFill>
              </a:rPr>
              <a:t>“Exile” by Julia Alvarez</a:t>
            </a:r>
            <a:endParaRPr lang="en-ZA" sz="3600" dirty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5</a:t>
            </a:fld>
            <a:endParaRPr lang="en-ZA" dirty="0"/>
          </a:p>
        </p:txBody>
      </p:sp>
      <p:sp>
        <p:nvSpPr>
          <p:cNvPr id="10" name="Title 9" hidden="1">
            <a:extLst>
              <a:ext uri="{FF2B5EF4-FFF2-40B4-BE49-F238E27FC236}">
                <a16:creationId xmlns:a16="http://schemas.microsoft.com/office/drawing/2014/main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 txBox="1">
            <a:spLocks/>
          </p:cNvSpPr>
          <p:nvPr/>
        </p:nvSpPr>
        <p:spPr>
          <a:xfrm>
            <a:off x="432000" y="4244495"/>
            <a:ext cx="2131318" cy="822144"/>
          </a:xfrm>
          <a:prstGeom prst="rect">
            <a:avLst/>
          </a:prstGeom>
          <a:solidFill>
            <a:schemeClr val="tx1"/>
          </a:solidFill>
        </p:spPr>
        <p:txBody>
          <a:bodyPr vert="horz" lIns="180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dirty="0" smtClean="0">
                <a:solidFill>
                  <a:schemeClr val="bg1"/>
                </a:solidFill>
              </a:rPr>
              <a:t>Page 255</a:t>
            </a:r>
            <a:endParaRPr lang="en-US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219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“Exile” and TSP-FASTT</a:t>
            </a:r>
            <a:endParaRPr lang="en-US" dirty="0"/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620125" y="1249577"/>
            <a:ext cx="7151874" cy="4758128"/>
          </a:xfrm>
        </p:spPr>
        <p:txBody>
          <a:bodyPr/>
          <a:lstStyle/>
          <a:p>
            <a:r>
              <a:rPr lang="en-US" sz="2800" dirty="0" smtClean="0"/>
              <a:t>T: Title: What does the title mean?</a:t>
            </a:r>
          </a:p>
          <a:p>
            <a:r>
              <a:rPr lang="en-US" sz="2800" dirty="0" smtClean="0"/>
              <a:t>S: Speaker: Who is the speaker? Who is the audience</a:t>
            </a:r>
          </a:p>
          <a:p>
            <a:r>
              <a:rPr lang="en-US" sz="2800" dirty="0" smtClean="0"/>
              <a:t>P: Paraphrase: What is it about? </a:t>
            </a:r>
          </a:p>
          <a:p>
            <a:r>
              <a:rPr lang="en-US" sz="2800" dirty="0" smtClean="0"/>
              <a:t>F- Figurative devices: What and How? (cheat sheet on back)</a:t>
            </a:r>
          </a:p>
          <a:p>
            <a:r>
              <a:rPr lang="en-US" sz="2800" dirty="0" smtClean="0"/>
              <a:t>A- Attitude: what is the author’s tone?</a:t>
            </a:r>
          </a:p>
          <a:p>
            <a:r>
              <a:rPr lang="en-US" sz="2800" dirty="0" smtClean="0"/>
              <a:t>S- shifts: Shift in tone, subject, speaker, etc.</a:t>
            </a:r>
          </a:p>
          <a:p>
            <a:r>
              <a:rPr lang="en-US" sz="2800" dirty="0" smtClean="0"/>
              <a:t>T- title: What does the title really mean?</a:t>
            </a:r>
          </a:p>
          <a:p>
            <a:r>
              <a:rPr lang="en-US" sz="2800" dirty="0" smtClean="0"/>
              <a:t>T-Theme: What is the message? ( 1 word + what author is saying about that word)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6</a:t>
            </a:fld>
            <a:endParaRPr lang="en-ZA" dirty="0"/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0" y="1684421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8022" y="2366207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8022" y="3200400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56148" y="4066673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>
            <a:off x="-56146" y="5109410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56148" y="4596065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2" y="5678904"/>
            <a:ext cx="4620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754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7</a:t>
            </a:fld>
            <a:endParaRPr lang="en-ZA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Comparing Short Stories                                            &amp; Poetry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  <p:cxnSp>
        <p:nvCxnSpPr>
          <p:cNvPr id="13" name="Straight Connector 12"/>
          <p:cNvCxnSpPr>
            <a:stCxn id="9" idx="2"/>
          </p:cNvCxnSpPr>
          <p:nvPr/>
        </p:nvCxnSpPr>
        <p:spPr>
          <a:xfrm flipH="1">
            <a:off x="6056026" y="1127740"/>
            <a:ext cx="88391" cy="4992261"/>
          </a:xfrm>
          <a:prstGeom prst="line">
            <a:avLst/>
          </a:prstGeom>
          <a:ln w="762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2001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dirty="0" smtClean="0"/>
              <a:t>Themes Across Genres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 smtClean="0"/>
              <a:t>Although we can identify specific themes in different texts, sometimes a particular theme will be interwoven through several text.</a:t>
            </a:r>
          </a:p>
          <a:p>
            <a:r>
              <a:rPr lang="en-US" dirty="0" smtClean="0"/>
              <a:t>If we look at “Liberty”, “La </a:t>
            </a:r>
            <a:r>
              <a:rPr lang="en-US" dirty="0" err="1" smtClean="0"/>
              <a:t>Bamba</a:t>
            </a:r>
            <a:r>
              <a:rPr lang="en-US" dirty="0" smtClean="0"/>
              <a:t>” and “Exile”, what theme do they have in common? (or is similar?)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3300152"/>
            <a:ext cx="5472000" cy="2819847"/>
          </a:xfrm>
        </p:spPr>
        <p:txBody>
          <a:bodyPr/>
          <a:lstStyle/>
          <a:p>
            <a:pPr marL="0" indent="0">
              <a:buNone/>
            </a:pPr>
            <a:r>
              <a:rPr lang="en-ZA" sz="2800" dirty="0" smtClean="0"/>
              <a:t>Themes:</a:t>
            </a:r>
            <a:endParaRPr lang="en-ZA" sz="2800" dirty="0"/>
          </a:p>
          <a:p>
            <a:r>
              <a:rPr lang="en-US" dirty="0" smtClean="0"/>
              <a:t>1 word + What Authors thinks + Why</a:t>
            </a:r>
          </a:p>
          <a:p>
            <a:r>
              <a:rPr lang="en-US" dirty="0" smtClean="0"/>
              <a:t>Liberty + Sacrifice + greater good</a:t>
            </a:r>
          </a:p>
          <a:p>
            <a:r>
              <a:rPr lang="en-US" dirty="0" smtClean="0"/>
              <a:t>Risks + You need to take + you don’t know how it will turn out in the end</a:t>
            </a:r>
          </a:p>
          <a:p>
            <a:r>
              <a:rPr lang="en-US" dirty="0" smtClean="0"/>
              <a:t>Exile + Dive in + immigrant experience (vulnerability/ Loss)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8</a:t>
            </a:fld>
            <a:endParaRPr lang="en-ZA" dirty="0"/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6082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r>
              <a:rPr lang="en-US" dirty="0" smtClean="0"/>
              <a:t>Complete the TSP-FASTT for “Crossing </a:t>
            </a:r>
            <a:r>
              <a:rPr lang="en-US" smtClean="0"/>
              <a:t>the Border”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9</a:t>
            </a:fld>
            <a:endParaRPr lang="en-ZA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HW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8690408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rganic Presentation Layout_SB - v7" id="{029DCB9A-2C31-4DA7-9F9E-927975B08C6A}" vid="{D47DE383-E6D7-4CBF-845E-E9F933A0654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323</Words>
  <Application>Microsoft Office PowerPoint</Application>
  <PresentationFormat>Widescreen</PresentationFormat>
  <Paragraphs>49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5" baseType="lpstr">
      <vt:lpstr>Arial</vt:lpstr>
      <vt:lpstr>Calibri</vt:lpstr>
      <vt:lpstr>Corbel</vt:lpstr>
      <vt:lpstr>Garamond</vt:lpstr>
      <vt:lpstr>Times New Roman</vt:lpstr>
      <vt:lpstr>Office Theme</vt:lpstr>
      <vt:lpstr>Elements of a Poem</vt:lpstr>
      <vt:lpstr>Today’s goals:</vt:lpstr>
      <vt:lpstr>What comes to mind when you hear the word….</vt:lpstr>
      <vt:lpstr>Elements of Poetry Review</vt:lpstr>
      <vt:lpstr>Large Image</vt:lpstr>
      <vt:lpstr>“Exile” and TSP-FASTT</vt:lpstr>
      <vt:lpstr>Comparing Short Stories                                            &amp; Poetry</vt:lpstr>
      <vt:lpstr>Themes Across Genres</vt:lpstr>
      <vt:lpstr>HW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2018-09-11T17:06:55Z</dcterms:created>
  <dcterms:modified xsi:type="dcterms:W3CDTF">2018-09-12T20:03:58Z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