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68" r:id="rId3"/>
    <p:sldId id="269" r:id="rId4"/>
    <p:sldId id="257" r:id="rId5"/>
    <p:sldId id="266" r:id="rId6"/>
    <p:sldId id="258" r:id="rId7"/>
    <p:sldId id="260" r:id="rId8"/>
    <p:sldId id="265" r:id="rId9"/>
    <p:sldId id="261" r:id="rId10"/>
    <p:sldId id="267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4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6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5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72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6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68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88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29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7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4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0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2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6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27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a Flash:</a:t>
            </a:r>
            <a:br>
              <a:rPr lang="en-US" dirty="0" smtClean="0"/>
            </a:br>
            <a:r>
              <a:rPr lang="en-US" dirty="0" smtClean="0"/>
              <a:t>Flash </a:t>
            </a:r>
            <a:r>
              <a:rPr lang="en-US" dirty="0" smtClean="0"/>
              <a:t>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227006"/>
            <a:ext cx="10353762" cy="35641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our next unit will be a novel study, it will be helpful for you to gain skills in annotation. </a:t>
            </a:r>
          </a:p>
          <a:p>
            <a:r>
              <a:rPr lang="en-US" sz="2400" dirty="0" smtClean="0"/>
              <a:t>The following Flash Fiction has been divided up over several pages to include guided annotation notes.</a:t>
            </a:r>
          </a:p>
          <a:p>
            <a:r>
              <a:rPr lang="en-US" sz="2400" dirty="0" smtClean="0"/>
              <a:t>Read through the story, answer the questions along the way, and follow the annotation guidelines.</a:t>
            </a:r>
          </a:p>
          <a:p>
            <a:r>
              <a:rPr lang="en-US" sz="2400" dirty="0" smtClean="0"/>
              <a:t>Red pens on Stool!</a:t>
            </a:r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1349" y="229974"/>
            <a:ext cx="10758653" cy="173254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/>
              <a:t>Goal 3: </a:t>
            </a:r>
            <a:r>
              <a:rPr lang="en-US" sz="2800" u="sng" dirty="0" smtClean="0">
                <a:effectLst/>
              </a:rPr>
              <a:t>Read</a:t>
            </a:r>
            <a:r>
              <a:rPr lang="en-US" sz="2800" dirty="0" smtClean="0">
                <a:effectLst/>
              </a:rPr>
              <a:t> the FF story “A Short Story” by Larry French, and following the directions with the </a:t>
            </a:r>
            <a:r>
              <a:rPr lang="en-US" sz="2800" u="sng" dirty="0" smtClean="0">
                <a:effectLst/>
              </a:rPr>
              <a:t>annotation</a:t>
            </a:r>
            <a:r>
              <a:rPr lang="en-US" sz="2800" dirty="0" smtClean="0">
                <a:effectLst/>
              </a:rPr>
              <a:t> guides. Then answer questions in complete sentences from the packet </a:t>
            </a:r>
            <a:r>
              <a:rPr lang="en-US" sz="2000" dirty="0" smtClean="0">
                <a:effectLst/>
              </a:rPr>
              <a:t>(~25 min)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11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6" y="1730934"/>
            <a:ext cx="11614484" cy="474044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Independently read and annotate according to the guided notes</a:t>
            </a:r>
          </a:p>
          <a:p>
            <a:r>
              <a:rPr lang="en-US" sz="2800" dirty="0" smtClean="0"/>
              <a:t>Then find a partner and discuss; Remember to:</a:t>
            </a:r>
          </a:p>
          <a:p>
            <a:pPr lvl="1"/>
            <a:r>
              <a:rPr lang="en-US" sz="2600" dirty="0" smtClean="0"/>
              <a:t>Stay on topic</a:t>
            </a:r>
          </a:p>
          <a:p>
            <a:pPr lvl="1"/>
            <a:r>
              <a:rPr lang="en-US" sz="2600" dirty="0" smtClean="0"/>
              <a:t>Listen to each other</a:t>
            </a:r>
          </a:p>
          <a:p>
            <a:pPr lvl="1"/>
            <a:r>
              <a:rPr lang="en-US" sz="2600" dirty="0" smtClean="0"/>
              <a:t>Attack the argument, not the person</a:t>
            </a:r>
          </a:p>
          <a:p>
            <a:pPr lvl="1"/>
            <a:r>
              <a:rPr lang="en-US" sz="2600" dirty="0" smtClean="0"/>
              <a:t>Talk at an appropriate volume</a:t>
            </a:r>
          </a:p>
          <a:p>
            <a:pPr lvl="1"/>
            <a:r>
              <a:rPr lang="en-US" sz="2600" dirty="0" smtClean="0"/>
              <a:t>Express your ideas clearly and concisely</a:t>
            </a:r>
          </a:p>
          <a:p>
            <a:r>
              <a:rPr lang="en-US" sz="2800" dirty="0" smtClean="0"/>
              <a:t>Ticket out the Door: Answer the final question on page 1 in the Guiding Worksheet:</a:t>
            </a:r>
          </a:p>
          <a:p>
            <a:pPr lvl="1"/>
            <a:r>
              <a:rPr lang="en-US" sz="2600" dirty="0" smtClean="0">
                <a:effectLst/>
              </a:rPr>
              <a:t>Do </a:t>
            </a:r>
            <a:r>
              <a:rPr lang="en-US" sz="2600" dirty="0">
                <a:effectLst/>
              </a:rPr>
              <a:t>you think Flash Fiction counts as a story? Why, why not?</a:t>
            </a:r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5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6673"/>
            <a:ext cx="9905998" cy="962526"/>
          </a:xfrm>
        </p:spPr>
        <p:txBody>
          <a:bodyPr/>
          <a:lstStyle/>
          <a:p>
            <a:r>
              <a:rPr lang="en-US" dirty="0" smtClean="0"/>
              <a:t>Goal 4: Write your own Flash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515979"/>
            <a:ext cx="10453853" cy="45720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You are going to try your hand at condensing a classroom text and/or Disney movie into very few words. </a:t>
            </a:r>
            <a:endParaRPr lang="en-US" sz="3200" dirty="0" smtClean="0">
              <a:effectLst/>
            </a:endParaRPr>
          </a:p>
          <a:p>
            <a:r>
              <a:rPr lang="en-US" sz="3200" dirty="0" smtClean="0">
                <a:effectLst/>
              </a:rPr>
              <a:t>Try </a:t>
            </a:r>
            <a:r>
              <a:rPr lang="en-US" sz="3200" dirty="0">
                <a:effectLst/>
              </a:rPr>
              <a:t>to get it into 6 words! </a:t>
            </a:r>
            <a:endParaRPr lang="en-US" sz="3200" dirty="0" smtClean="0">
              <a:effectLst/>
            </a:endParaRPr>
          </a:p>
          <a:p>
            <a:r>
              <a:rPr lang="en-US" sz="3200" dirty="0" smtClean="0">
                <a:effectLst/>
              </a:rPr>
              <a:t>If </a:t>
            </a:r>
            <a:r>
              <a:rPr lang="en-US" sz="3200" dirty="0">
                <a:effectLst/>
              </a:rPr>
              <a:t>you’re struggling, get it under 15. If you’re still challenged, go for 50 words or less</a:t>
            </a:r>
            <a:r>
              <a:rPr lang="en-US" sz="3200" dirty="0" smtClean="0">
                <a:effectLst/>
              </a:rPr>
              <a:t>.</a:t>
            </a:r>
          </a:p>
          <a:p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effectLst/>
              </a:rPr>
              <a:t>But really, less is more</a:t>
            </a:r>
            <a:r>
              <a:rPr lang="en-US" sz="3200" dirty="0" smtClean="0">
                <a:effectLst/>
              </a:rPr>
              <a:t>!</a:t>
            </a:r>
          </a:p>
          <a:p>
            <a:r>
              <a:rPr lang="en-US" sz="3200" dirty="0">
                <a:effectLst/>
              </a:rPr>
              <a:t> Then answer the questions about your flash fiction piece.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904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75" y="1010653"/>
            <a:ext cx="11935325" cy="5598695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effectLst/>
              </a:rPr>
              <a:t>“I volunteer as tribute!” Destroys capitol.</a:t>
            </a:r>
          </a:p>
          <a:p>
            <a:r>
              <a:rPr lang="en-US" sz="3200" i="1" dirty="0" smtClean="0">
                <a:effectLst/>
              </a:rPr>
              <a:t> Family Feud, their children’s marriage=death.</a:t>
            </a:r>
          </a:p>
          <a:p>
            <a:r>
              <a:rPr lang="en-US" sz="3200" i="1" dirty="0" smtClean="0">
                <a:effectLst/>
              </a:rPr>
              <a:t> Father-son </a:t>
            </a:r>
            <a:r>
              <a:rPr lang="en-US" sz="3200" i="1" dirty="0">
                <a:effectLst/>
              </a:rPr>
              <a:t>don’t get along; universe suffers</a:t>
            </a:r>
            <a:r>
              <a:rPr lang="en-US" sz="3200" i="1" dirty="0" smtClean="0">
                <a:effectLst/>
              </a:rPr>
              <a:t>. </a:t>
            </a:r>
          </a:p>
          <a:p>
            <a:r>
              <a:rPr lang="en-US" sz="3200" i="1" dirty="0" smtClean="0">
                <a:effectLst/>
              </a:rPr>
              <a:t>Guy </a:t>
            </a:r>
            <a:r>
              <a:rPr lang="en-US" sz="3200" i="1" dirty="0">
                <a:effectLst/>
              </a:rPr>
              <a:t>joins army, runs, eats chocolates. </a:t>
            </a:r>
            <a:endParaRPr lang="en-US" sz="3200" i="1" dirty="0" smtClean="0">
              <a:effectLst/>
            </a:endParaRPr>
          </a:p>
          <a:p>
            <a:r>
              <a:rPr lang="en-US" sz="3200" i="1" dirty="0" smtClean="0">
                <a:effectLst/>
              </a:rPr>
              <a:t>Girl </a:t>
            </a:r>
            <a:r>
              <a:rPr lang="en-US" sz="3200" i="1" dirty="0">
                <a:effectLst/>
              </a:rPr>
              <a:t>observes </a:t>
            </a:r>
            <a:r>
              <a:rPr lang="en-US" sz="3200" i="1" dirty="0" smtClean="0">
                <a:effectLst/>
              </a:rPr>
              <a:t>prejudice</a:t>
            </a:r>
            <a:r>
              <a:rPr lang="en-US" sz="3200" i="1" dirty="0">
                <a:effectLst/>
              </a:rPr>
              <a:t>. There’s no bird</a:t>
            </a:r>
            <a:r>
              <a:rPr lang="en-US" sz="3200" i="1" dirty="0" smtClean="0">
                <a:effectLst/>
              </a:rPr>
              <a:t>. </a:t>
            </a:r>
          </a:p>
          <a:p>
            <a:r>
              <a:rPr lang="en-US" sz="3200" i="1" dirty="0" smtClean="0">
                <a:effectLst/>
              </a:rPr>
              <a:t>Son seeks revenge for ghost-Father. dies. </a:t>
            </a:r>
            <a:endParaRPr lang="en-US" sz="3200" dirty="0">
              <a:effectLst/>
            </a:endParaRP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78395" y="988444"/>
            <a:ext cx="3965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</a:pPr>
            <a:r>
              <a:rPr lang="en-US" sz="3200" i="1" u="sng" cap="small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580000" scaled="0"/>
                  <a:tileRect/>
                </a:gradFill>
              </a:rPr>
              <a:t>Hunger Games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1744" y="3714001"/>
            <a:ext cx="454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</a:pPr>
            <a:r>
              <a:rPr lang="en-US" sz="3200" i="1" u="sng" cap="small" dirty="0" smtClean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580000" scaled="0"/>
                  <a:tileRect/>
                </a:gradFill>
              </a:rPr>
              <a:t>To Kill a Mockingbird</a:t>
            </a:r>
            <a:endParaRPr lang="en-US" sz="3200" i="1" u="sng" cap="small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580000" scaled="0"/>
                <a:tileRect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1154" y="2362327"/>
            <a:ext cx="3965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“Star Wars”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529801" y="3006351"/>
            <a:ext cx="3965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</a:pPr>
            <a:r>
              <a:rPr lang="en-US" sz="3200" i="1" u="sng" cap="small" dirty="0" smtClean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580000" scaled="0"/>
                  <a:tileRect/>
                </a:gradFill>
              </a:rPr>
              <a:t>Forest Gump</a:t>
            </a:r>
            <a:endParaRPr lang="en-US" sz="3200" i="1" u="sng" cap="small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580000" scaled="0"/>
                <a:tileRect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1441" y="1610155"/>
            <a:ext cx="352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“</a:t>
            </a:r>
            <a:r>
              <a:rPr lang="en-US" sz="2800" i="1" dirty="0"/>
              <a:t>Romeo and Juliet”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651744" y="4372648"/>
            <a:ext cx="3965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</a:pPr>
            <a:r>
              <a:rPr lang="en-US" sz="3200" i="1" u="sng" cap="small" dirty="0" smtClean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580000" scaled="0"/>
                  <a:tileRect/>
                </a:gradFill>
              </a:rPr>
              <a:t>Hamlet</a:t>
            </a:r>
            <a:endParaRPr lang="en-US" sz="3200" i="1" u="sng" cap="small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580000" scaled="0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5589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Oct 5</a:t>
            </a:r>
            <a:r>
              <a:rPr lang="en-US" baseline="30000" dirty="0" smtClean="0"/>
              <a:t>th</a:t>
            </a:r>
            <a:r>
              <a:rPr lang="en-US" dirty="0" smtClean="0"/>
              <a:t>  Warm-up (~5min)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4" y="1580051"/>
            <a:ext cx="11312013" cy="4953484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Leave the printouts on your desk alone for now (we’ll get to them later!)</a:t>
            </a:r>
          </a:p>
          <a:p>
            <a:r>
              <a:rPr lang="en-US" sz="2800" dirty="0" smtClean="0"/>
              <a:t>On a sheet of notebook paper, answer the following question in a list, paragraph, or bubble chart: </a:t>
            </a:r>
          </a:p>
          <a:p>
            <a:r>
              <a:rPr lang="en-US" sz="3600" b="1" u="sng" dirty="0" smtClean="0"/>
              <a:t>What does a story need, in order to be a story?</a:t>
            </a:r>
          </a:p>
          <a:p>
            <a:r>
              <a:rPr lang="en-US" sz="2800" dirty="0" smtClean="0"/>
              <a:t>Hint: think back to our conversations about “elements of a short story” and the “plot diagram” graphic organizer.</a:t>
            </a:r>
          </a:p>
          <a:p>
            <a:r>
              <a:rPr lang="en-US" sz="2800" dirty="0" smtClean="0"/>
              <a:t>Consider: the stories we’ve read, heard, and discussed as well as your own.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48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bubble organiz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47083" y="2731361"/>
            <a:ext cx="1766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Story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3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07670" y="1094825"/>
            <a:ext cx="4588931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Goals: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86063" y="1832812"/>
            <a:ext cx="5232147" cy="5145504"/>
          </a:xfrm>
        </p:spPr>
        <p:txBody>
          <a:bodyPr>
            <a:noAutofit/>
          </a:bodyPr>
          <a:lstStyle/>
          <a:p>
            <a:r>
              <a:rPr lang="en-US" sz="2200" dirty="0"/>
              <a:t>Analyze articles and construct a definition of flash fiction</a:t>
            </a:r>
          </a:p>
          <a:p>
            <a:r>
              <a:rPr lang="en-US" sz="2200" dirty="0"/>
              <a:t>Justify what elements are needed in order to have a (good) story</a:t>
            </a:r>
          </a:p>
          <a:p>
            <a:r>
              <a:rPr lang="en-US" sz="2200" dirty="0"/>
              <a:t>Annotate (guided) a Flash Fiction story to help you redefine Flash Fiction</a:t>
            </a:r>
          </a:p>
          <a:p>
            <a:r>
              <a:rPr lang="en-US" sz="2200" dirty="0"/>
              <a:t>End Goal: Create your own Flash Fiction piece to help you understand, reflect, and answer one of our Essential Questions.</a:t>
            </a:r>
          </a:p>
          <a:p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0884" y="1130921"/>
            <a:ext cx="4604280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Focus Questions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84623" y="1696447"/>
            <a:ext cx="4876801" cy="4535904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</a:rPr>
              <a:t>What are the essential elements of a story?</a:t>
            </a:r>
          </a:p>
          <a:p>
            <a:r>
              <a:rPr lang="en-US" sz="2800" dirty="0">
                <a:effectLst/>
              </a:rPr>
              <a:t> How can writing flash fiction help us become better writers and readers?</a:t>
            </a:r>
            <a:endParaRPr lang="en-US" sz="28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6184623" y="3984367"/>
            <a:ext cx="4604280" cy="57626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2400" b="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20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8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None/>
              <a:defRPr sz="1600" b="1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1"/>
                </a:solidFill>
              </a:rPr>
              <a:t>Essential Question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612" y="4387028"/>
            <a:ext cx="5096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#2:How </a:t>
            </a:r>
            <a:r>
              <a:rPr lang="en-US" sz="2400" dirty="0">
                <a:solidFill>
                  <a:schemeClr val="tx2"/>
                </a:solidFill>
              </a:rPr>
              <a:t>can we use these stories (ones we write or ones we read) to understand ourselves, others, and the world?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0781" y="481263"/>
            <a:ext cx="9905998" cy="898358"/>
          </a:xfrm>
        </p:spPr>
        <p:txBody>
          <a:bodyPr>
            <a:normAutofit/>
          </a:bodyPr>
          <a:lstStyle/>
          <a:p>
            <a:r>
              <a:rPr lang="en-US" dirty="0"/>
              <a:t>(Goal 1</a:t>
            </a:r>
            <a:r>
              <a:rPr lang="en-US" dirty="0" smtClean="0"/>
              <a:t>) Think (&amp;read!), Pair, </a:t>
            </a:r>
            <a:r>
              <a:rPr lang="en-US" dirty="0" smtClean="0"/>
              <a:t>Share </a:t>
            </a:r>
            <a:r>
              <a:rPr lang="en-US" sz="1800" dirty="0" smtClean="0"/>
              <a:t>(~12 min)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2295" y="1507958"/>
            <a:ext cx="10935116" cy="5197641"/>
          </a:xfrm>
        </p:spPr>
        <p:txBody>
          <a:bodyPr>
            <a:normAutofit fontScale="77500" lnSpcReduction="20000"/>
          </a:bodyPr>
          <a:lstStyle/>
          <a:p>
            <a:pPr marL="779850" indent="-742950">
              <a:buFont typeface="+mj-lt"/>
              <a:buAutoNum type="arabicPeriod"/>
            </a:pPr>
            <a:r>
              <a:rPr lang="en-US" sz="4400" dirty="0" smtClean="0"/>
              <a:t>Read the following story </a:t>
            </a:r>
            <a:endParaRPr lang="en-US" sz="4400" dirty="0" smtClean="0"/>
          </a:p>
          <a:p>
            <a:pPr marL="779850" indent="-742950">
              <a:buFont typeface="+mj-lt"/>
              <a:buAutoNum type="arabicPeriod"/>
            </a:pPr>
            <a:r>
              <a:rPr lang="en-US" sz="4400" dirty="0"/>
              <a:t>A</a:t>
            </a:r>
            <a:r>
              <a:rPr lang="en-US" sz="4400" dirty="0" smtClean="0"/>
              <a:t>nswer </a:t>
            </a:r>
            <a:r>
              <a:rPr lang="en-US" sz="4400" dirty="0" smtClean="0"/>
              <a:t>the questions</a:t>
            </a:r>
            <a:r>
              <a:rPr lang="en-US" sz="4400" dirty="0" smtClean="0"/>
              <a:t>. Independently.</a:t>
            </a:r>
            <a:endParaRPr lang="en-US" sz="4400" dirty="0"/>
          </a:p>
          <a:p>
            <a:pPr marL="779850" indent="-742950">
              <a:buFont typeface="+mj-lt"/>
              <a:buAutoNum type="arabicPeriod"/>
            </a:pPr>
            <a:r>
              <a:rPr lang="en-US" sz="4400" dirty="0" smtClean="0"/>
              <a:t>Find a Partner and discuss</a:t>
            </a:r>
          </a:p>
          <a:p>
            <a:pPr marL="964350" lvl="1" indent="-514350">
              <a:buFont typeface="+mj-lt"/>
              <a:buAutoNum type="arabicPeriod"/>
            </a:pPr>
            <a:r>
              <a:rPr lang="en-US" sz="3100" dirty="0"/>
              <a:t>Stay on topic</a:t>
            </a:r>
          </a:p>
          <a:p>
            <a:pPr marL="964350" lvl="1" indent="-514350">
              <a:buFont typeface="+mj-lt"/>
              <a:buAutoNum type="arabicPeriod"/>
            </a:pPr>
            <a:r>
              <a:rPr lang="en-US" sz="3100" dirty="0"/>
              <a:t>Listen to each other</a:t>
            </a:r>
          </a:p>
          <a:p>
            <a:pPr marL="964350" lvl="1" indent="-514350">
              <a:buFont typeface="+mj-lt"/>
              <a:buAutoNum type="arabicPeriod"/>
            </a:pPr>
            <a:r>
              <a:rPr lang="en-US" sz="3100" dirty="0"/>
              <a:t>Attack the argument, not the person</a:t>
            </a:r>
          </a:p>
          <a:p>
            <a:pPr marL="964350" lvl="1" indent="-514350">
              <a:buFont typeface="+mj-lt"/>
              <a:buAutoNum type="arabicPeriod"/>
            </a:pPr>
            <a:r>
              <a:rPr lang="en-US" sz="3100" dirty="0"/>
              <a:t>Talk at an appropriate volume</a:t>
            </a:r>
          </a:p>
          <a:p>
            <a:pPr marL="964350" lvl="1" indent="-514350">
              <a:buFont typeface="+mj-lt"/>
              <a:buAutoNum type="arabicPeriod"/>
            </a:pPr>
            <a:r>
              <a:rPr lang="en-US" sz="3100" dirty="0"/>
              <a:t>Express your ideas clearly and concisely</a:t>
            </a:r>
          </a:p>
          <a:p>
            <a:pPr marL="779850" indent="-742950">
              <a:buFont typeface="+mj-lt"/>
              <a:buAutoNum type="arabicPeriod"/>
            </a:pPr>
            <a:r>
              <a:rPr lang="en-US" sz="4400" dirty="0" smtClean="0"/>
              <a:t>Share to the class</a:t>
            </a:r>
          </a:p>
          <a:p>
            <a:pPr marL="1192950" lvl="1" indent="-742950">
              <a:buFont typeface="+mj-lt"/>
              <a:buAutoNum type="arabicPeriod"/>
            </a:pPr>
            <a:r>
              <a:rPr lang="en-US" sz="4200" dirty="0" smtClean="0"/>
              <a:t>Raising your hand</a:t>
            </a:r>
            <a:endParaRPr lang="en-US" sz="4200" dirty="0" smtClean="0"/>
          </a:p>
        </p:txBody>
      </p:sp>
    </p:spTree>
    <p:extLst>
      <p:ext uri="{BB962C8B-B14F-4D97-AF65-F5344CB8AC3E}">
        <p14:creationId xmlns:p14="http://schemas.microsoft.com/office/powerpoint/2010/main" val="105737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898358"/>
          </a:xfrm>
        </p:spPr>
        <p:txBody>
          <a:bodyPr/>
          <a:lstStyle/>
          <a:p>
            <a:r>
              <a:rPr lang="en-US" dirty="0"/>
              <a:t>(Goal 1</a:t>
            </a:r>
            <a:r>
              <a:rPr lang="en-US" dirty="0" smtClean="0"/>
              <a:t>) Think (&amp;read!), Pair, Share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1413" y="1507959"/>
            <a:ext cx="9905998" cy="428324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Story </a:t>
            </a:r>
            <a:r>
              <a:rPr lang="en-US" sz="4400" dirty="0" smtClean="0"/>
              <a:t>by Earnest </a:t>
            </a:r>
            <a:r>
              <a:rPr lang="en-US" sz="4400" dirty="0" smtClean="0"/>
              <a:t>Hemmingway</a:t>
            </a:r>
            <a:endParaRPr lang="en-US" sz="4400" dirty="0"/>
          </a:p>
          <a:p>
            <a:r>
              <a:rPr lang="en-US" sz="4400" i="1" dirty="0" smtClean="0"/>
              <a:t>For sale: baby shoes, never worn.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6097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90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2:  Read article and define Flash Fiction</a:t>
            </a:r>
            <a:br>
              <a:rPr lang="en-US" dirty="0" smtClean="0"/>
            </a:br>
            <a:r>
              <a:rPr lang="en-US" dirty="0" smtClean="0"/>
              <a:t>“Going Long, Going Short</a:t>
            </a:r>
            <a:r>
              <a:rPr lang="en-US" dirty="0" smtClean="0"/>
              <a:t>” </a:t>
            </a:r>
            <a:r>
              <a:rPr lang="en-US" sz="2700" dirty="0" smtClean="0"/>
              <a:t>(~12 min)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Blue Sheet of paper</a:t>
            </a:r>
          </a:p>
          <a:p>
            <a:r>
              <a:rPr lang="en-US" sz="2800" dirty="0" smtClean="0"/>
              <a:t>Pass the Frog Read</a:t>
            </a:r>
          </a:p>
          <a:p>
            <a:pPr lvl="1"/>
            <a:r>
              <a:rPr lang="en-US" sz="2400" dirty="0" smtClean="0"/>
              <a:t>Call person’s name</a:t>
            </a:r>
          </a:p>
          <a:p>
            <a:pPr lvl="1"/>
            <a:r>
              <a:rPr lang="en-US" sz="2400" dirty="0" smtClean="0"/>
              <a:t>Gentle throw</a:t>
            </a:r>
            <a:endParaRPr lang="en-US" sz="2400" dirty="0"/>
          </a:p>
          <a:p>
            <a:pPr lvl="1"/>
            <a:r>
              <a:rPr lang="en-US" sz="2400" dirty="0" smtClean="0"/>
              <a:t>Read at least a sentence</a:t>
            </a:r>
          </a:p>
          <a:p>
            <a:pPr lvl="1"/>
            <a:r>
              <a:rPr lang="en-US" sz="2400" dirty="0" smtClean="0"/>
              <a:t>Don’t stop mid-sentence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8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Remember: subject+ one main piece of description = main idea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Your own definition: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09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Discuss!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716" y="1580050"/>
            <a:ext cx="11919284" cy="527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effectLst/>
              </a:rPr>
              <a:t>1.Paragraph 1:</a:t>
            </a:r>
            <a:r>
              <a:rPr lang="en-US" sz="2800" dirty="0">
                <a:effectLst/>
              </a:rPr>
              <a:t>	According to the author, how is the narrative form of the novel particularly suited to America?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2.	</a:t>
            </a:r>
            <a:r>
              <a:rPr lang="en-US" sz="2800" dirty="0" smtClean="0">
                <a:effectLst/>
              </a:rPr>
              <a:t>2</a:t>
            </a:r>
            <a:r>
              <a:rPr lang="en-US" sz="2800" baseline="30000" dirty="0" smtClean="0">
                <a:effectLst/>
              </a:rPr>
              <a:t>nd</a:t>
            </a:r>
            <a:r>
              <a:rPr lang="en-US" sz="2800" dirty="0" smtClean="0">
                <a:effectLst/>
              </a:rPr>
              <a:t> to last paragraph: What </a:t>
            </a:r>
            <a:r>
              <a:rPr lang="en-US" sz="2800" dirty="0">
                <a:effectLst/>
              </a:rPr>
              <a:t>do you think Mr. Faulkner means by “Such evocative, fragmentary brevity makes this Twitter and Facebook era perfect for flash fiction. Flash allows literature to be a part of our everyday life, even if we are strange multitasking creatures addled by a world that demands more, more, more”? Do you agree?</a:t>
            </a:r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09199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447</TotalTime>
  <Words>682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Calisto MT</vt:lpstr>
      <vt:lpstr>Trebuchet MS</vt:lpstr>
      <vt:lpstr>Wingdings 2</vt:lpstr>
      <vt:lpstr>Slate</vt:lpstr>
      <vt:lpstr>In a Flash: Flash Fiction</vt:lpstr>
      <vt:lpstr>Friday, Oct 5th  Warm-up (~5min)</vt:lpstr>
      <vt:lpstr>PowerPoint Presentation</vt:lpstr>
      <vt:lpstr>Today’s</vt:lpstr>
      <vt:lpstr>(Goal 1) Think (&amp;read!), Pair, Share (~12 min)</vt:lpstr>
      <vt:lpstr>(Goal 1) Think (&amp;read!), Pair, Share</vt:lpstr>
      <vt:lpstr>Goal 2:  Read article and define Flash Fiction “Going Long, Going Short” (~12 min)</vt:lpstr>
      <vt:lpstr>Main Idea</vt:lpstr>
      <vt:lpstr>Let’s Discuss!</vt:lpstr>
      <vt:lpstr>PowerPoint Presentation</vt:lpstr>
      <vt:lpstr>PowerPoint Presentation</vt:lpstr>
      <vt:lpstr>Goal 4: Write your own Flash fiction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Fiction</dc:title>
  <dc:creator>Bugica, Kaylin M</dc:creator>
  <cp:lastModifiedBy>Bugica, Kaylin M</cp:lastModifiedBy>
  <cp:revision>14</cp:revision>
  <cp:lastPrinted>2018-10-05T16:49:14Z</cp:lastPrinted>
  <dcterms:created xsi:type="dcterms:W3CDTF">2018-09-28T17:36:11Z</dcterms:created>
  <dcterms:modified xsi:type="dcterms:W3CDTF">2018-10-05T19:53:44Z</dcterms:modified>
</cp:coreProperties>
</file>