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CF414C-819F-4047-8EEE-DC5E80AFE28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55975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F414C-819F-4047-8EEE-DC5E80AFE28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37762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F414C-819F-4047-8EEE-DC5E80AFE28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96551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smtClean="0"/>
              <a:t>Click to edit Master title style</a:t>
            </a:r>
            <a:endParaRPr lang="en-ZA"/>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638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smtClean="0"/>
              <a:t>Click to edit Master title style</a:t>
            </a:r>
            <a:endParaRPr lang="en-ZA"/>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040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7456F629-658F-4B7E-A1D1-2522EA76B0D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6" name="Title 5">
            <a:extLst>
              <a:ext uri="{FF2B5EF4-FFF2-40B4-BE49-F238E27FC236}">
                <a16:creationId xmlns:a16="http://schemas.microsoft.com/office/drawing/2014/main" id="{35380A33-49FB-43FC-B60E-34A2E555638E}"/>
              </a:ext>
            </a:extLst>
          </p:cNvPr>
          <p:cNvSpPr>
            <a:spLocks noGrp="1"/>
          </p:cNvSpPr>
          <p:nvPr>
            <p:ph type="title"/>
          </p:nvPr>
        </p:nvSpPr>
        <p:spPr/>
        <p:txBody>
          <a:bodyPr/>
          <a:lstStyle/>
          <a:p>
            <a:r>
              <a:rPr lang="en-US" smtClean="0"/>
              <a:t>Click to edit Master title style</a:t>
            </a:r>
            <a:endParaRPr lang="en-ZA"/>
          </a:p>
        </p:txBody>
      </p:sp>
      <p:sp>
        <p:nvSpPr>
          <p:cNvPr id="8" name="Content Placeholder 2">
            <a:extLst>
              <a:ext uri="{FF2B5EF4-FFF2-40B4-BE49-F238E27FC236}">
                <a16:creationId xmlns:a16="http://schemas.microsoft.com/office/drawing/2014/main" id="{D0F16635-76F3-45F7-9385-A99504D2B901}"/>
              </a:ext>
            </a:extLst>
          </p:cNvPr>
          <p:cNvSpPr>
            <a:spLocks noGrp="1"/>
          </p:cNvSpPr>
          <p:nvPr>
            <p:ph idx="34"/>
          </p:nvPr>
        </p:nvSpPr>
        <p:spPr>
          <a:xfrm>
            <a:off x="431999" y="1008000"/>
            <a:ext cx="11339999" cy="4881523"/>
          </a:xfrm>
        </p:spPr>
        <p:txBody>
          <a:bodyPr/>
          <a:lstStyle>
            <a:lvl1pPr>
              <a:defRPr>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788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F414C-819F-4047-8EEE-DC5E80AFE28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04733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CF414C-819F-4047-8EEE-DC5E80AFE28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49919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CF414C-819F-4047-8EEE-DC5E80AFE28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98571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CF414C-819F-4047-8EEE-DC5E80AFE288}"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77868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CF414C-819F-4047-8EEE-DC5E80AFE288}"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315460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F414C-819F-4047-8EEE-DC5E80AFE288}"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372867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CF414C-819F-4047-8EEE-DC5E80AFE28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29747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CF414C-819F-4047-8EEE-DC5E80AFE28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DD089-BDB3-4337-889F-5A1997C3478A}" type="slidenum">
              <a:rPr lang="en-US" smtClean="0"/>
              <a:t>‹#›</a:t>
            </a:fld>
            <a:endParaRPr lang="en-US"/>
          </a:p>
        </p:txBody>
      </p:sp>
    </p:spTree>
    <p:extLst>
      <p:ext uri="{BB962C8B-B14F-4D97-AF65-F5344CB8AC3E}">
        <p14:creationId xmlns:p14="http://schemas.microsoft.com/office/powerpoint/2010/main" val="412846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F414C-819F-4047-8EEE-DC5E80AFE288}" type="datetimeFigureOut">
              <a:rPr lang="en-US" smtClean="0"/>
              <a:t>9/6/2018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DD089-BDB3-4337-889F-5A1997C3478A}" type="slidenum">
              <a:rPr lang="en-US" smtClean="0"/>
              <a:t>‹#›</a:t>
            </a:fld>
            <a:endParaRPr lang="en-US"/>
          </a:p>
        </p:txBody>
      </p:sp>
    </p:spTree>
    <p:extLst>
      <p:ext uri="{BB962C8B-B14F-4D97-AF65-F5344CB8AC3E}">
        <p14:creationId xmlns:p14="http://schemas.microsoft.com/office/powerpoint/2010/main" val="75759866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www.storyboardthat.com/articles/e/literary-genres" TargetMode="External"/><Relationship Id="rId2" Type="http://schemas.openxmlformats.org/officeDocument/2006/relationships/hyperlink" Target="http://www.poemofquotes.com/articles/three-genres-of-poetry.php" TargetMode="External"/><Relationship Id="rId1" Type="http://schemas.openxmlformats.org/officeDocument/2006/relationships/slideLayout" Target="../slideLayouts/slideLayout8.xml"/><Relationship Id="rId5" Type="http://schemas.openxmlformats.org/officeDocument/2006/relationships/hyperlink" Target="http://www.dpi.state.nc.us/curriculum/" TargetMode="External"/><Relationship Id="rId4" Type="http://schemas.openxmlformats.org/officeDocument/2006/relationships/hyperlink" Target="http://genresofliteratur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95" y="1674418"/>
            <a:ext cx="6396570" cy="2407131"/>
          </a:xfrm>
          <a:noFill/>
        </p:spPr>
        <p:txBody>
          <a:bodyPr/>
          <a:lstStyle/>
          <a:p>
            <a:r>
              <a:rPr lang="en-US" dirty="0"/>
              <a:t>Literary Genres</a:t>
            </a:r>
          </a:p>
        </p:txBody>
      </p:sp>
      <p:sp>
        <p:nvSpPr>
          <p:cNvPr id="3" name="Subtitle 2"/>
          <p:cNvSpPr>
            <a:spLocks noGrp="1"/>
          </p:cNvSpPr>
          <p:nvPr>
            <p:ph type="subTitle" idx="1"/>
          </p:nvPr>
        </p:nvSpPr>
        <p:spPr/>
        <p:txBody>
          <a:bodyPr/>
          <a:lstStyle/>
          <a:p>
            <a:r>
              <a:rPr lang="en-US" dirty="0"/>
              <a:t>September </a:t>
            </a:r>
            <a:r>
              <a:rPr lang="en-US" dirty="0" smtClean="0"/>
              <a:t>6</a:t>
            </a:r>
            <a:r>
              <a:rPr lang="en-US" baseline="30000" dirty="0" smtClean="0"/>
              <a:t>th</a:t>
            </a:r>
            <a:r>
              <a:rPr lang="en-US" dirty="0" smtClean="0"/>
              <a:t> 2018</a:t>
            </a:r>
            <a:endParaRPr lang="en-US" dirty="0"/>
          </a:p>
        </p:txBody>
      </p:sp>
    </p:spTree>
    <p:extLst>
      <p:ext uri="{BB962C8B-B14F-4D97-AF65-F5344CB8AC3E}">
        <p14:creationId xmlns:p14="http://schemas.microsoft.com/office/powerpoint/2010/main" val="316335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EC7-88CA-4F52-AD7F-E6B8406A2DA3}"/>
              </a:ext>
            </a:extLst>
          </p:cNvPr>
          <p:cNvSpPr>
            <a:spLocks noGrp="1"/>
          </p:cNvSpPr>
          <p:nvPr>
            <p:ph type="title"/>
          </p:nvPr>
        </p:nvSpPr>
        <p:spPr>
          <a:xfrm>
            <a:off x="323748" y="2069432"/>
            <a:ext cx="9601200" cy="1069940"/>
          </a:xfrm>
        </p:spPr>
        <p:txBody>
          <a:bodyPr/>
          <a:lstStyle/>
          <a:p>
            <a:r>
              <a:rPr lang="en-US" dirty="0"/>
              <a:t>Drama</a:t>
            </a:r>
          </a:p>
        </p:txBody>
      </p:sp>
      <p:sp>
        <p:nvSpPr>
          <p:cNvPr id="3" name="Content Placeholder 2">
            <a:extLst>
              <a:ext uri="{FF2B5EF4-FFF2-40B4-BE49-F238E27FC236}">
                <a16:creationId xmlns:a16="http://schemas.microsoft.com/office/drawing/2014/main" id="{337895D6-894C-4A36-9225-5AAD93A8B669}"/>
              </a:ext>
            </a:extLst>
          </p:cNvPr>
          <p:cNvSpPr>
            <a:spLocks noGrp="1"/>
          </p:cNvSpPr>
          <p:nvPr>
            <p:ph idx="1"/>
          </p:nvPr>
        </p:nvSpPr>
        <p:spPr>
          <a:xfrm>
            <a:off x="2598822" y="224589"/>
            <a:ext cx="9044362" cy="6235859"/>
          </a:xfrm>
        </p:spPr>
        <p:txBody>
          <a:bodyPr>
            <a:normAutofit/>
          </a:bodyPr>
          <a:lstStyle/>
          <a:p>
            <a:r>
              <a:rPr lang="en-US" sz="2800" b="1" dirty="0"/>
              <a:t>Drama</a:t>
            </a:r>
            <a:r>
              <a:rPr lang="en-US" sz="2800" dirty="0"/>
              <a:t> is the genre of literature that’s subject for compositions is dramatic art in the way it is represented.</a:t>
            </a:r>
          </a:p>
          <a:p>
            <a:r>
              <a:rPr lang="en-US" sz="2800" dirty="0"/>
              <a:t> This genre is stories composed in verse or prose, usually for theatrical performance, where conflicts and emotion are expressed through dialogue and action.</a:t>
            </a:r>
          </a:p>
          <a:p>
            <a:r>
              <a:rPr lang="en-US" sz="2800" dirty="0"/>
              <a:t>Drama is meant to be seen (through physical actions) and heard</a:t>
            </a:r>
          </a:p>
          <a:p>
            <a:r>
              <a:rPr lang="en-US" sz="2800" dirty="0"/>
              <a:t>Reading drama can be difficult as the reader must IMAGINE what would be happening on a stage.</a:t>
            </a:r>
          </a:p>
          <a:p>
            <a:r>
              <a:rPr lang="en-US" sz="2800" dirty="0"/>
              <a:t>Stage directions also appear in the text version of drama</a:t>
            </a:r>
          </a:p>
        </p:txBody>
      </p:sp>
      <p:pic>
        <p:nvPicPr>
          <p:cNvPr id="4" name="Picture 3">
            <a:extLst>
              <a:ext uri="{FF2B5EF4-FFF2-40B4-BE49-F238E27FC236}">
                <a16:creationId xmlns:a16="http://schemas.microsoft.com/office/drawing/2014/main" id="{37408188-8067-4C2B-98EC-AE40D7F64EB9}"/>
              </a:ext>
            </a:extLst>
          </p:cNvPr>
          <p:cNvPicPr>
            <a:picLocks noChangeAspect="1"/>
          </p:cNvPicPr>
          <p:nvPr/>
        </p:nvPicPr>
        <p:blipFill>
          <a:blip r:embed="rId2"/>
          <a:stretch>
            <a:fillRect/>
          </a:stretch>
        </p:blipFill>
        <p:spPr>
          <a:xfrm>
            <a:off x="0" y="4733925"/>
            <a:ext cx="2152650" cy="2124075"/>
          </a:xfrm>
          <a:prstGeom prst="rect">
            <a:avLst/>
          </a:prstGeom>
        </p:spPr>
      </p:pic>
    </p:spTree>
    <p:extLst>
      <p:ext uri="{BB962C8B-B14F-4D97-AF65-F5344CB8AC3E}">
        <p14:creationId xmlns:p14="http://schemas.microsoft.com/office/powerpoint/2010/main" val="21523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67F083B-D278-417D-BD5C-40EDF1FF2806}"/>
              </a:ext>
            </a:extLst>
          </p:cNvPr>
          <p:cNvSpPr/>
          <p:nvPr/>
        </p:nvSpPr>
        <p:spPr>
          <a:xfrm>
            <a:off x="2141096" y="2548891"/>
            <a:ext cx="2776756" cy="953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Drama</a:t>
            </a:r>
          </a:p>
        </p:txBody>
      </p:sp>
      <p:cxnSp>
        <p:nvCxnSpPr>
          <p:cNvPr id="13" name="Straight Connector 12">
            <a:extLst>
              <a:ext uri="{FF2B5EF4-FFF2-40B4-BE49-F238E27FC236}">
                <a16:creationId xmlns:a16="http://schemas.microsoft.com/office/drawing/2014/main" id="{A528FB18-5A5E-4101-BEBB-BAF87DAE5220}"/>
              </a:ext>
            </a:extLst>
          </p:cNvPr>
          <p:cNvCxnSpPr>
            <a:cxnSpLocks/>
          </p:cNvCxnSpPr>
          <p:nvPr/>
        </p:nvCxnSpPr>
        <p:spPr>
          <a:xfrm flipV="1">
            <a:off x="4912352" y="3025665"/>
            <a:ext cx="881523"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7DA1FCF-0E82-415B-831C-CC33B029106B}"/>
              </a:ext>
            </a:extLst>
          </p:cNvPr>
          <p:cNvSpPr/>
          <p:nvPr/>
        </p:nvSpPr>
        <p:spPr>
          <a:xfrm>
            <a:off x="6026829" y="563036"/>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History</a:t>
            </a:r>
          </a:p>
        </p:txBody>
      </p:sp>
      <p:sp>
        <p:nvSpPr>
          <p:cNvPr id="17" name="Rectangle: Rounded Corners 16">
            <a:extLst>
              <a:ext uri="{FF2B5EF4-FFF2-40B4-BE49-F238E27FC236}">
                <a16:creationId xmlns:a16="http://schemas.microsoft.com/office/drawing/2014/main" id="{0CAAEB04-1FAF-4EE7-BD79-3DAA4F3772B5}"/>
              </a:ext>
            </a:extLst>
          </p:cNvPr>
          <p:cNvSpPr/>
          <p:nvPr/>
        </p:nvSpPr>
        <p:spPr>
          <a:xfrm>
            <a:off x="6021407" y="1410768"/>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Tragedy</a:t>
            </a:r>
          </a:p>
        </p:txBody>
      </p:sp>
      <p:sp>
        <p:nvSpPr>
          <p:cNvPr id="18" name="Rectangle: Rounded Corners 17">
            <a:extLst>
              <a:ext uri="{FF2B5EF4-FFF2-40B4-BE49-F238E27FC236}">
                <a16:creationId xmlns:a16="http://schemas.microsoft.com/office/drawing/2014/main" id="{DAD58BEA-F638-43CF-8F17-C5AA2D4A1289}"/>
              </a:ext>
            </a:extLst>
          </p:cNvPr>
          <p:cNvSpPr/>
          <p:nvPr/>
        </p:nvSpPr>
        <p:spPr>
          <a:xfrm>
            <a:off x="6021407" y="2413270"/>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Comedy</a:t>
            </a:r>
          </a:p>
        </p:txBody>
      </p:sp>
      <p:cxnSp>
        <p:nvCxnSpPr>
          <p:cNvPr id="20" name="Straight Connector 19">
            <a:extLst>
              <a:ext uri="{FF2B5EF4-FFF2-40B4-BE49-F238E27FC236}">
                <a16:creationId xmlns:a16="http://schemas.microsoft.com/office/drawing/2014/main" id="{1A1CDCD1-53FC-438D-9B0D-C758FD0F8098}"/>
              </a:ext>
            </a:extLst>
          </p:cNvPr>
          <p:cNvCxnSpPr>
            <a:cxnSpLocks/>
          </p:cNvCxnSpPr>
          <p:nvPr/>
        </p:nvCxnSpPr>
        <p:spPr>
          <a:xfrm flipV="1">
            <a:off x="5821241" y="847898"/>
            <a:ext cx="0" cy="357401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F52BB6-0DFB-4237-ABC4-C4F7FE81ED5A}"/>
              </a:ext>
            </a:extLst>
          </p:cNvPr>
          <p:cNvCxnSpPr>
            <a:cxnSpLocks/>
          </p:cNvCxnSpPr>
          <p:nvPr/>
        </p:nvCxnSpPr>
        <p:spPr>
          <a:xfrm flipV="1">
            <a:off x="5791755" y="818166"/>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FC418C-2048-463D-93F5-817FBE3D3937}"/>
              </a:ext>
            </a:extLst>
          </p:cNvPr>
          <p:cNvCxnSpPr>
            <a:cxnSpLocks/>
          </p:cNvCxnSpPr>
          <p:nvPr/>
        </p:nvCxnSpPr>
        <p:spPr>
          <a:xfrm flipV="1">
            <a:off x="5817092" y="1508129"/>
            <a:ext cx="462417" cy="2987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D8462E3-2638-4622-B14F-D30DF808D2B8}"/>
              </a:ext>
            </a:extLst>
          </p:cNvPr>
          <p:cNvSpPr/>
          <p:nvPr/>
        </p:nvSpPr>
        <p:spPr>
          <a:xfrm>
            <a:off x="6021407" y="3166765"/>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Melodrama</a:t>
            </a:r>
          </a:p>
        </p:txBody>
      </p:sp>
      <p:sp>
        <p:nvSpPr>
          <p:cNvPr id="27" name="Rectangle: Rounded Corners 26">
            <a:extLst>
              <a:ext uri="{FF2B5EF4-FFF2-40B4-BE49-F238E27FC236}">
                <a16:creationId xmlns:a16="http://schemas.microsoft.com/office/drawing/2014/main" id="{C16CFC4B-2269-415E-A3D8-F6A37AFA1B41}"/>
              </a:ext>
            </a:extLst>
          </p:cNvPr>
          <p:cNvSpPr/>
          <p:nvPr/>
        </p:nvSpPr>
        <p:spPr>
          <a:xfrm>
            <a:off x="6026829" y="3920260"/>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Musical</a:t>
            </a:r>
          </a:p>
        </p:txBody>
      </p:sp>
      <p:cxnSp>
        <p:nvCxnSpPr>
          <p:cNvPr id="30" name="Straight Connector 29">
            <a:extLst>
              <a:ext uri="{FF2B5EF4-FFF2-40B4-BE49-F238E27FC236}">
                <a16:creationId xmlns:a16="http://schemas.microsoft.com/office/drawing/2014/main" id="{24741617-E1AD-45AB-AD9A-A1D19EF3AAF9}"/>
              </a:ext>
            </a:extLst>
          </p:cNvPr>
          <p:cNvCxnSpPr>
            <a:cxnSpLocks/>
          </p:cNvCxnSpPr>
          <p:nvPr/>
        </p:nvCxnSpPr>
        <p:spPr>
          <a:xfrm flipV="1">
            <a:off x="5774336" y="2719467"/>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A811AF-1E10-4016-822E-AFFA1F09035F}"/>
              </a:ext>
            </a:extLst>
          </p:cNvPr>
          <p:cNvCxnSpPr>
            <a:cxnSpLocks/>
          </p:cNvCxnSpPr>
          <p:nvPr/>
        </p:nvCxnSpPr>
        <p:spPr>
          <a:xfrm flipV="1">
            <a:off x="5769794" y="3425079"/>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336C6-52F0-4B36-820D-20A5037327FD}"/>
              </a:ext>
            </a:extLst>
          </p:cNvPr>
          <p:cNvCxnSpPr>
            <a:cxnSpLocks/>
          </p:cNvCxnSpPr>
          <p:nvPr/>
        </p:nvCxnSpPr>
        <p:spPr>
          <a:xfrm flipV="1">
            <a:off x="5793875" y="4385649"/>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4913" y="3979214"/>
            <a:ext cx="520337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chemeClr val="accent4"/>
                </a:solidFill>
                <a:effectLst/>
              </a:rPr>
              <a:t>*** This isn’t all of them, but some you should know*** </a:t>
            </a:r>
            <a:endParaRPr lang="en-US" sz="4000" b="1" cap="none" spc="0" dirty="0">
              <a:ln/>
              <a:solidFill>
                <a:schemeClr val="accent4"/>
              </a:solidFill>
              <a:effectLst/>
            </a:endParaRPr>
          </a:p>
        </p:txBody>
      </p:sp>
    </p:spTree>
    <p:extLst>
      <p:ext uri="{BB962C8B-B14F-4D97-AF65-F5344CB8AC3E}">
        <p14:creationId xmlns:p14="http://schemas.microsoft.com/office/powerpoint/2010/main" val="8149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F22C2A-4B1C-4701-8E44-C20532E1D8D3}"/>
              </a:ext>
            </a:extLst>
          </p:cNvPr>
          <p:cNvPicPr>
            <a:picLocks noChangeAspect="1"/>
          </p:cNvPicPr>
          <p:nvPr/>
        </p:nvPicPr>
        <p:blipFill>
          <a:blip r:embed="rId2"/>
          <a:stretch>
            <a:fillRect/>
          </a:stretch>
        </p:blipFill>
        <p:spPr>
          <a:xfrm>
            <a:off x="0" y="0"/>
            <a:ext cx="5210141" cy="6858000"/>
          </a:xfrm>
          <a:prstGeom prst="rect">
            <a:avLst/>
          </a:prstGeom>
        </p:spPr>
      </p:pic>
      <p:pic>
        <p:nvPicPr>
          <p:cNvPr id="9" name="Picture 8">
            <a:extLst>
              <a:ext uri="{FF2B5EF4-FFF2-40B4-BE49-F238E27FC236}">
                <a16:creationId xmlns:a16="http://schemas.microsoft.com/office/drawing/2014/main" id="{7EA9E961-29B4-4C20-A589-6FF72685AE7C}"/>
              </a:ext>
            </a:extLst>
          </p:cNvPr>
          <p:cNvPicPr>
            <a:picLocks noChangeAspect="1"/>
          </p:cNvPicPr>
          <p:nvPr/>
        </p:nvPicPr>
        <p:blipFill>
          <a:blip r:embed="rId3"/>
          <a:stretch>
            <a:fillRect/>
          </a:stretch>
        </p:blipFill>
        <p:spPr>
          <a:xfrm>
            <a:off x="6938283" y="0"/>
            <a:ext cx="5253718" cy="6858000"/>
          </a:xfrm>
          <a:prstGeom prst="rect">
            <a:avLst/>
          </a:prstGeom>
        </p:spPr>
      </p:pic>
      <p:sp>
        <p:nvSpPr>
          <p:cNvPr id="10" name="TextBox 9">
            <a:extLst>
              <a:ext uri="{FF2B5EF4-FFF2-40B4-BE49-F238E27FC236}">
                <a16:creationId xmlns:a16="http://schemas.microsoft.com/office/drawing/2014/main" id="{73A9BDCB-C1F7-4291-BD01-AE33D28B82F9}"/>
              </a:ext>
            </a:extLst>
          </p:cNvPr>
          <p:cNvSpPr txBox="1"/>
          <p:nvPr/>
        </p:nvSpPr>
        <p:spPr>
          <a:xfrm>
            <a:off x="5318620" y="1300293"/>
            <a:ext cx="1619663" cy="2585323"/>
          </a:xfrm>
          <a:prstGeom prst="rect">
            <a:avLst/>
          </a:prstGeom>
          <a:noFill/>
        </p:spPr>
        <p:txBody>
          <a:bodyPr wrap="square" rtlCol="0">
            <a:spAutoFit/>
          </a:bodyPr>
          <a:lstStyle/>
          <a:p>
            <a:r>
              <a:rPr lang="en-US" dirty="0"/>
              <a:t>+Catharsis-the process of releasing, and thereby providing relief from, strong or repressed emotions.</a:t>
            </a:r>
          </a:p>
        </p:txBody>
      </p:sp>
      <p:sp>
        <p:nvSpPr>
          <p:cNvPr id="11" name="TextBox 10">
            <a:extLst>
              <a:ext uri="{FF2B5EF4-FFF2-40B4-BE49-F238E27FC236}">
                <a16:creationId xmlns:a16="http://schemas.microsoft.com/office/drawing/2014/main" id="{DC7F4EAC-720D-4C35-92E9-F1691DB12A25}"/>
              </a:ext>
            </a:extLst>
          </p:cNvPr>
          <p:cNvSpPr txBox="1"/>
          <p:nvPr/>
        </p:nvSpPr>
        <p:spPr>
          <a:xfrm>
            <a:off x="10695963" y="5905849"/>
            <a:ext cx="33374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2978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CB3DFE-8086-4110-9737-FFB1F6252B5F}"/>
              </a:ext>
            </a:extLst>
          </p:cNvPr>
          <p:cNvPicPr>
            <a:picLocks noChangeAspect="1"/>
          </p:cNvPicPr>
          <p:nvPr/>
        </p:nvPicPr>
        <p:blipFill>
          <a:blip r:embed="rId2"/>
          <a:stretch>
            <a:fillRect/>
          </a:stretch>
        </p:blipFill>
        <p:spPr>
          <a:xfrm>
            <a:off x="6984775" y="0"/>
            <a:ext cx="5207225" cy="6858000"/>
          </a:xfrm>
          <a:prstGeom prst="rect">
            <a:avLst/>
          </a:prstGeom>
        </p:spPr>
      </p:pic>
      <p:pic>
        <p:nvPicPr>
          <p:cNvPr id="7" name="Picture 6">
            <a:extLst>
              <a:ext uri="{FF2B5EF4-FFF2-40B4-BE49-F238E27FC236}">
                <a16:creationId xmlns:a16="http://schemas.microsoft.com/office/drawing/2014/main" id="{1DB070E4-5911-422C-BFA3-236139682855}"/>
              </a:ext>
            </a:extLst>
          </p:cNvPr>
          <p:cNvPicPr>
            <a:picLocks noChangeAspect="1"/>
          </p:cNvPicPr>
          <p:nvPr/>
        </p:nvPicPr>
        <p:blipFill>
          <a:blip r:embed="rId3"/>
          <a:stretch>
            <a:fillRect/>
          </a:stretch>
        </p:blipFill>
        <p:spPr>
          <a:xfrm>
            <a:off x="0" y="0"/>
            <a:ext cx="5310231" cy="6887283"/>
          </a:xfrm>
          <a:prstGeom prst="rect">
            <a:avLst/>
          </a:prstGeom>
        </p:spPr>
      </p:pic>
      <p:sp>
        <p:nvSpPr>
          <p:cNvPr id="9" name="TextBox 8">
            <a:extLst>
              <a:ext uri="{FF2B5EF4-FFF2-40B4-BE49-F238E27FC236}">
                <a16:creationId xmlns:a16="http://schemas.microsoft.com/office/drawing/2014/main" id="{CD745F90-D630-40D5-B1BF-989F16F811A2}"/>
              </a:ext>
            </a:extLst>
          </p:cNvPr>
          <p:cNvSpPr txBox="1"/>
          <p:nvPr/>
        </p:nvSpPr>
        <p:spPr>
          <a:xfrm>
            <a:off x="2894202" y="177637"/>
            <a:ext cx="333746"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8C6AB567-BDF5-4A78-BA03-2B7DD0D04D37}"/>
              </a:ext>
            </a:extLst>
          </p:cNvPr>
          <p:cNvSpPr txBox="1"/>
          <p:nvPr/>
        </p:nvSpPr>
        <p:spPr>
          <a:xfrm>
            <a:off x="5310231" y="0"/>
            <a:ext cx="1375795" cy="3693319"/>
          </a:xfrm>
          <a:prstGeom prst="rect">
            <a:avLst/>
          </a:prstGeom>
          <a:noFill/>
        </p:spPr>
        <p:txBody>
          <a:bodyPr wrap="square" rtlCol="0">
            <a:spAutoFit/>
          </a:bodyPr>
          <a:lstStyle/>
          <a:p>
            <a:r>
              <a:rPr lang="en-US" dirty="0"/>
              <a:t>+ Comedy here doesn’t mean, Ha-Ha funny. It can contain elements of humor, but it just means happy ending.</a:t>
            </a:r>
          </a:p>
        </p:txBody>
      </p:sp>
    </p:spTree>
    <p:extLst>
      <p:ext uri="{BB962C8B-B14F-4D97-AF65-F5344CB8AC3E}">
        <p14:creationId xmlns:p14="http://schemas.microsoft.com/office/powerpoint/2010/main" val="413270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90A-C4C5-47DD-8BF0-06D3F05395ED}"/>
              </a:ext>
            </a:extLst>
          </p:cNvPr>
          <p:cNvSpPr>
            <a:spLocks noGrp="1"/>
          </p:cNvSpPr>
          <p:nvPr>
            <p:ph type="title"/>
          </p:nvPr>
        </p:nvSpPr>
        <p:spPr/>
        <p:txBody>
          <a:bodyPr/>
          <a:lstStyle/>
          <a:p>
            <a:r>
              <a:rPr lang="en-US" dirty="0"/>
              <a:t>Musical</a:t>
            </a:r>
          </a:p>
        </p:txBody>
      </p:sp>
      <p:pic>
        <p:nvPicPr>
          <p:cNvPr id="3" name="Picture 2">
            <a:extLst>
              <a:ext uri="{FF2B5EF4-FFF2-40B4-BE49-F238E27FC236}">
                <a16:creationId xmlns:a16="http://schemas.microsoft.com/office/drawing/2014/main" id="{6A79603C-2105-4AEC-9436-587AEF7D1620}"/>
              </a:ext>
            </a:extLst>
          </p:cNvPr>
          <p:cNvPicPr>
            <a:picLocks noChangeAspect="1"/>
          </p:cNvPicPr>
          <p:nvPr/>
        </p:nvPicPr>
        <p:blipFill>
          <a:blip r:embed="rId2"/>
          <a:stretch>
            <a:fillRect/>
          </a:stretch>
        </p:blipFill>
        <p:spPr>
          <a:xfrm>
            <a:off x="6947647" y="0"/>
            <a:ext cx="5244353" cy="6858000"/>
          </a:xfrm>
          <a:prstGeom prst="rect">
            <a:avLst/>
          </a:prstGeom>
        </p:spPr>
      </p:pic>
      <p:pic>
        <p:nvPicPr>
          <p:cNvPr id="1026" name="Picture 2" descr="Image result for high school musical">
            <a:extLst>
              <a:ext uri="{FF2B5EF4-FFF2-40B4-BE49-F238E27FC236}">
                <a16:creationId xmlns:a16="http://schemas.microsoft.com/office/drawing/2014/main" id="{3EDA13B6-AA87-467F-8F97-4C1128124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7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quirrel cartoon">
            <a:extLst>
              <a:ext uri="{FF2B5EF4-FFF2-40B4-BE49-F238E27FC236}">
                <a16:creationId xmlns:a16="http://schemas.microsoft.com/office/drawing/2014/main" id="{E3E602E0-A6FC-4DAF-A1C0-298BD6A27E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472" y="1973179"/>
            <a:ext cx="2589978" cy="22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4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0C7-11CC-418F-8079-52FB640AD9A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5B14001-3CC6-4688-A5BE-6DEC76A27828}"/>
              </a:ext>
            </a:extLst>
          </p:cNvPr>
          <p:cNvSpPr>
            <a:spLocks noGrp="1"/>
          </p:cNvSpPr>
          <p:nvPr>
            <p:ph idx="1"/>
          </p:nvPr>
        </p:nvSpPr>
        <p:spPr/>
        <p:txBody>
          <a:bodyPr/>
          <a:lstStyle/>
          <a:p>
            <a:r>
              <a:rPr lang="en-US" dirty="0"/>
              <a:t>Histories- Henry IV, Stuff Happens</a:t>
            </a:r>
          </a:p>
          <a:p>
            <a:r>
              <a:rPr lang="en-US" dirty="0"/>
              <a:t>Tragedies- Romeo and Juliet, Hamlet, Cyrano De Bergerac </a:t>
            </a:r>
          </a:p>
          <a:p>
            <a:r>
              <a:rPr lang="en-US" dirty="0"/>
              <a:t>Comedies- Midsummer Night’s Dream, The Importance of Being Earnest</a:t>
            </a:r>
          </a:p>
          <a:p>
            <a:r>
              <a:rPr lang="en-US" dirty="0"/>
              <a:t>Melodramas- Up, The Fault in Our Stars</a:t>
            </a:r>
          </a:p>
          <a:p>
            <a:r>
              <a:rPr lang="en-US" dirty="0"/>
              <a:t>Musicals- High School Musical, Hamilton </a:t>
            </a:r>
          </a:p>
        </p:txBody>
      </p:sp>
    </p:spTree>
    <p:extLst>
      <p:ext uri="{BB962C8B-B14F-4D97-AF65-F5344CB8AC3E}">
        <p14:creationId xmlns:p14="http://schemas.microsoft.com/office/powerpoint/2010/main" val="142417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1DDC78-A337-4DC9-99A7-C1BBC558CD23}"/>
              </a:ext>
            </a:extLst>
          </p:cNvPr>
          <p:cNvSpPr>
            <a:spLocks noGrp="1"/>
          </p:cNvSpPr>
          <p:nvPr>
            <p:ph type="ctrTitle"/>
          </p:nvPr>
        </p:nvSpPr>
        <p:spPr>
          <a:xfrm>
            <a:off x="609600" y="261254"/>
            <a:ext cx="6593305" cy="3083767"/>
          </a:xfrm>
        </p:spPr>
        <p:txBody>
          <a:bodyPr/>
          <a:lstStyle/>
          <a:p>
            <a:r>
              <a:rPr lang="en-US" dirty="0"/>
              <a:t>A thousands lives in a single POEM</a:t>
            </a:r>
          </a:p>
        </p:txBody>
      </p:sp>
      <p:sp>
        <p:nvSpPr>
          <p:cNvPr id="5" name="Subtitle 4">
            <a:extLst>
              <a:ext uri="{FF2B5EF4-FFF2-40B4-BE49-F238E27FC236}">
                <a16:creationId xmlns:a16="http://schemas.microsoft.com/office/drawing/2014/main" id="{FB6B7D04-6E93-4153-97D3-8DAC77EEEDA7}"/>
              </a:ext>
            </a:extLst>
          </p:cNvPr>
          <p:cNvSpPr>
            <a:spLocks noGrp="1"/>
          </p:cNvSpPr>
          <p:nvPr>
            <p:ph type="subTitle" idx="1"/>
          </p:nvPr>
        </p:nvSpPr>
        <p:spPr/>
        <p:txBody>
          <a:bodyPr/>
          <a:lstStyle/>
          <a:p>
            <a:r>
              <a:rPr lang="en-US" dirty="0"/>
              <a:t>Poetry</a:t>
            </a:r>
          </a:p>
        </p:txBody>
      </p:sp>
    </p:spTree>
    <p:extLst>
      <p:ext uri="{BB962C8B-B14F-4D97-AF65-F5344CB8AC3E}">
        <p14:creationId xmlns:p14="http://schemas.microsoft.com/office/powerpoint/2010/main" val="420696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6F61B58-EB8D-40FF-9779-64661FC49EB2}"/>
              </a:ext>
            </a:extLst>
          </p:cNvPr>
          <p:cNvSpPr/>
          <p:nvPr/>
        </p:nvSpPr>
        <p:spPr>
          <a:xfrm>
            <a:off x="1226697" y="3022206"/>
            <a:ext cx="3233608" cy="953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Poetry</a:t>
            </a:r>
          </a:p>
        </p:txBody>
      </p:sp>
      <p:cxnSp>
        <p:nvCxnSpPr>
          <p:cNvPr id="14" name="Straight Connector 13">
            <a:extLst>
              <a:ext uri="{FF2B5EF4-FFF2-40B4-BE49-F238E27FC236}">
                <a16:creationId xmlns:a16="http://schemas.microsoft.com/office/drawing/2014/main" id="{FDB5A7CC-362D-4A63-BB15-C6A2C10B86D9}"/>
              </a:ext>
            </a:extLst>
          </p:cNvPr>
          <p:cNvCxnSpPr>
            <a:cxnSpLocks/>
          </p:cNvCxnSpPr>
          <p:nvPr/>
        </p:nvCxnSpPr>
        <p:spPr>
          <a:xfrm flipV="1">
            <a:off x="4415221" y="3362851"/>
            <a:ext cx="605811"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EF13FBA-06C1-440D-A485-BD20D453DF2E}"/>
              </a:ext>
            </a:extLst>
          </p:cNvPr>
          <p:cNvSpPr/>
          <p:nvPr/>
        </p:nvSpPr>
        <p:spPr>
          <a:xfrm>
            <a:off x="5099797" y="1045039"/>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Lyric</a:t>
            </a:r>
          </a:p>
        </p:txBody>
      </p:sp>
      <p:sp>
        <p:nvSpPr>
          <p:cNvPr id="35" name="Rectangle: Rounded Corners 34">
            <a:extLst>
              <a:ext uri="{FF2B5EF4-FFF2-40B4-BE49-F238E27FC236}">
                <a16:creationId xmlns:a16="http://schemas.microsoft.com/office/drawing/2014/main" id="{225EDF08-540F-46AD-AC9D-CF5DCE704D45}"/>
              </a:ext>
            </a:extLst>
          </p:cNvPr>
          <p:cNvSpPr/>
          <p:nvPr/>
        </p:nvSpPr>
        <p:spPr>
          <a:xfrm>
            <a:off x="5127959" y="3179066"/>
            <a:ext cx="1335308" cy="476774"/>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Narrative</a:t>
            </a:r>
          </a:p>
        </p:txBody>
      </p:sp>
      <p:sp>
        <p:nvSpPr>
          <p:cNvPr id="36" name="Rectangle: Rounded Corners 35">
            <a:extLst>
              <a:ext uri="{FF2B5EF4-FFF2-40B4-BE49-F238E27FC236}">
                <a16:creationId xmlns:a16="http://schemas.microsoft.com/office/drawing/2014/main" id="{F36D009E-F376-4323-9DDC-4A063DD87B2B}"/>
              </a:ext>
            </a:extLst>
          </p:cNvPr>
          <p:cNvSpPr/>
          <p:nvPr/>
        </p:nvSpPr>
        <p:spPr>
          <a:xfrm>
            <a:off x="5182653" y="4286564"/>
            <a:ext cx="1335308" cy="476774"/>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Dramatic</a:t>
            </a:r>
          </a:p>
        </p:txBody>
      </p:sp>
      <p:cxnSp>
        <p:nvCxnSpPr>
          <p:cNvPr id="37" name="Straight Connector 36">
            <a:extLst>
              <a:ext uri="{FF2B5EF4-FFF2-40B4-BE49-F238E27FC236}">
                <a16:creationId xmlns:a16="http://schemas.microsoft.com/office/drawing/2014/main" id="{F8F3575E-61B3-487D-9662-4F6D2D13E666}"/>
              </a:ext>
            </a:extLst>
          </p:cNvPr>
          <p:cNvCxnSpPr>
            <a:cxnSpLocks/>
          </p:cNvCxnSpPr>
          <p:nvPr/>
        </p:nvCxnSpPr>
        <p:spPr>
          <a:xfrm>
            <a:off x="4851714" y="1264732"/>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60545F-8368-4190-9B9A-5877B23940BD}"/>
              </a:ext>
            </a:extLst>
          </p:cNvPr>
          <p:cNvCxnSpPr>
            <a:cxnSpLocks/>
          </p:cNvCxnSpPr>
          <p:nvPr/>
        </p:nvCxnSpPr>
        <p:spPr>
          <a:xfrm>
            <a:off x="4895418" y="3362850"/>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01AA91-4F7C-45F2-A9EF-4D08505D704A}"/>
              </a:ext>
            </a:extLst>
          </p:cNvPr>
          <p:cNvCxnSpPr>
            <a:cxnSpLocks/>
          </p:cNvCxnSpPr>
          <p:nvPr/>
        </p:nvCxnSpPr>
        <p:spPr>
          <a:xfrm flipV="1">
            <a:off x="4864335" y="5760563"/>
            <a:ext cx="422783" cy="209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B2DC5C-6293-4D41-8017-423D737ECD60}"/>
              </a:ext>
            </a:extLst>
          </p:cNvPr>
          <p:cNvCxnSpPr>
            <a:cxnSpLocks/>
          </p:cNvCxnSpPr>
          <p:nvPr/>
        </p:nvCxnSpPr>
        <p:spPr>
          <a:xfrm flipH="1">
            <a:off x="4864335" y="1230283"/>
            <a:ext cx="15541" cy="45886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68A8DA-3B9A-4EF2-86CE-B54954E915BE}"/>
              </a:ext>
            </a:extLst>
          </p:cNvPr>
          <p:cNvCxnSpPr>
            <a:cxnSpLocks/>
          </p:cNvCxnSpPr>
          <p:nvPr/>
        </p:nvCxnSpPr>
        <p:spPr>
          <a:xfrm flipV="1">
            <a:off x="6463267" y="946085"/>
            <a:ext cx="282063" cy="349975"/>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BF74C94D-1F9B-4611-A492-BDC8CF77585D}"/>
              </a:ext>
            </a:extLst>
          </p:cNvPr>
          <p:cNvSpPr/>
          <p:nvPr/>
        </p:nvSpPr>
        <p:spPr>
          <a:xfrm>
            <a:off x="6916745" y="115851"/>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Sonnet</a:t>
            </a:r>
          </a:p>
        </p:txBody>
      </p:sp>
      <p:sp>
        <p:nvSpPr>
          <p:cNvPr id="48" name="Rectangle: Rounded Corners 47">
            <a:extLst>
              <a:ext uri="{FF2B5EF4-FFF2-40B4-BE49-F238E27FC236}">
                <a16:creationId xmlns:a16="http://schemas.microsoft.com/office/drawing/2014/main" id="{1DD8A736-5536-43A9-8D32-E98638918966}"/>
              </a:ext>
            </a:extLst>
          </p:cNvPr>
          <p:cNvSpPr/>
          <p:nvPr/>
        </p:nvSpPr>
        <p:spPr>
          <a:xfrm>
            <a:off x="6977456" y="608958"/>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Elegy</a:t>
            </a:r>
          </a:p>
        </p:txBody>
      </p:sp>
      <p:sp>
        <p:nvSpPr>
          <p:cNvPr id="49" name="Rectangle: Rounded Corners 48">
            <a:extLst>
              <a:ext uri="{FF2B5EF4-FFF2-40B4-BE49-F238E27FC236}">
                <a16:creationId xmlns:a16="http://schemas.microsoft.com/office/drawing/2014/main" id="{AB1B3918-77C0-44CD-84C3-122D48AABE34}"/>
              </a:ext>
            </a:extLst>
          </p:cNvPr>
          <p:cNvSpPr/>
          <p:nvPr/>
        </p:nvSpPr>
        <p:spPr>
          <a:xfrm>
            <a:off x="6977456" y="1134216"/>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Ode</a:t>
            </a:r>
          </a:p>
        </p:txBody>
      </p:sp>
      <p:cxnSp>
        <p:nvCxnSpPr>
          <p:cNvPr id="51" name="Straight Connector 50">
            <a:extLst>
              <a:ext uri="{FF2B5EF4-FFF2-40B4-BE49-F238E27FC236}">
                <a16:creationId xmlns:a16="http://schemas.microsoft.com/office/drawing/2014/main" id="{D281B87A-8C06-4316-A8E7-DAEFD1A0E839}"/>
              </a:ext>
            </a:extLst>
          </p:cNvPr>
          <p:cNvCxnSpPr>
            <a:cxnSpLocks/>
          </p:cNvCxnSpPr>
          <p:nvPr/>
        </p:nvCxnSpPr>
        <p:spPr>
          <a:xfrm flipV="1">
            <a:off x="6764788" y="268232"/>
            <a:ext cx="0" cy="1355706"/>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C93071-1743-4C58-B848-FB60D603305F}"/>
              </a:ext>
            </a:extLst>
          </p:cNvPr>
          <p:cNvCxnSpPr>
            <a:cxnSpLocks/>
          </p:cNvCxnSpPr>
          <p:nvPr/>
        </p:nvCxnSpPr>
        <p:spPr>
          <a:xfrm>
            <a:off x="6688810" y="281089"/>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9110CA-9413-4391-8590-B728F3E23FAA}"/>
              </a:ext>
            </a:extLst>
          </p:cNvPr>
          <p:cNvCxnSpPr>
            <a:cxnSpLocks/>
          </p:cNvCxnSpPr>
          <p:nvPr/>
        </p:nvCxnSpPr>
        <p:spPr>
          <a:xfrm>
            <a:off x="6782712" y="847345"/>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0F0E09-AE60-4ED0-B523-C648F5637A4B}"/>
              </a:ext>
            </a:extLst>
          </p:cNvPr>
          <p:cNvCxnSpPr>
            <a:cxnSpLocks/>
          </p:cNvCxnSpPr>
          <p:nvPr/>
        </p:nvCxnSpPr>
        <p:spPr>
          <a:xfrm>
            <a:off x="6756603" y="1590692"/>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03ECD7C8-6CE6-4948-B843-48FED6527B2D}"/>
              </a:ext>
            </a:extLst>
          </p:cNvPr>
          <p:cNvSpPr/>
          <p:nvPr/>
        </p:nvSpPr>
        <p:spPr>
          <a:xfrm>
            <a:off x="7324274" y="2762340"/>
            <a:ext cx="1335308" cy="519731"/>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Epics</a:t>
            </a:r>
          </a:p>
        </p:txBody>
      </p:sp>
      <p:sp>
        <p:nvSpPr>
          <p:cNvPr id="61" name="Rectangle: Rounded Corners 60">
            <a:extLst>
              <a:ext uri="{FF2B5EF4-FFF2-40B4-BE49-F238E27FC236}">
                <a16:creationId xmlns:a16="http://schemas.microsoft.com/office/drawing/2014/main" id="{3F9B54DC-F9F5-4AB9-8F3D-F6D8A96FB771}"/>
              </a:ext>
            </a:extLst>
          </p:cNvPr>
          <p:cNvSpPr/>
          <p:nvPr/>
        </p:nvSpPr>
        <p:spPr>
          <a:xfrm>
            <a:off x="7324274" y="3260142"/>
            <a:ext cx="1335308" cy="518932"/>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Ballads</a:t>
            </a:r>
          </a:p>
        </p:txBody>
      </p:sp>
      <p:cxnSp>
        <p:nvCxnSpPr>
          <p:cNvPr id="62" name="Straight Connector 61">
            <a:extLst>
              <a:ext uri="{FF2B5EF4-FFF2-40B4-BE49-F238E27FC236}">
                <a16:creationId xmlns:a16="http://schemas.microsoft.com/office/drawing/2014/main" id="{C7241928-379B-4510-B062-4748A3379809}"/>
              </a:ext>
            </a:extLst>
          </p:cNvPr>
          <p:cNvCxnSpPr>
            <a:cxnSpLocks/>
          </p:cNvCxnSpPr>
          <p:nvPr/>
        </p:nvCxnSpPr>
        <p:spPr>
          <a:xfrm flipV="1">
            <a:off x="6488135" y="3299010"/>
            <a:ext cx="514391" cy="22059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32B1F6-C2C4-420C-8E3E-68F47191634C}"/>
              </a:ext>
            </a:extLst>
          </p:cNvPr>
          <p:cNvCxnSpPr>
            <a:cxnSpLocks/>
          </p:cNvCxnSpPr>
          <p:nvPr/>
        </p:nvCxnSpPr>
        <p:spPr>
          <a:xfrm>
            <a:off x="7094406" y="3016005"/>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0A8C9B-56D7-44EA-A4F0-41CAA4CCF3C3}"/>
              </a:ext>
            </a:extLst>
          </p:cNvPr>
          <p:cNvCxnSpPr>
            <a:cxnSpLocks/>
          </p:cNvCxnSpPr>
          <p:nvPr/>
        </p:nvCxnSpPr>
        <p:spPr>
          <a:xfrm>
            <a:off x="7071263" y="3494899"/>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95DF75-CFAF-4D34-AF80-8C17EE7B6BD7}"/>
              </a:ext>
            </a:extLst>
          </p:cNvPr>
          <p:cNvCxnSpPr>
            <a:cxnSpLocks/>
          </p:cNvCxnSpPr>
          <p:nvPr/>
        </p:nvCxnSpPr>
        <p:spPr>
          <a:xfrm>
            <a:off x="7094406" y="2985124"/>
            <a:ext cx="17924" cy="52713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10E9A37-5A10-4C85-9872-CADE6F2ECDC3}"/>
              </a:ext>
            </a:extLst>
          </p:cNvPr>
          <p:cNvSpPr/>
          <p:nvPr/>
        </p:nvSpPr>
        <p:spPr>
          <a:xfrm>
            <a:off x="7188749" y="4878795"/>
            <a:ext cx="1487378" cy="434009"/>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Monologues</a:t>
            </a:r>
          </a:p>
        </p:txBody>
      </p:sp>
      <p:sp>
        <p:nvSpPr>
          <p:cNvPr id="69" name="Rectangle: Rounded Corners 68">
            <a:extLst>
              <a:ext uri="{FF2B5EF4-FFF2-40B4-BE49-F238E27FC236}">
                <a16:creationId xmlns:a16="http://schemas.microsoft.com/office/drawing/2014/main" id="{DF71264C-BC15-46EE-859C-3220325A3B43}"/>
              </a:ext>
            </a:extLst>
          </p:cNvPr>
          <p:cNvSpPr/>
          <p:nvPr/>
        </p:nvSpPr>
        <p:spPr>
          <a:xfrm>
            <a:off x="7161663" y="4225782"/>
            <a:ext cx="1514464" cy="562642"/>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Blank Verse</a:t>
            </a:r>
          </a:p>
        </p:txBody>
      </p:sp>
      <p:cxnSp>
        <p:nvCxnSpPr>
          <p:cNvPr id="71" name="Straight Connector 70">
            <a:extLst>
              <a:ext uri="{FF2B5EF4-FFF2-40B4-BE49-F238E27FC236}">
                <a16:creationId xmlns:a16="http://schemas.microsoft.com/office/drawing/2014/main" id="{49F54FD6-5A60-487D-B504-EC4417356357}"/>
              </a:ext>
            </a:extLst>
          </p:cNvPr>
          <p:cNvCxnSpPr>
            <a:cxnSpLocks/>
          </p:cNvCxnSpPr>
          <p:nvPr/>
        </p:nvCxnSpPr>
        <p:spPr>
          <a:xfrm>
            <a:off x="6515612" y="4446256"/>
            <a:ext cx="401133" cy="33527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DE34C6-5763-4EA3-A7A8-B76DE790282F}"/>
              </a:ext>
            </a:extLst>
          </p:cNvPr>
          <p:cNvCxnSpPr>
            <a:cxnSpLocks/>
          </p:cNvCxnSpPr>
          <p:nvPr/>
        </p:nvCxnSpPr>
        <p:spPr>
          <a:xfrm>
            <a:off x="6956107" y="5136055"/>
            <a:ext cx="2288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E49625-AFB5-4451-A46D-05B207E4C873}"/>
              </a:ext>
            </a:extLst>
          </p:cNvPr>
          <p:cNvCxnSpPr>
            <a:cxnSpLocks/>
          </p:cNvCxnSpPr>
          <p:nvPr/>
        </p:nvCxnSpPr>
        <p:spPr>
          <a:xfrm flipH="1">
            <a:off x="6956107" y="4427016"/>
            <a:ext cx="23738" cy="7090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0601500-D687-4BE4-8EE2-71A1A863E5C7}"/>
              </a:ext>
            </a:extLst>
          </p:cNvPr>
          <p:cNvCxnSpPr>
            <a:cxnSpLocks/>
          </p:cNvCxnSpPr>
          <p:nvPr/>
        </p:nvCxnSpPr>
        <p:spPr>
          <a:xfrm>
            <a:off x="6972255" y="4450785"/>
            <a:ext cx="243244" cy="2030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8" name="Rectangle: Rounded Corners 34">
            <a:extLst>
              <a:ext uri="{FF2B5EF4-FFF2-40B4-BE49-F238E27FC236}">
                <a16:creationId xmlns:a16="http://schemas.microsoft.com/office/drawing/2014/main" id="{225EDF08-540F-46AD-AC9D-CF5DCE704D45}"/>
              </a:ext>
            </a:extLst>
          </p:cNvPr>
          <p:cNvSpPr/>
          <p:nvPr/>
        </p:nvSpPr>
        <p:spPr>
          <a:xfrm>
            <a:off x="5268990" y="5501293"/>
            <a:ext cx="1335308" cy="476774"/>
          </a:xfrm>
          <a:prstGeom prst="roundRect">
            <a:avLst/>
          </a:prstGeom>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Prose</a:t>
            </a:r>
            <a:endParaRPr lang="en-US" sz="2000" dirty="0"/>
          </a:p>
        </p:txBody>
      </p:sp>
      <p:cxnSp>
        <p:nvCxnSpPr>
          <p:cNvPr id="105" name="Straight Connector 104">
            <a:extLst>
              <a:ext uri="{FF2B5EF4-FFF2-40B4-BE49-F238E27FC236}">
                <a16:creationId xmlns:a16="http://schemas.microsoft.com/office/drawing/2014/main" id="{1160545F-8368-4190-9B9A-5877B23940BD}"/>
              </a:ext>
            </a:extLst>
          </p:cNvPr>
          <p:cNvCxnSpPr>
            <a:cxnSpLocks/>
          </p:cNvCxnSpPr>
          <p:nvPr/>
        </p:nvCxnSpPr>
        <p:spPr>
          <a:xfrm>
            <a:off x="4851714" y="4507103"/>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9096374" y="1045039"/>
            <a:ext cx="2861840" cy="31700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smtClean="0">
                <a:ln/>
                <a:solidFill>
                  <a:schemeClr val="accent4"/>
                </a:solidFill>
                <a:effectLst/>
              </a:rPr>
              <a:t>*** This isn’t all of them, but some you should know*** </a:t>
            </a:r>
            <a:endParaRPr lang="en-US" sz="4000" b="1" cap="none" spc="0" dirty="0">
              <a:ln/>
              <a:solidFill>
                <a:schemeClr val="accent4"/>
              </a:solidFill>
              <a:effectLst/>
            </a:endParaRPr>
          </a:p>
        </p:txBody>
      </p:sp>
    </p:spTree>
    <p:extLst>
      <p:ext uri="{BB962C8B-B14F-4D97-AF65-F5344CB8AC3E}">
        <p14:creationId xmlns:p14="http://schemas.microsoft.com/office/powerpoint/2010/main" val="34255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180D-0E40-4E12-AA38-5673BD50BD06}"/>
              </a:ext>
            </a:extLst>
          </p:cNvPr>
          <p:cNvSpPr>
            <a:spLocks noGrp="1"/>
          </p:cNvSpPr>
          <p:nvPr>
            <p:ph type="title"/>
          </p:nvPr>
        </p:nvSpPr>
        <p:spPr/>
        <p:txBody>
          <a:bodyPr/>
          <a:lstStyle/>
          <a:p>
            <a:r>
              <a:rPr lang="en-US" dirty="0"/>
              <a:t>Poetry</a:t>
            </a:r>
          </a:p>
        </p:txBody>
      </p:sp>
      <p:sp>
        <p:nvSpPr>
          <p:cNvPr id="3" name="Content Placeholder 2">
            <a:extLst>
              <a:ext uri="{FF2B5EF4-FFF2-40B4-BE49-F238E27FC236}">
                <a16:creationId xmlns:a16="http://schemas.microsoft.com/office/drawing/2014/main" id="{37F28AC9-DF61-4913-AA4C-B33DF101C9E3}"/>
              </a:ext>
            </a:extLst>
          </p:cNvPr>
          <p:cNvSpPr>
            <a:spLocks noGrp="1"/>
          </p:cNvSpPr>
          <p:nvPr>
            <p:ph idx="1"/>
          </p:nvPr>
        </p:nvSpPr>
        <p:spPr>
          <a:xfrm>
            <a:off x="725905" y="1773573"/>
            <a:ext cx="10170695" cy="4076218"/>
          </a:xfrm>
        </p:spPr>
        <p:txBody>
          <a:bodyPr>
            <a:normAutofit/>
          </a:bodyPr>
          <a:lstStyle/>
          <a:p>
            <a:r>
              <a:rPr lang="en-US" sz="2800" dirty="0"/>
              <a:t>literary work in which special intensity is given to the expression of feelings and ideas by the use of distinctive style and rhythm; poems collectively or as a genre of literature.</a:t>
            </a:r>
          </a:p>
          <a:p>
            <a:r>
              <a:rPr lang="en-US" sz="2800" dirty="0"/>
              <a:t>Poetry encompasses a variety of different sub-subgenres</a:t>
            </a:r>
          </a:p>
          <a:p>
            <a:r>
              <a:rPr lang="en-US" sz="2800" dirty="0"/>
              <a:t>In the era of postmodernism (today) the art of poetry is so vast that anything can be considered “art” or “poetry”</a:t>
            </a:r>
          </a:p>
          <a:p>
            <a:r>
              <a:rPr lang="en-US" sz="2800" dirty="0"/>
              <a:t>There are lots of poems, but not always a lot of good poetry. </a:t>
            </a:r>
          </a:p>
        </p:txBody>
      </p:sp>
    </p:spTree>
    <p:extLst>
      <p:ext uri="{BB962C8B-B14F-4D97-AF65-F5344CB8AC3E}">
        <p14:creationId xmlns:p14="http://schemas.microsoft.com/office/powerpoint/2010/main" val="3665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D930-55D3-4B1E-8A33-D8F7E889290F}"/>
              </a:ext>
            </a:extLst>
          </p:cNvPr>
          <p:cNvSpPr>
            <a:spLocks noGrp="1"/>
          </p:cNvSpPr>
          <p:nvPr>
            <p:ph type="title"/>
          </p:nvPr>
        </p:nvSpPr>
        <p:spPr>
          <a:xfrm>
            <a:off x="740489" y="98295"/>
            <a:ext cx="9601200" cy="1069940"/>
          </a:xfrm>
        </p:spPr>
        <p:txBody>
          <a:bodyPr/>
          <a:lstStyle/>
          <a:p>
            <a:r>
              <a:rPr lang="en-US" dirty="0"/>
              <a:t>Poetry Subgenres</a:t>
            </a:r>
          </a:p>
        </p:txBody>
      </p:sp>
      <p:sp>
        <p:nvSpPr>
          <p:cNvPr id="3" name="Content Placeholder 2">
            <a:extLst>
              <a:ext uri="{FF2B5EF4-FFF2-40B4-BE49-F238E27FC236}">
                <a16:creationId xmlns:a16="http://schemas.microsoft.com/office/drawing/2014/main" id="{EFD52EB8-0947-4C3A-9F6D-B0FAD248554A}"/>
              </a:ext>
            </a:extLst>
          </p:cNvPr>
          <p:cNvSpPr>
            <a:spLocks noGrp="1"/>
          </p:cNvSpPr>
          <p:nvPr>
            <p:ph idx="1"/>
          </p:nvPr>
        </p:nvSpPr>
        <p:spPr>
          <a:xfrm>
            <a:off x="3320716" y="1069940"/>
            <a:ext cx="8871283" cy="5619618"/>
          </a:xfrm>
        </p:spPr>
        <p:txBody>
          <a:bodyPr>
            <a:normAutofit/>
          </a:bodyPr>
          <a:lstStyle/>
          <a:p>
            <a:pPr fontAlgn="base"/>
            <a:r>
              <a:rPr lang="en-US" sz="2800" dirty="0"/>
              <a:t>The great philosopher Aristotle suggested that poetry is divided into three genres.</a:t>
            </a:r>
          </a:p>
          <a:p>
            <a:pPr fontAlgn="base"/>
            <a:r>
              <a:rPr lang="en-US" sz="2800" dirty="0"/>
              <a:t>Aristotle claimed comedy is an imitation of what is inferior in a way that is laughable. He then said that both tragedies and epics are made to portray suffering in a way to produce certain effects with the only difference between the two being epics used a one-verse form and is narrative.</a:t>
            </a:r>
          </a:p>
          <a:p>
            <a:pPr fontAlgn="base"/>
            <a:r>
              <a:rPr lang="en-US" sz="2800" dirty="0"/>
              <a:t>Today, </a:t>
            </a:r>
            <a:r>
              <a:rPr lang="en-US" sz="2800" u="sng" dirty="0"/>
              <a:t>poetry</a:t>
            </a:r>
            <a:r>
              <a:rPr lang="en-US" sz="2800" dirty="0"/>
              <a:t> is still considered the owner of the three main poetic forms: </a:t>
            </a:r>
            <a:r>
              <a:rPr lang="en-US" sz="2800" u="sng" dirty="0"/>
              <a:t>lyric</a:t>
            </a:r>
            <a:r>
              <a:rPr lang="en-US" sz="2800" dirty="0"/>
              <a:t>, </a:t>
            </a:r>
            <a:r>
              <a:rPr lang="en-US" sz="2800" u="sng" dirty="0"/>
              <a:t>narrative</a:t>
            </a:r>
            <a:r>
              <a:rPr lang="en-US" sz="2800" dirty="0"/>
              <a:t>, dramatic*</a:t>
            </a:r>
          </a:p>
          <a:p>
            <a:pPr fontAlgn="base"/>
            <a:r>
              <a:rPr lang="en-US" sz="2800" dirty="0"/>
              <a:t> Each form can then be divided into many subdivisions, each consisting of a </a:t>
            </a:r>
            <a:r>
              <a:rPr lang="en-US" sz="2800" u="sng" dirty="0"/>
              <a:t>rhyme scheme</a:t>
            </a:r>
            <a:r>
              <a:rPr lang="en-US" sz="2800" dirty="0"/>
              <a:t>, rhythm and/or style.</a:t>
            </a:r>
          </a:p>
          <a:p>
            <a:pPr marL="0" indent="0">
              <a:buNone/>
            </a:pPr>
            <a:endParaRPr lang="en-US" sz="2800" dirty="0"/>
          </a:p>
        </p:txBody>
      </p:sp>
      <p:sp>
        <p:nvSpPr>
          <p:cNvPr id="4" name="AutoShape 2" descr="Image result for squirrel cute">
            <a:extLst>
              <a:ext uri="{FF2B5EF4-FFF2-40B4-BE49-F238E27FC236}">
                <a16:creationId xmlns:a16="http://schemas.microsoft.com/office/drawing/2014/main" id="{2DE8680D-9BE3-4A4F-8418-63BC171AF0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6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Goals:</a:t>
            </a:r>
            <a:endParaRPr lang="en-US" dirty="0"/>
          </a:p>
        </p:txBody>
      </p:sp>
      <p:sp>
        <p:nvSpPr>
          <p:cNvPr id="3" name="Content Placeholder 2"/>
          <p:cNvSpPr>
            <a:spLocks noGrp="1"/>
          </p:cNvSpPr>
          <p:nvPr>
            <p:ph idx="1"/>
          </p:nvPr>
        </p:nvSpPr>
        <p:spPr/>
        <p:txBody>
          <a:bodyPr>
            <a:normAutofit/>
          </a:bodyPr>
          <a:lstStyle/>
          <a:p>
            <a:r>
              <a:rPr lang="en-US" sz="4000" dirty="0"/>
              <a:t>Define genre</a:t>
            </a:r>
          </a:p>
          <a:p>
            <a:r>
              <a:rPr lang="en-US" sz="4000" dirty="0"/>
              <a:t>Identify common genres within literature</a:t>
            </a:r>
          </a:p>
          <a:p>
            <a:r>
              <a:rPr lang="en-US" sz="4000" dirty="0"/>
              <a:t>understand sub-genres</a:t>
            </a:r>
          </a:p>
        </p:txBody>
      </p:sp>
    </p:spTree>
    <p:extLst>
      <p:ext uri="{BB962C8B-B14F-4D97-AF65-F5344CB8AC3E}">
        <p14:creationId xmlns:p14="http://schemas.microsoft.com/office/powerpoint/2010/main" val="19826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728A-21CE-44F5-9D9D-EC4EE12BC40C}"/>
              </a:ext>
            </a:extLst>
          </p:cNvPr>
          <p:cNvSpPr>
            <a:spLocks noGrp="1"/>
          </p:cNvSpPr>
          <p:nvPr>
            <p:ph type="title"/>
          </p:nvPr>
        </p:nvSpPr>
        <p:spPr>
          <a:xfrm>
            <a:off x="761745" y="-119047"/>
            <a:ext cx="9601200" cy="1069940"/>
          </a:xfrm>
        </p:spPr>
        <p:txBody>
          <a:bodyPr/>
          <a:lstStyle/>
          <a:p>
            <a:r>
              <a:rPr lang="en-US" dirty="0"/>
              <a:t>Lyric Poetry</a:t>
            </a:r>
          </a:p>
        </p:txBody>
      </p:sp>
      <p:sp>
        <p:nvSpPr>
          <p:cNvPr id="3" name="Content Placeholder 2">
            <a:extLst>
              <a:ext uri="{FF2B5EF4-FFF2-40B4-BE49-F238E27FC236}">
                <a16:creationId xmlns:a16="http://schemas.microsoft.com/office/drawing/2014/main" id="{3A55ACD9-406A-4D0B-806B-279799AC29F7}"/>
              </a:ext>
            </a:extLst>
          </p:cNvPr>
          <p:cNvSpPr>
            <a:spLocks noGrp="1"/>
          </p:cNvSpPr>
          <p:nvPr>
            <p:ph idx="1"/>
          </p:nvPr>
        </p:nvSpPr>
        <p:spPr>
          <a:xfrm>
            <a:off x="388838" y="760828"/>
            <a:ext cx="11530446" cy="5752267"/>
          </a:xfrm>
        </p:spPr>
        <p:txBody>
          <a:bodyPr>
            <a:normAutofit/>
          </a:bodyPr>
          <a:lstStyle/>
          <a:p>
            <a:r>
              <a:rPr lang="en-US" sz="3200" dirty="0"/>
              <a:t>An emotional writing focusing on thought and emotion - can consist of a song-like quality. </a:t>
            </a:r>
          </a:p>
          <a:p>
            <a:r>
              <a:rPr lang="en-US" sz="3200" dirty="0"/>
              <a:t>The term derives from a form of Ancient Greek literature, the lyric, which was defined by its musical accompaniment, usually on a stringed instrument known as a lyre. (But not today!)</a:t>
            </a:r>
          </a:p>
          <a:p>
            <a:r>
              <a:rPr lang="en-US" sz="3200" dirty="0"/>
              <a:t>Lyric poetry does not attempt to tell a story. </a:t>
            </a:r>
          </a:p>
          <a:p>
            <a:pPr marL="0" indent="0">
              <a:buNone/>
            </a:pPr>
            <a:r>
              <a:rPr lang="en-US" sz="3200" dirty="0"/>
              <a:t>				Popular lyric poems include the works of</a:t>
            </a:r>
          </a:p>
          <a:p>
            <a:pPr marL="0" indent="0">
              <a:buNone/>
            </a:pPr>
            <a:r>
              <a:rPr lang="en-US" sz="3200" dirty="0"/>
              <a:t>				 Sappho, "Go, lovely Rose" by Edmund</a:t>
            </a:r>
          </a:p>
          <a:p>
            <a:pPr marL="0" indent="0">
              <a:buNone/>
            </a:pPr>
            <a:r>
              <a:rPr lang="en-US" sz="3200" dirty="0"/>
              <a:t>				 Waller and the many sonnets of William Shakespeare.</a:t>
            </a:r>
            <a:endParaRPr lang="en-US" sz="2800" dirty="0"/>
          </a:p>
          <a:p>
            <a:endParaRPr lang="en-US" sz="3200" dirty="0"/>
          </a:p>
        </p:txBody>
      </p:sp>
    </p:spTree>
    <p:extLst>
      <p:ext uri="{BB962C8B-B14F-4D97-AF65-F5344CB8AC3E}">
        <p14:creationId xmlns:p14="http://schemas.microsoft.com/office/powerpoint/2010/main" val="199524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634D-58B0-4887-B634-2ED5B1405843}"/>
              </a:ext>
            </a:extLst>
          </p:cNvPr>
          <p:cNvSpPr>
            <a:spLocks noGrp="1"/>
          </p:cNvSpPr>
          <p:nvPr>
            <p:ph type="title"/>
          </p:nvPr>
        </p:nvSpPr>
        <p:spPr>
          <a:xfrm>
            <a:off x="1199147" y="0"/>
            <a:ext cx="9601200" cy="1069940"/>
          </a:xfrm>
        </p:spPr>
        <p:txBody>
          <a:bodyPr/>
          <a:lstStyle/>
          <a:p>
            <a:r>
              <a:rPr lang="en-US" dirty="0"/>
              <a:t>Sonnet, Elegy, Ode</a:t>
            </a:r>
          </a:p>
        </p:txBody>
      </p:sp>
      <p:sp>
        <p:nvSpPr>
          <p:cNvPr id="3" name="Content Placeholder 2">
            <a:extLst>
              <a:ext uri="{FF2B5EF4-FFF2-40B4-BE49-F238E27FC236}">
                <a16:creationId xmlns:a16="http://schemas.microsoft.com/office/drawing/2014/main" id="{0C6D5B52-2180-418F-9DA0-B6317DCCFCCA}"/>
              </a:ext>
            </a:extLst>
          </p:cNvPr>
          <p:cNvSpPr>
            <a:spLocks noGrp="1"/>
          </p:cNvSpPr>
          <p:nvPr>
            <p:ph idx="1"/>
          </p:nvPr>
        </p:nvSpPr>
        <p:spPr>
          <a:xfrm>
            <a:off x="112296" y="1069940"/>
            <a:ext cx="8107171" cy="5788059"/>
          </a:xfrm>
        </p:spPr>
        <p:txBody>
          <a:bodyPr>
            <a:normAutofit/>
          </a:bodyPr>
          <a:lstStyle/>
          <a:p>
            <a:r>
              <a:rPr lang="en-US" sz="3200" dirty="0"/>
              <a:t>Sonnet- 14 lined poem written in meter, usually about love. There are two types. We will be reading some this year during our Shakespeare Unit!</a:t>
            </a:r>
          </a:p>
          <a:p>
            <a:r>
              <a:rPr lang="en-US" sz="3200" dirty="0"/>
              <a:t>Elegy- a poem of serious reflection, typically a lament for the dead. Often written in meter.</a:t>
            </a:r>
          </a:p>
          <a:p>
            <a:r>
              <a:rPr lang="en-US" sz="3200" dirty="0"/>
              <a:t>Ode- poem in the form of an address to a particular subject, often elevated in style or manner and written in varied or irregular meter.</a:t>
            </a:r>
          </a:p>
        </p:txBody>
      </p:sp>
    </p:spTree>
    <p:extLst>
      <p:ext uri="{BB962C8B-B14F-4D97-AF65-F5344CB8AC3E}">
        <p14:creationId xmlns:p14="http://schemas.microsoft.com/office/powerpoint/2010/main" val="233196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69EF-973D-4765-B0F2-10357BA7BAF9}"/>
              </a:ext>
            </a:extLst>
          </p:cNvPr>
          <p:cNvSpPr>
            <a:spLocks noGrp="1"/>
          </p:cNvSpPr>
          <p:nvPr>
            <p:ph type="title"/>
          </p:nvPr>
        </p:nvSpPr>
        <p:spPr>
          <a:xfrm>
            <a:off x="926432" y="0"/>
            <a:ext cx="9601200" cy="1069940"/>
          </a:xfrm>
        </p:spPr>
        <p:txBody>
          <a:bodyPr/>
          <a:lstStyle/>
          <a:p>
            <a:r>
              <a:rPr lang="en-US" dirty="0"/>
              <a:t>Narrative Poetry</a:t>
            </a:r>
          </a:p>
        </p:txBody>
      </p:sp>
      <p:sp>
        <p:nvSpPr>
          <p:cNvPr id="3" name="Content Placeholder 2">
            <a:extLst>
              <a:ext uri="{FF2B5EF4-FFF2-40B4-BE49-F238E27FC236}">
                <a16:creationId xmlns:a16="http://schemas.microsoft.com/office/drawing/2014/main" id="{BC1A1708-3612-4545-98F8-7984E52ED7A7}"/>
              </a:ext>
            </a:extLst>
          </p:cNvPr>
          <p:cNvSpPr>
            <a:spLocks noGrp="1"/>
          </p:cNvSpPr>
          <p:nvPr>
            <p:ph idx="1"/>
          </p:nvPr>
        </p:nvSpPr>
        <p:spPr>
          <a:xfrm>
            <a:off x="208547" y="1069940"/>
            <a:ext cx="11983453" cy="5788059"/>
          </a:xfrm>
        </p:spPr>
        <p:txBody>
          <a:bodyPr>
            <a:normAutofit/>
          </a:bodyPr>
          <a:lstStyle/>
          <a:p>
            <a:r>
              <a:rPr lang="en-US" sz="2800" dirty="0"/>
              <a:t>A poem which tells a story.</a:t>
            </a:r>
          </a:p>
          <a:p>
            <a:r>
              <a:rPr lang="en-US" sz="2800" dirty="0"/>
              <a:t>It often marks the voices of a narrator and characters as well</a:t>
            </a:r>
          </a:p>
          <a:p>
            <a:pPr marL="0" indent="0">
              <a:buNone/>
            </a:pPr>
            <a:r>
              <a:rPr lang="en-US" sz="2800" dirty="0"/>
              <a:t> and the entire story is usually written in metered verse.</a:t>
            </a:r>
          </a:p>
          <a:p>
            <a:r>
              <a:rPr lang="en-US" sz="2800" dirty="0"/>
              <a:t> Narrative poems do not have to follow rhythmic patterns. </a:t>
            </a:r>
          </a:p>
          <a:p>
            <a:r>
              <a:rPr lang="en-US" sz="2800" dirty="0"/>
              <a:t>The poems that make up this genre may be short or long, and the story it relates to may be complex. It is normally dramatic, with objectives, diverse characters, and </a:t>
            </a:r>
            <a:r>
              <a:rPr lang="en-US" sz="2800" dirty="0" err="1"/>
              <a:t>metre</a:t>
            </a:r>
            <a:r>
              <a:rPr lang="en-US" sz="2800" dirty="0"/>
              <a:t>.</a:t>
            </a:r>
          </a:p>
          <a:p>
            <a:r>
              <a:rPr lang="en-US" sz="2800" dirty="0"/>
              <a:t>Popular narrative works are "The Canterbury Tales" by Geoffrey Chaucer, "The Divine Comedy" by Dante, "Hiawatha" by Henry Wadsworth Longfellow, "Raven" by Edgar Allan Poe, "The Rape of </a:t>
            </a:r>
            <a:r>
              <a:rPr lang="en-US" sz="2800" dirty="0" err="1"/>
              <a:t>Lucrece</a:t>
            </a:r>
            <a:r>
              <a:rPr lang="en-US" sz="2800" dirty="0"/>
              <a:t>" by Shakespeare and "The Rape of Lock" by Alexander Pope.</a:t>
            </a:r>
          </a:p>
          <a:p>
            <a:pPr marL="0" indent="0">
              <a:buNone/>
            </a:pPr>
            <a:endParaRPr lang="en-US" sz="2800" dirty="0"/>
          </a:p>
        </p:txBody>
      </p:sp>
    </p:spTree>
    <p:extLst>
      <p:ext uri="{BB962C8B-B14F-4D97-AF65-F5344CB8AC3E}">
        <p14:creationId xmlns:p14="http://schemas.microsoft.com/office/powerpoint/2010/main" val="11393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F2CDD3-F52D-48E8-B66B-EFA52EF0A799}"/>
              </a:ext>
            </a:extLst>
          </p:cNvPr>
          <p:cNvSpPr>
            <a:spLocks noGrp="1"/>
          </p:cNvSpPr>
          <p:nvPr>
            <p:ph type="title"/>
          </p:nvPr>
        </p:nvSpPr>
        <p:spPr/>
        <p:txBody>
          <a:bodyPr/>
          <a:lstStyle/>
          <a:p>
            <a:r>
              <a:rPr lang="en-US" dirty="0"/>
              <a:t>Narrative Poetry Subgenres</a:t>
            </a:r>
          </a:p>
        </p:txBody>
      </p:sp>
      <p:sp>
        <p:nvSpPr>
          <p:cNvPr id="5" name="Text Placeholder 4">
            <a:extLst>
              <a:ext uri="{FF2B5EF4-FFF2-40B4-BE49-F238E27FC236}">
                <a16:creationId xmlns:a16="http://schemas.microsoft.com/office/drawing/2014/main" id="{4038D0CB-641E-4AE9-B631-47DC680D4564}"/>
              </a:ext>
            </a:extLst>
          </p:cNvPr>
          <p:cNvSpPr>
            <a:spLocks noGrp="1"/>
          </p:cNvSpPr>
          <p:nvPr>
            <p:ph type="body" idx="1"/>
          </p:nvPr>
        </p:nvSpPr>
        <p:spPr/>
        <p:txBody>
          <a:bodyPr>
            <a:normAutofit/>
          </a:bodyPr>
          <a:lstStyle/>
          <a:p>
            <a:r>
              <a:rPr lang="en-US" sz="2800" dirty="0"/>
              <a:t>Epics</a:t>
            </a:r>
          </a:p>
        </p:txBody>
      </p:sp>
      <p:sp>
        <p:nvSpPr>
          <p:cNvPr id="6" name="Content Placeholder 5">
            <a:extLst>
              <a:ext uri="{FF2B5EF4-FFF2-40B4-BE49-F238E27FC236}">
                <a16:creationId xmlns:a16="http://schemas.microsoft.com/office/drawing/2014/main" id="{099488B0-8F50-49AB-A479-F5BF6F4D30C1}"/>
              </a:ext>
            </a:extLst>
          </p:cNvPr>
          <p:cNvSpPr>
            <a:spLocks noGrp="1"/>
          </p:cNvSpPr>
          <p:nvPr>
            <p:ph sz="half" idx="2"/>
          </p:nvPr>
        </p:nvSpPr>
        <p:spPr>
          <a:xfrm>
            <a:off x="224589" y="2373284"/>
            <a:ext cx="5642811" cy="3840480"/>
          </a:xfrm>
        </p:spPr>
        <p:txBody>
          <a:bodyPr>
            <a:normAutofit/>
          </a:bodyPr>
          <a:lstStyle/>
          <a:p>
            <a:r>
              <a:rPr lang="en-US" sz="2800" dirty="0"/>
              <a:t>Also epos, or epopee</a:t>
            </a:r>
          </a:p>
          <a:p>
            <a:r>
              <a:rPr lang="en-US" sz="2800" dirty="0"/>
              <a:t>lengthy narrative </a:t>
            </a:r>
            <a:r>
              <a:rPr lang="en-US" sz="2800" b="1" dirty="0"/>
              <a:t>poem</a:t>
            </a:r>
            <a:r>
              <a:rPr lang="en-US" sz="2800" dirty="0"/>
              <a:t>, ordinarily concerning a serious subject containing details of heroic deeds and events significant to a culture or nation</a:t>
            </a:r>
          </a:p>
          <a:p>
            <a:r>
              <a:rPr lang="en-US" sz="2800" dirty="0"/>
              <a:t>Example: The epic of Gilgamesh</a:t>
            </a:r>
          </a:p>
          <a:p>
            <a:r>
              <a:rPr lang="en-US" sz="2800" dirty="0"/>
              <a:t>Example: The Odyssey </a:t>
            </a:r>
          </a:p>
        </p:txBody>
      </p:sp>
      <p:sp>
        <p:nvSpPr>
          <p:cNvPr id="7" name="Text Placeholder 6">
            <a:extLst>
              <a:ext uri="{FF2B5EF4-FFF2-40B4-BE49-F238E27FC236}">
                <a16:creationId xmlns:a16="http://schemas.microsoft.com/office/drawing/2014/main" id="{3FFA44B6-2B5B-4D36-BD56-AA7E0EAC6184}"/>
              </a:ext>
            </a:extLst>
          </p:cNvPr>
          <p:cNvSpPr>
            <a:spLocks noGrp="1"/>
          </p:cNvSpPr>
          <p:nvPr>
            <p:ph type="body" sz="quarter" idx="3"/>
          </p:nvPr>
        </p:nvSpPr>
        <p:spPr/>
        <p:txBody>
          <a:bodyPr>
            <a:normAutofit/>
          </a:bodyPr>
          <a:lstStyle/>
          <a:p>
            <a:r>
              <a:rPr lang="en-US" sz="2800" dirty="0"/>
              <a:t>Ballads</a:t>
            </a:r>
          </a:p>
        </p:txBody>
      </p:sp>
      <p:sp>
        <p:nvSpPr>
          <p:cNvPr id="8" name="Content Placeholder 7">
            <a:extLst>
              <a:ext uri="{FF2B5EF4-FFF2-40B4-BE49-F238E27FC236}">
                <a16:creationId xmlns:a16="http://schemas.microsoft.com/office/drawing/2014/main" id="{24F0BCF4-8413-4272-9783-5908D1FDDB51}"/>
              </a:ext>
            </a:extLst>
          </p:cNvPr>
          <p:cNvSpPr>
            <a:spLocks noGrp="1"/>
          </p:cNvSpPr>
          <p:nvPr>
            <p:ph sz="quarter" idx="4"/>
          </p:nvPr>
        </p:nvSpPr>
        <p:spPr>
          <a:xfrm>
            <a:off x="6327647" y="2373284"/>
            <a:ext cx="5719973" cy="3840480"/>
          </a:xfrm>
        </p:spPr>
        <p:txBody>
          <a:bodyPr>
            <a:noAutofit/>
          </a:bodyPr>
          <a:lstStyle/>
          <a:p>
            <a:r>
              <a:rPr lang="en-US" sz="2400" dirty="0"/>
              <a:t>a poem or song narrating a story in short stanzas. </a:t>
            </a:r>
          </a:p>
          <a:p>
            <a:r>
              <a:rPr lang="en-US" sz="2400" dirty="0"/>
              <a:t>Traditional ballads are typically of unknown authorship, having been passed on orally from one generation to the next as part of the folk culture.</a:t>
            </a:r>
          </a:p>
          <a:p>
            <a:r>
              <a:rPr lang="en-US" sz="2400" dirty="0"/>
              <a:t>Meant to be sung and/or accompanied by music</a:t>
            </a:r>
          </a:p>
          <a:p>
            <a:r>
              <a:rPr lang="en-US" sz="2400" dirty="0"/>
              <a:t>Example: Elvis Presley, The Rime of the Ancient Mariner </a:t>
            </a:r>
          </a:p>
        </p:txBody>
      </p:sp>
    </p:spTree>
    <p:extLst>
      <p:ext uri="{BB962C8B-B14F-4D97-AF65-F5344CB8AC3E}">
        <p14:creationId xmlns:p14="http://schemas.microsoft.com/office/powerpoint/2010/main" val="6595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CA4E-16CC-4BB7-8ED2-8778105EB098}"/>
              </a:ext>
            </a:extLst>
          </p:cNvPr>
          <p:cNvSpPr>
            <a:spLocks noGrp="1"/>
          </p:cNvSpPr>
          <p:nvPr>
            <p:ph type="title"/>
          </p:nvPr>
        </p:nvSpPr>
        <p:spPr>
          <a:xfrm>
            <a:off x="1160218" y="-227723"/>
            <a:ext cx="9601200" cy="1069940"/>
          </a:xfrm>
        </p:spPr>
        <p:txBody>
          <a:bodyPr/>
          <a:lstStyle/>
          <a:p>
            <a:r>
              <a:rPr lang="en-US" dirty="0"/>
              <a:t>Dramatic Poetry</a:t>
            </a:r>
          </a:p>
        </p:txBody>
      </p:sp>
      <p:sp>
        <p:nvSpPr>
          <p:cNvPr id="3" name="Content Placeholder 2">
            <a:extLst>
              <a:ext uri="{FF2B5EF4-FFF2-40B4-BE49-F238E27FC236}">
                <a16:creationId xmlns:a16="http://schemas.microsoft.com/office/drawing/2014/main" id="{7411D7AC-5975-421B-8F68-A95F91E37B00}"/>
              </a:ext>
            </a:extLst>
          </p:cNvPr>
          <p:cNvSpPr>
            <a:spLocks noGrp="1"/>
          </p:cNvSpPr>
          <p:nvPr>
            <p:ph idx="1"/>
          </p:nvPr>
        </p:nvSpPr>
        <p:spPr>
          <a:xfrm>
            <a:off x="128337" y="842217"/>
            <a:ext cx="12063663" cy="5542541"/>
          </a:xfrm>
        </p:spPr>
        <p:txBody>
          <a:bodyPr>
            <a:normAutofit/>
          </a:bodyPr>
          <a:lstStyle/>
          <a:p>
            <a:r>
              <a:rPr lang="en-US" sz="2800" b="1" dirty="0"/>
              <a:t>Dramatic poetry</a:t>
            </a:r>
            <a:r>
              <a:rPr lang="en-US" sz="2800" dirty="0"/>
              <a:t> is any </a:t>
            </a:r>
            <a:r>
              <a:rPr lang="en-US" sz="2800" b="1" dirty="0"/>
              <a:t>poetry</a:t>
            </a:r>
            <a:r>
              <a:rPr lang="en-US" sz="2800" dirty="0"/>
              <a:t> that uses the discourse of the characters involved to tell a story or portray a situation. </a:t>
            </a:r>
          </a:p>
          <a:p>
            <a:r>
              <a:rPr lang="en-US" sz="2800" dirty="0"/>
              <a:t>Dramatic Poetry, therefore is  also apart of DRAMA because it is meant to be spoken aloud and acted out.</a:t>
            </a:r>
          </a:p>
          <a:p>
            <a:r>
              <a:rPr lang="en-US" sz="2800" dirty="0"/>
              <a:t>It is any drama written in verse which is meant to be spoken, usually to tell a story or portray a situation. </a:t>
            </a:r>
          </a:p>
          <a:p>
            <a:r>
              <a:rPr lang="en-US" sz="2800" dirty="0"/>
              <a:t>The majority of dramatic poetry is written in blank verse.</a:t>
            </a:r>
          </a:p>
          <a:p>
            <a:r>
              <a:rPr lang="en-US" sz="2800" dirty="0"/>
              <a:t> Other forms of dramatic poetry include, but are not limited to, dramatic monologues, rhyme verse and closet drama. </a:t>
            </a:r>
          </a:p>
          <a:p>
            <a:r>
              <a:rPr lang="en-US" sz="2800" dirty="0"/>
              <a:t>Important dramatic works include those by Shakespeare, Ben Jonson and Christopher Marlowe.</a:t>
            </a:r>
          </a:p>
          <a:p>
            <a:endParaRPr lang="en-US" sz="2800" dirty="0"/>
          </a:p>
        </p:txBody>
      </p:sp>
    </p:spTree>
    <p:extLst>
      <p:ext uri="{BB962C8B-B14F-4D97-AF65-F5344CB8AC3E}">
        <p14:creationId xmlns:p14="http://schemas.microsoft.com/office/powerpoint/2010/main" val="20712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E211B-0EF6-4720-8D28-E7F1B4FBCEF5}"/>
              </a:ext>
            </a:extLst>
          </p:cNvPr>
          <p:cNvSpPr>
            <a:spLocks noGrp="1"/>
          </p:cNvSpPr>
          <p:nvPr>
            <p:ph type="title"/>
          </p:nvPr>
        </p:nvSpPr>
        <p:spPr/>
        <p:txBody>
          <a:bodyPr/>
          <a:lstStyle/>
          <a:p>
            <a:r>
              <a:rPr lang="en-US" dirty="0"/>
              <a:t>Dramatic Poetry definitions </a:t>
            </a:r>
          </a:p>
        </p:txBody>
      </p:sp>
      <p:sp>
        <p:nvSpPr>
          <p:cNvPr id="5" name="Text Placeholder 4">
            <a:extLst>
              <a:ext uri="{FF2B5EF4-FFF2-40B4-BE49-F238E27FC236}">
                <a16:creationId xmlns:a16="http://schemas.microsoft.com/office/drawing/2014/main" id="{ECD9BA54-A164-4D9B-BEB4-CAFD81484964}"/>
              </a:ext>
            </a:extLst>
          </p:cNvPr>
          <p:cNvSpPr>
            <a:spLocks noGrp="1"/>
          </p:cNvSpPr>
          <p:nvPr>
            <p:ph type="body" idx="1"/>
          </p:nvPr>
        </p:nvSpPr>
        <p:spPr/>
        <p:txBody>
          <a:bodyPr>
            <a:normAutofit/>
          </a:bodyPr>
          <a:lstStyle/>
          <a:p>
            <a:r>
              <a:rPr lang="en-US" sz="2800" dirty="0"/>
              <a:t>Blank Verse</a:t>
            </a:r>
          </a:p>
        </p:txBody>
      </p:sp>
      <p:sp>
        <p:nvSpPr>
          <p:cNvPr id="6" name="Content Placeholder 5">
            <a:extLst>
              <a:ext uri="{FF2B5EF4-FFF2-40B4-BE49-F238E27FC236}">
                <a16:creationId xmlns:a16="http://schemas.microsoft.com/office/drawing/2014/main" id="{C53F9D32-FB5F-4097-9450-F9A492DE4F1D}"/>
              </a:ext>
            </a:extLst>
          </p:cNvPr>
          <p:cNvSpPr>
            <a:spLocks noGrp="1"/>
          </p:cNvSpPr>
          <p:nvPr>
            <p:ph sz="half" idx="2"/>
          </p:nvPr>
        </p:nvSpPr>
        <p:spPr/>
        <p:txBody>
          <a:bodyPr>
            <a:normAutofit/>
          </a:bodyPr>
          <a:lstStyle/>
          <a:p>
            <a:r>
              <a:rPr lang="en-US" sz="2800" dirty="0"/>
              <a:t>verse without rhyme, especially that which uses iambic pentameter.</a:t>
            </a:r>
          </a:p>
          <a:p>
            <a:r>
              <a:rPr lang="en-US" sz="2800" dirty="0"/>
              <a:t>We will be learning more about verse/meter later this year.</a:t>
            </a:r>
          </a:p>
          <a:p>
            <a:endParaRPr lang="en-US" sz="2800" dirty="0"/>
          </a:p>
        </p:txBody>
      </p:sp>
      <p:sp>
        <p:nvSpPr>
          <p:cNvPr id="7" name="Text Placeholder 6">
            <a:extLst>
              <a:ext uri="{FF2B5EF4-FFF2-40B4-BE49-F238E27FC236}">
                <a16:creationId xmlns:a16="http://schemas.microsoft.com/office/drawing/2014/main" id="{03626D33-4023-470F-B732-445F7BDD5599}"/>
              </a:ext>
            </a:extLst>
          </p:cNvPr>
          <p:cNvSpPr>
            <a:spLocks noGrp="1"/>
          </p:cNvSpPr>
          <p:nvPr>
            <p:ph type="body" sz="quarter" idx="3"/>
          </p:nvPr>
        </p:nvSpPr>
        <p:spPr>
          <a:xfrm>
            <a:off x="6172200" y="1198189"/>
            <a:ext cx="5599800" cy="823912"/>
          </a:xfrm>
        </p:spPr>
        <p:txBody>
          <a:bodyPr>
            <a:normAutofit/>
          </a:bodyPr>
          <a:lstStyle/>
          <a:p>
            <a:r>
              <a:rPr lang="en-US" sz="2800" dirty="0"/>
              <a:t>Monologues</a:t>
            </a:r>
          </a:p>
        </p:txBody>
      </p:sp>
      <p:sp>
        <p:nvSpPr>
          <p:cNvPr id="8" name="Content Placeholder 7">
            <a:extLst>
              <a:ext uri="{FF2B5EF4-FFF2-40B4-BE49-F238E27FC236}">
                <a16:creationId xmlns:a16="http://schemas.microsoft.com/office/drawing/2014/main" id="{0B724D94-6547-4770-8EF5-5E37459E6974}"/>
              </a:ext>
            </a:extLst>
          </p:cNvPr>
          <p:cNvSpPr>
            <a:spLocks noGrp="1"/>
          </p:cNvSpPr>
          <p:nvPr>
            <p:ph sz="quarter" idx="4"/>
          </p:nvPr>
        </p:nvSpPr>
        <p:spPr/>
        <p:txBody>
          <a:bodyPr>
            <a:normAutofit/>
          </a:bodyPr>
          <a:lstStyle/>
          <a:p>
            <a:r>
              <a:rPr lang="en-US" sz="2800" dirty="0"/>
              <a:t>is a speech presented by a single character</a:t>
            </a:r>
          </a:p>
          <a:p>
            <a:r>
              <a:rPr lang="en-US" sz="2800" dirty="0"/>
              <a:t>most often to express their mental thoughts aloud</a:t>
            </a:r>
          </a:p>
          <a:p>
            <a:r>
              <a:rPr lang="en-US" sz="2800" dirty="0"/>
              <a:t>sometimes also to directly address another character or the audience. </a:t>
            </a:r>
          </a:p>
        </p:txBody>
      </p:sp>
      <p:pic>
        <p:nvPicPr>
          <p:cNvPr id="9" name="Picture 8">
            <a:extLst>
              <a:ext uri="{FF2B5EF4-FFF2-40B4-BE49-F238E27FC236}">
                <a16:creationId xmlns:a16="http://schemas.microsoft.com/office/drawing/2014/main" id="{25CFA57B-C169-4408-8AA8-23FCB0353741}"/>
              </a:ext>
            </a:extLst>
          </p:cNvPr>
          <p:cNvPicPr>
            <a:picLocks noChangeAspect="1"/>
          </p:cNvPicPr>
          <p:nvPr/>
        </p:nvPicPr>
        <p:blipFill>
          <a:blip r:embed="rId2"/>
          <a:stretch>
            <a:fillRect/>
          </a:stretch>
        </p:blipFill>
        <p:spPr>
          <a:xfrm>
            <a:off x="7347846" y="167288"/>
            <a:ext cx="4498286" cy="1459970"/>
          </a:xfrm>
          <a:prstGeom prst="rect">
            <a:avLst/>
          </a:prstGeom>
        </p:spPr>
      </p:pic>
    </p:spTree>
    <p:extLst>
      <p:ext uri="{BB962C8B-B14F-4D97-AF65-F5344CB8AC3E}">
        <p14:creationId xmlns:p14="http://schemas.microsoft.com/office/powerpoint/2010/main" val="12626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3"/>
          </p:nvPr>
        </p:nvSpPr>
        <p:spPr/>
        <p:txBody>
          <a:bodyPr/>
          <a:lstStyle/>
          <a:p>
            <a:fld id="{19B51A1E-902D-48AF-9020-955120F399B6}" type="slidenum">
              <a:rPr lang="en-ZA" smtClean="0"/>
              <a:pPr/>
              <a:t>26</a:t>
            </a:fld>
            <a:endParaRPr lang="en-ZA" dirty="0"/>
          </a:p>
        </p:txBody>
      </p:sp>
      <p:sp>
        <p:nvSpPr>
          <p:cNvPr id="11" name="Title 10"/>
          <p:cNvSpPr>
            <a:spLocks noGrp="1"/>
          </p:cNvSpPr>
          <p:nvPr>
            <p:ph type="title"/>
          </p:nvPr>
        </p:nvSpPr>
        <p:spPr/>
        <p:txBody>
          <a:bodyPr/>
          <a:lstStyle/>
          <a:p>
            <a:r>
              <a:rPr lang="en-US" dirty="0" smtClean="0"/>
              <a:t>Prose in Poetry</a:t>
            </a:r>
            <a:endParaRPr lang="en-US" dirty="0"/>
          </a:p>
        </p:txBody>
      </p:sp>
      <p:sp>
        <p:nvSpPr>
          <p:cNvPr id="12" name="Content Placeholder 11"/>
          <p:cNvSpPr>
            <a:spLocks noGrp="1"/>
          </p:cNvSpPr>
          <p:nvPr>
            <p:ph idx="34"/>
          </p:nvPr>
        </p:nvSpPr>
        <p:spPr/>
        <p:txBody>
          <a:bodyPr/>
          <a:lstStyle/>
          <a:p>
            <a:r>
              <a:rPr lang="en-US" sz="3600" dirty="0"/>
              <a:t>Prose poetry is written like prose, in paragraphs rather than </a:t>
            </a:r>
            <a:r>
              <a:rPr lang="en-US" sz="3600" dirty="0" smtClean="0"/>
              <a:t>verse</a:t>
            </a:r>
          </a:p>
          <a:p>
            <a:r>
              <a:rPr lang="en-US" sz="3600" dirty="0" smtClean="0"/>
              <a:t> </a:t>
            </a:r>
            <a:r>
              <a:rPr lang="en-US" sz="3600" dirty="0"/>
              <a:t>but contains the characteristics of poetry, such as poetic meter, language play, and a focus on images </a:t>
            </a:r>
            <a:endParaRPr lang="en-US" sz="3600" dirty="0" smtClean="0"/>
          </a:p>
          <a:p>
            <a:r>
              <a:rPr lang="en-US" sz="3600" dirty="0" smtClean="0"/>
              <a:t>rather </a:t>
            </a:r>
            <a:r>
              <a:rPr lang="en-US" sz="3600" dirty="0"/>
              <a:t>than narrative, plot, and </a:t>
            </a:r>
            <a:r>
              <a:rPr lang="en-US" sz="3600" dirty="0" smtClean="0"/>
              <a:t>character</a:t>
            </a:r>
            <a:r>
              <a:rPr lang="en-US" sz="3600" dirty="0"/>
              <a:t> </a:t>
            </a:r>
            <a:r>
              <a:rPr lang="en-US" sz="3600" dirty="0" smtClean="0"/>
              <a:t>(general prose)</a:t>
            </a:r>
          </a:p>
          <a:p>
            <a:r>
              <a:rPr lang="en-US" sz="3600" dirty="0" smtClean="0"/>
              <a:t> </a:t>
            </a:r>
            <a:endParaRPr lang="en-US" sz="3600" dirty="0"/>
          </a:p>
        </p:txBody>
      </p:sp>
    </p:spTree>
    <p:extLst>
      <p:ext uri="{BB962C8B-B14F-4D97-AF65-F5344CB8AC3E}">
        <p14:creationId xmlns:p14="http://schemas.microsoft.com/office/powerpoint/2010/main" val="4227410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4101" y="0"/>
            <a:ext cx="8229600" cy="1886872"/>
          </a:xfrm>
        </p:spPr>
        <p:txBody>
          <a:bodyPr/>
          <a:lstStyle/>
          <a:p>
            <a:r>
              <a:rPr lang="en-US" dirty="0" err="1"/>
              <a:t>Prosey</a:t>
            </a:r>
            <a:r>
              <a:rPr lang="en-US" dirty="0"/>
              <a:t> Prose</a:t>
            </a:r>
          </a:p>
        </p:txBody>
      </p:sp>
    </p:spTree>
    <p:extLst>
      <p:ext uri="{BB962C8B-B14F-4D97-AF65-F5344CB8AC3E}">
        <p14:creationId xmlns:p14="http://schemas.microsoft.com/office/powerpoint/2010/main" val="16524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C3B8-4D84-4C51-95B0-5D4C030868F4}"/>
              </a:ext>
            </a:extLst>
          </p:cNvPr>
          <p:cNvSpPr>
            <a:spLocks noGrp="1"/>
          </p:cNvSpPr>
          <p:nvPr>
            <p:ph type="title"/>
          </p:nvPr>
        </p:nvSpPr>
        <p:spPr>
          <a:xfrm>
            <a:off x="573505" y="165405"/>
            <a:ext cx="9601200" cy="1069940"/>
          </a:xfrm>
        </p:spPr>
        <p:txBody>
          <a:bodyPr/>
          <a:lstStyle/>
          <a:p>
            <a:r>
              <a:rPr lang="en-US" dirty="0"/>
              <a:t>Prose</a:t>
            </a:r>
          </a:p>
        </p:txBody>
      </p:sp>
      <p:sp>
        <p:nvSpPr>
          <p:cNvPr id="3" name="Content Placeholder 2">
            <a:extLst>
              <a:ext uri="{FF2B5EF4-FFF2-40B4-BE49-F238E27FC236}">
                <a16:creationId xmlns:a16="http://schemas.microsoft.com/office/drawing/2014/main" id="{06331C3D-3380-4B9C-8E4A-EB3BCF2F5CA5}"/>
              </a:ext>
            </a:extLst>
          </p:cNvPr>
          <p:cNvSpPr>
            <a:spLocks noGrp="1"/>
          </p:cNvSpPr>
          <p:nvPr>
            <p:ph idx="1"/>
          </p:nvPr>
        </p:nvSpPr>
        <p:spPr>
          <a:xfrm>
            <a:off x="271206" y="1235345"/>
            <a:ext cx="6851489" cy="4348163"/>
          </a:xfrm>
        </p:spPr>
        <p:txBody>
          <a:bodyPr>
            <a:normAutofit/>
          </a:bodyPr>
          <a:lstStyle/>
          <a:p>
            <a:r>
              <a:rPr lang="en-US" sz="3200" dirty="0"/>
              <a:t>written or spoken language in its ordinary form, without metrical structure.</a:t>
            </a:r>
          </a:p>
          <a:p>
            <a:r>
              <a:rPr lang="en-US" sz="3200" dirty="0"/>
              <a:t>Any written work that has no inherent rhythm or poetic qualities by nature, written in common grammatical language.</a:t>
            </a:r>
          </a:p>
          <a:p>
            <a:r>
              <a:rPr lang="en-US" sz="3200" dirty="0"/>
              <a:t>Normal writing/reading materials- most of what you encounter in school</a:t>
            </a:r>
          </a:p>
        </p:txBody>
      </p:sp>
    </p:spTree>
    <p:extLst>
      <p:ext uri="{BB962C8B-B14F-4D97-AF65-F5344CB8AC3E}">
        <p14:creationId xmlns:p14="http://schemas.microsoft.com/office/powerpoint/2010/main" val="29783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F23C-2EB4-4848-A174-29268A0359D0}"/>
              </a:ext>
            </a:extLst>
          </p:cNvPr>
          <p:cNvSpPr>
            <a:spLocks noGrp="1"/>
          </p:cNvSpPr>
          <p:nvPr>
            <p:ph type="title"/>
          </p:nvPr>
        </p:nvSpPr>
        <p:spPr>
          <a:xfrm>
            <a:off x="1069848" y="-231255"/>
            <a:ext cx="9601200" cy="1069940"/>
          </a:xfrm>
        </p:spPr>
        <p:txBody>
          <a:bodyPr>
            <a:normAutofit/>
          </a:bodyPr>
          <a:lstStyle/>
          <a:p>
            <a:r>
              <a:rPr lang="en-US" sz="4800" dirty="0"/>
              <a:t>Subcategories of Prose</a:t>
            </a:r>
          </a:p>
        </p:txBody>
      </p:sp>
      <p:sp>
        <p:nvSpPr>
          <p:cNvPr id="4" name="Text Placeholder 3">
            <a:extLst>
              <a:ext uri="{FF2B5EF4-FFF2-40B4-BE49-F238E27FC236}">
                <a16:creationId xmlns:a16="http://schemas.microsoft.com/office/drawing/2014/main" id="{95298EFB-A875-4C82-A422-87E851555BBB}"/>
              </a:ext>
            </a:extLst>
          </p:cNvPr>
          <p:cNvSpPr>
            <a:spLocks noGrp="1"/>
          </p:cNvSpPr>
          <p:nvPr>
            <p:ph type="body" idx="1"/>
          </p:nvPr>
        </p:nvSpPr>
        <p:spPr>
          <a:xfrm>
            <a:off x="1298448" y="1044716"/>
            <a:ext cx="4572000" cy="685800"/>
          </a:xfrm>
        </p:spPr>
        <p:txBody>
          <a:bodyPr>
            <a:normAutofit/>
          </a:bodyPr>
          <a:lstStyle/>
          <a:p>
            <a:r>
              <a:rPr lang="en-US" sz="4000" dirty="0"/>
              <a:t>Fiction</a:t>
            </a:r>
          </a:p>
        </p:txBody>
      </p:sp>
      <p:sp>
        <p:nvSpPr>
          <p:cNvPr id="3" name="Content Placeholder 2">
            <a:extLst>
              <a:ext uri="{FF2B5EF4-FFF2-40B4-BE49-F238E27FC236}">
                <a16:creationId xmlns:a16="http://schemas.microsoft.com/office/drawing/2014/main" id="{EE84E7AA-C799-4DC1-B746-00888209310E}"/>
              </a:ext>
            </a:extLst>
          </p:cNvPr>
          <p:cNvSpPr>
            <a:spLocks noGrp="1"/>
          </p:cNvSpPr>
          <p:nvPr>
            <p:ph sz="half" idx="2"/>
          </p:nvPr>
        </p:nvSpPr>
        <p:spPr>
          <a:xfrm>
            <a:off x="433137" y="1605984"/>
            <a:ext cx="5437311" cy="4607780"/>
          </a:xfrm>
        </p:spPr>
        <p:txBody>
          <a:bodyPr>
            <a:normAutofit/>
          </a:bodyPr>
          <a:lstStyle/>
          <a:p>
            <a:r>
              <a:rPr lang="en-US" sz="3200" dirty="0"/>
              <a:t>Fiction is narrative writing that originates from the author’s imagination. It is designed to entertain, but it can also inspire, inform, or persuade.</a:t>
            </a:r>
          </a:p>
          <a:p>
            <a:endParaRPr lang="en-US" sz="3200" dirty="0"/>
          </a:p>
        </p:txBody>
      </p:sp>
      <p:sp>
        <p:nvSpPr>
          <p:cNvPr id="5" name="Text Placeholder 4">
            <a:extLst>
              <a:ext uri="{FF2B5EF4-FFF2-40B4-BE49-F238E27FC236}">
                <a16:creationId xmlns:a16="http://schemas.microsoft.com/office/drawing/2014/main" id="{856FF6E3-47B6-4BBB-A905-B154A5FFB24A}"/>
              </a:ext>
            </a:extLst>
          </p:cNvPr>
          <p:cNvSpPr>
            <a:spLocks noGrp="1"/>
          </p:cNvSpPr>
          <p:nvPr>
            <p:ph type="body" sz="quarter" idx="3"/>
          </p:nvPr>
        </p:nvSpPr>
        <p:spPr>
          <a:xfrm>
            <a:off x="6327648" y="920184"/>
            <a:ext cx="4572000" cy="685800"/>
          </a:xfrm>
        </p:spPr>
        <p:txBody>
          <a:bodyPr>
            <a:normAutofit/>
          </a:bodyPr>
          <a:lstStyle/>
          <a:p>
            <a:r>
              <a:rPr lang="en-US" sz="3200" dirty="0"/>
              <a:t>Non Fiction</a:t>
            </a:r>
          </a:p>
        </p:txBody>
      </p:sp>
      <p:sp>
        <p:nvSpPr>
          <p:cNvPr id="6" name="Content Placeholder 5">
            <a:extLst>
              <a:ext uri="{FF2B5EF4-FFF2-40B4-BE49-F238E27FC236}">
                <a16:creationId xmlns:a16="http://schemas.microsoft.com/office/drawing/2014/main" id="{4E69419F-B278-4BB1-A174-519352C09B1C}"/>
              </a:ext>
            </a:extLst>
          </p:cNvPr>
          <p:cNvSpPr>
            <a:spLocks noGrp="1"/>
          </p:cNvSpPr>
          <p:nvPr>
            <p:ph sz="quarter" idx="4"/>
          </p:nvPr>
        </p:nvSpPr>
        <p:spPr>
          <a:xfrm>
            <a:off x="6327647" y="1605984"/>
            <a:ext cx="5463299" cy="4607780"/>
          </a:xfrm>
        </p:spPr>
        <p:txBody>
          <a:bodyPr>
            <a:normAutofit/>
          </a:bodyPr>
          <a:lstStyle/>
          <a:p>
            <a:r>
              <a:rPr lang="en-US" sz="3600" dirty="0"/>
              <a:t>Nonfiction is writing that is based on true events, people, places, and facts. It is designed to inform, and sometime</a:t>
            </a:r>
          </a:p>
        </p:txBody>
      </p:sp>
      <p:pic>
        <p:nvPicPr>
          <p:cNvPr id="10242" name="Picture 2" descr="Image result for fiction nonfiction">
            <a:extLst>
              <a:ext uri="{FF2B5EF4-FFF2-40B4-BE49-F238E27FC236}">
                <a16:creationId xmlns:a16="http://schemas.microsoft.com/office/drawing/2014/main" id="{128FBDBB-6810-499B-8C4D-0591D790A6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051" y="4072143"/>
            <a:ext cx="3769895" cy="282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101E-1CDF-4E79-9F40-71BDD1478637}"/>
              </a:ext>
            </a:extLst>
          </p:cNvPr>
          <p:cNvSpPr>
            <a:spLocks noGrp="1"/>
          </p:cNvSpPr>
          <p:nvPr>
            <p:ph type="title"/>
          </p:nvPr>
        </p:nvSpPr>
        <p:spPr/>
        <p:txBody>
          <a:bodyPr/>
          <a:lstStyle/>
          <a:p>
            <a:r>
              <a:rPr lang="en-US" dirty="0"/>
              <a:t>What is a Genre?</a:t>
            </a:r>
          </a:p>
        </p:txBody>
      </p:sp>
      <p:sp>
        <p:nvSpPr>
          <p:cNvPr id="3" name="Content Placeholder 2">
            <a:extLst>
              <a:ext uri="{FF2B5EF4-FFF2-40B4-BE49-F238E27FC236}">
                <a16:creationId xmlns:a16="http://schemas.microsoft.com/office/drawing/2014/main" id="{EC90C2FF-17BD-4DDB-B9CF-6AC353E2697A}"/>
              </a:ext>
            </a:extLst>
          </p:cNvPr>
          <p:cNvSpPr>
            <a:spLocks noGrp="1"/>
          </p:cNvSpPr>
          <p:nvPr>
            <p:ph idx="1"/>
          </p:nvPr>
        </p:nvSpPr>
        <p:spPr>
          <a:xfrm>
            <a:off x="673768" y="1828799"/>
            <a:ext cx="10222832" cy="4348163"/>
          </a:xfrm>
        </p:spPr>
        <p:txBody>
          <a:bodyPr>
            <a:normAutofit/>
          </a:bodyPr>
          <a:lstStyle/>
          <a:p>
            <a:r>
              <a:rPr lang="en-US" sz="2800" dirty="0"/>
              <a:t>Genres are categories of things placed together for their similarities </a:t>
            </a:r>
          </a:p>
          <a:p>
            <a:r>
              <a:rPr lang="en-US" sz="2800" dirty="0"/>
              <a:t>“A </a:t>
            </a:r>
            <a:r>
              <a:rPr lang="en-US" sz="2800" b="1" dirty="0"/>
              <a:t>literary genre</a:t>
            </a:r>
            <a:r>
              <a:rPr lang="en-US" sz="2800" dirty="0"/>
              <a:t> is a category of literary composition. Genres may be determined by literary technique, tone, content, or even (as in the case of fiction) length. </a:t>
            </a:r>
          </a:p>
          <a:p>
            <a:r>
              <a:rPr lang="en-US" sz="2800" dirty="0"/>
              <a:t>The distinctions between genres and categories are flexible and loosely defined, often with subgroups.”</a:t>
            </a:r>
          </a:p>
          <a:p>
            <a:r>
              <a:rPr lang="en-US" sz="2800" dirty="0"/>
              <a:t>Think of </a:t>
            </a:r>
            <a:r>
              <a:rPr lang="en-US" sz="2800" dirty="0" err="1"/>
              <a:t>itunes</a:t>
            </a:r>
            <a:r>
              <a:rPr lang="en-US" sz="2800" dirty="0"/>
              <a:t>- search by genre</a:t>
            </a:r>
          </a:p>
          <a:p>
            <a:endParaRPr lang="en-US" sz="2800" dirty="0"/>
          </a:p>
          <a:p>
            <a:endParaRPr lang="en-US" sz="2800" dirty="0"/>
          </a:p>
        </p:txBody>
      </p:sp>
      <p:pic>
        <p:nvPicPr>
          <p:cNvPr id="4" name="Picture 3">
            <a:extLst>
              <a:ext uri="{FF2B5EF4-FFF2-40B4-BE49-F238E27FC236}">
                <a16:creationId xmlns:a16="http://schemas.microsoft.com/office/drawing/2014/main" id="{D4F68466-215D-4D50-A3E7-C5A30615D443}"/>
              </a:ext>
            </a:extLst>
          </p:cNvPr>
          <p:cNvPicPr>
            <a:picLocks noChangeAspect="1"/>
          </p:cNvPicPr>
          <p:nvPr/>
        </p:nvPicPr>
        <p:blipFill>
          <a:blip r:embed="rId2"/>
          <a:stretch>
            <a:fillRect/>
          </a:stretch>
        </p:blipFill>
        <p:spPr>
          <a:xfrm>
            <a:off x="4848977" y="120985"/>
            <a:ext cx="2943225" cy="1552575"/>
          </a:xfrm>
          <a:prstGeom prst="rect">
            <a:avLst/>
          </a:prstGeom>
        </p:spPr>
      </p:pic>
    </p:spTree>
    <p:extLst>
      <p:ext uri="{BB962C8B-B14F-4D97-AF65-F5344CB8AC3E}">
        <p14:creationId xmlns:p14="http://schemas.microsoft.com/office/powerpoint/2010/main" val="57699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91835DF-83CA-4D8A-B8AF-065C1955478F}"/>
              </a:ext>
            </a:extLst>
          </p:cNvPr>
          <p:cNvSpPr/>
          <p:nvPr/>
        </p:nvSpPr>
        <p:spPr>
          <a:xfrm>
            <a:off x="288758" y="529389"/>
            <a:ext cx="3031958" cy="14117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t>Fiction </a:t>
            </a:r>
          </a:p>
        </p:txBody>
      </p:sp>
      <p:sp>
        <p:nvSpPr>
          <p:cNvPr id="9" name="Rectangle: Rounded Corners 8">
            <a:extLst>
              <a:ext uri="{FF2B5EF4-FFF2-40B4-BE49-F238E27FC236}">
                <a16:creationId xmlns:a16="http://schemas.microsoft.com/office/drawing/2014/main" id="{B6FCE51D-4D39-43FB-A393-8AB9E0A901BA}"/>
              </a:ext>
            </a:extLst>
          </p:cNvPr>
          <p:cNvSpPr/>
          <p:nvPr/>
        </p:nvSpPr>
        <p:spPr>
          <a:xfrm>
            <a:off x="288758" y="3986463"/>
            <a:ext cx="3031958" cy="141170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a:t>Nonfiction</a:t>
            </a:r>
          </a:p>
        </p:txBody>
      </p:sp>
      <p:cxnSp>
        <p:nvCxnSpPr>
          <p:cNvPr id="12" name="Connector: Elbow 11">
            <a:extLst>
              <a:ext uri="{FF2B5EF4-FFF2-40B4-BE49-F238E27FC236}">
                <a16:creationId xmlns:a16="http://schemas.microsoft.com/office/drawing/2014/main" id="{1F796E28-F0EB-4C17-A06D-FDF43AA760A9}"/>
              </a:ext>
            </a:extLst>
          </p:cNvPr>
          <p:cNvCxnSpPr>
            <a:cxnSpLocks/>
            <a:stCxn id="8" idx="3"/>
          </p:cNvCxnSpPr>
          <p:nvPr/>
        </p:nvCxnSpPr>
        <p:spPr>
          <a:xfrm flipV="1">
            <a:off x="3320716" y="529389"/>
            <a:ext cx="1074821" cy="705853"/>
          </a:xfrm>
          <a:prstGeom prst="bentConnector3">
            <a:avLst>
              <a:gd name="adj1" fmla="val 50000"/>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EDDECB8B-A07B-4D21-9A95-02D4F242B5D5}"/>
              </a:ext>
            </a:extLst>
          </p:cNvPr>
          <p:cNvSpPr/>
          <p:nvPr/>
        </p:nvSpPr>
        <p:spPr>
          <a:xfrm>
            <a:off x="4395537" y="144377"/>
            <a:ext cx="1820779" cy="6691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t>Novel</a:t>
            </a:r>
          </a:p>
        </p:txBody>
      </p:sp>
      <p:sp>
        <p:nvSpPr>
          <p:cNvPr id="21" name="Rectangle: Rounded Corners 20">
            <a:extLst>
              <a:ext uri="{FF2B5EF4-FFF2-40B4-BE49-F238E27FC236}">
                <a16:creationId xmlns:a16="http://schemas.microsoft.com/office/drawing/2014/main" id="{D100BBD2-BFF3-4A40-9206-37AE8F598B26}"/>
              </a:ext>
            </a:extLst>
          </p:cNvPr>
          <p:cNvSpPr/>
          <p:nvPr/>
        </p:nvSpPr>
        <p:spPr>
          <a:xfrm>
            <a:off x="4395537" y="813530"/>
            <a:ext cx="1820779" cy="7379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Novella</a:t>
            </a:r>
          </a:p>
        </p:txBody>
      </p:sp>
      <p:sp>
        <p:nvSpPr>
          <p:cNvPr id="22" name="Rectangle: Rounded Corners 21">
            <a:extLst>
              <a:ext uri="{FF2B5EF4-FFF2-40B4-BE49-F238E27FC236}">
                <a16:creationId xmlns:a16="http://schemas.microsoft.com/office/drawing/2014/main" id="{F5A44A28-A0BD-4E7D-9C56-26024FDBA5A5}"/>
              </a:ext>
            </a:extLst>
          </p:cNvPr>
          <p:cNvSpPr/>
          <p:nvPr/>
        </p:nvSpPr>
        <p:spPr>
          <a:xfrm>
            <a:off x="4387220" y="1389632"/>
            <a:ext cx="1820779" cy="7379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Short Story</a:t>
            </a:r>
          </a:p>
        </p:txBody>
      </p:sp>
      <p:sp>
        <p:nvSpPr>
          <p:cNvPr id="23" name="Rectangle: Rounded Corners 22">
            <a:extLst>
              <a:ext uri="{FF2B5EF4-FFF2-40B4-BE49-F238E27FC236}">
                <a16:creationId xmlns:a16="http://schemas.microsoft.com/office/drawing/2014/main" id="{B736BE1C-DB93-455C-864B-68F5C9C4ADE8}"/>
              </a:ext>
            </a:extLst>
          </p:cNvPr>
          <p:cNvSpPr/>
          <p:nvPr/>
        </p:nvSpPr>
        <p:spPr>
          <a:xfrm>
            <a:off x="4395536" y="2034331"/>
            <a:ext cx="1820779" cy="7379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Flash Fiction</a:t>
            </a:r>
          </a:p>
        </p:txBody>
      </p:sp>
      <p:sp>
        <p:nvSpPr>
          <p:cNvPr id="24" name="Rectangle: Rounded Corners 23">
            <a:extLst>
              <a:ext uri="{FF2B5EF4-FFF2-40B4-BE49-F238E27FC236}">
                <a16:creationId xmlns:a16="http://schemas.microsoft.com/office/drawing/2014/main" id="{083B438B-0F67-4060-92DC-D957D891DEB4}"/>
              </a:ext>
            </a:extLst>
          </p:cNvPr>
          <p:cNvSpPr/>
          <p:nvPr/>
        </p:nvSpPr>
        <p:spPr>
          <a:xfrm>
            <a:off x="4349283" y="2753846"/>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Folktales</a:t>
            </a:r>
          </a:p>
        </p:txBody>
      </p:sp>
      <p:cxnSp>
        <p:nvCxnSpPr>
          <p:cNvPr id="26" name="Straight Connector 25">
            <a:extLst>
              <a:ext uri="{FF2B5EF4-FFF2-40B4-BE49-F238E27FC236}">
                <a16:creationId xmlns:a16="http://schemas.microsoft.com/office/drawing/2014/main" id="{93CB5B01-3C54-4A39-B64F-0EFD0450DB40}"/>
              </a:ext>
            </a:extLst>
          </p:cNvPr>
          <p:cNvCxnSpPr>
            <a:cxnSpLocks/>
          </p:cNvCxnSpPr>
          <p:nvPr/>
        </p:nvCxnSpPr>
        <p:spPr>
          <a:xfrm flipV="1">
            <a:off x="3392906" y="1231086"/>
            <a:ext cx="1004637" cy="2019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803FD4-0173-4350-AAC8-47DF2380E882}"/>
              </a:ext>
            </a:extLst>
          </p:cNvPr>
          <p:cNvCxnSpPr>
            <a:cxnSpLocks/>
          </p:cNvCxnSpPr>
          <p:nvPr/>
        </p:nvCxnSpPr>
        <p:spPr>
          <a:xfrm flipH="1">
            <a:off x="3858126" y="1267327"/>
            <a:ext cx="40106" cy="179465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C721E1-8861-4679-8FD9-127B19664C79}"/>
              </a:ext>
            </a:extLst>
          </p:cNvPr>
          <p:cNvCxnSpPr>
            <a:cxnSpLocks/>
            <a:endCxn id="22" idx="1"/>
          </p:cNvCxnSpPr>
          <p:nvPr/>
        </p:nvCxnSpPr>
        <p:spPr>
          <a:xfrm>
            <a:off x="3889915" y="1758601"/>
            <a:ext cx="49730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A45B5F-752B-4EDB-8070-A1700183867C}"/>
              </a:ext>
            </a:extLst>
          </p:cNvPr>
          <p:cNvCxnSpPr>
            <a:cxnSpLocks/>
          </p:cNvCxnSpPr>
          <p:nvPr/>
        </p:nvCxnSpPr>
        <p:spPr>
          <a:xfrm>
            <a:off x="3889914" y="2422653"/>
            <a:ext cx="49730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C7CF29-31ED-4152-9F39-C21BD6BCF9E9}"/>
              </a:ext>
            </a:extLst>
          </p:cNvPr>
          <p:cNvCxnSpPr>
            <a:cxnSpLocks/>
          </p:cNvCxnSpPr>
          <p:nvPr/>
        </p:nvCxnSpPr>
        <p:spPr>
          <a:xfrm>
            <a:off x="3811874" y="3066325"/>
            <a:ext cx="49730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995A77-205E-4AC7-B41B-24543B949A0C}"/>
              </a:ext>
            </a:extLst>
          </p:cNvPr>
          <p:cNvCxnSpPr>
            <a:cxnSpLocks/>
          </p:cNvCxnSpPr>
          <p:nvPr/>
        </p:nvCxnSpPr>
        <p:spPr>
          <a:xfrm>
            <a:off x="6216316" y="3195542"/>
            <a:ext cx="141972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82BAAD-1ED4-43A6-9E9D-C9B620CA9DF5}"/>
              </a:ext>
            </a:extLst>
          </p:cNvPr>
          <p:cNvCxnSpPr>
            <a:cxnSpLocks/>
          </p:cNvCxnSpPr>
          <p:nvPr/>
        </p:nvCxnSpPr>
        <p:spPr>
          <a:xfrm flipV="1">
            <a:off x="7636042" y="368970"/>
            <a:ext cx="0" cy="2931694"/>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B6E9DC-AFD1-4E25-B6F3-EB29DF8514B5}"/>
              </a:ext>
            </a:extLst>
          </p:cNvPr>
          <p:cNvCxnSpPr>
            <a:cxnSpLocks/>
          </p:cNvCxnSpPr>
          <p:nvPr/>
        </p:nvCxnSpPr>
        <p:spPr>
          <a:xfrm flipV="1">
            <a:off x="7636042" y="1989220"/>
            <a:ext cx="1058779" cy="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392EBD69-4A60-43F7-8869-E921A98E92AD}"/>
              </a:ext>
            </a:extLst>
          </p:cNvPr>
          <p:cNvSpPr/>
          <p:nvPr/>
        </p:nvSpPr>
        <p:spPr>
          <a:xfrm>
            <a:off x="8694821" y="1435770"/>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t>Myths</a:t>
            </a:r>
          </a:p>
        </p:txBody>
      </p:sp>
      <p:sp>
        <p:nvSpPr>
          <p:cNvPr id="42" name="Rectangle: Rounded Corners 41">
            <a:extLst>
              <a:ext uri="{FF2B5EF4-FFF2-40B4-BE49-F238E27FC236}">
                <a16:creationId xmlns:a16="http://schemas.microsoft.com/office/drawing/2014/main" id="{EEE1E6C0-BB56-4F02-8AAD-2A472099FBFD}"/>
              </a:ext>
            </a:extLst>
          </p:cNvPr>
          <p:cNvSpPr/>
          <p:nvPr/>
        </p:nvSpPr>
        <p:spPr>
          <a:xfrm>
            <a:off x="8690811" y="2157664"/>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Fairy Tales</a:t>
            </a:r>
          </a:p>
        </p:txBody>
      </p:sp>
      <p:sp>
        <p:nvSpPr>
          <p:cNvPr id="43" name="Rectangle: Rounded Corners 42">
            <a:extLst>
              <a:ext uri="{FF2B5EF4-FFF2-40B4-BE49-F238E27FC236}">
                <a16:creationId xmlns:a16="http://schemas.microsoft.com/office/drawing/2014/main" id="{066FE973-F416-4FCB-8B0E-649354614BF5}"/>
              </a:ext>
            </a:extLst>
          </p:cNvPr>
          <p:cNvSpPr/>
          <p:nvPr/>
        </p:nvSpPr>
        <p:spPr>
          <a:xfrm>
            <a:off x="8694821" y="2895602"/>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t>Legends</a:t>
            </a:r>
          </a:p>
        </p:txBody>
      </p:sp>
      <p:sp>
        <p:nvSpPr>
          <p:cNvPr id="44" name="Rectangle: Rounded Corners 43">
            <a:extLst>
              <a:ext uri="{FF2B5EF4-FFF2-40B4-BE49-F238E27FC236}">
                <a16:creationId xmlns:a16="http://schemas.microsoft.com/office/drawing/2014/main" id="{90F29E65-10C4-4AD9-A448-E80C430AFB43}"/>
              </a:ext>
            </a:extLst>
          </p:cNvPr>
          <p:cNvSpPr/>
          <p:nvPr/>
        </p:nvSpPr>
        <p:spPr>
          <a:xfrm>
            <a:off x="8698834" y="681788"/>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t>Fable</a:t>
            </a:r>
          </a:p>
        </p:txBody>
      </p:sp>
      <p:sp>
        <p:nvSpPr>
          <p:cNvPr id="46" name="Rectangle: Rounded Corners 45">
            <a:extLst>
              <a:ext uri="{FF2B5EF4-FFF2-40B4-BE49-F238E27FC236}">
                <a16:creationId xmlns:a16="http://schemas.microsoft.com/office/drawing/2014/main" id="{A648B7E5-7D5C-4201-A985-0112903C5D6C}"/>
              </a:ext>
            </a:extLst>
          </p:cNvPr>
          <p:cNvSpPr/>
          <p:nvPr/>
        </p:nvSpPr>
        <p:spPr>
          <a:xfrm>
            <a:off x="8698834" y="0"/>
            <a:ext cx="1820779" cy="737938"/>
          </a:xfrm>
          <a:prstGeom prst="roundRect">
            <a:avLst/>
          </a:prstGeom>
          <a:ln w="762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Tall Tale</a:t>
            </a:r>
          </a:p>
        </p:txBody>
      </p:sp>
      <p:cxnSp>
        <p:nvCxnSpPr>
          <p:cNvPr id="48" name="Straight Connector 47">
            <a:extLst>
              <a:ext uri="{FF2B5EF4-FFF2-40B4-BE49-F238E27FC236}">
                <a16:creationId xmlns:a16="http://schemas.microsoft.com/office/drawing/2014/main" id="{5F5E6842-4500-46D4-8C60-697346562B58}"/>
              </a:ext>
            </a:extLst>
          </p:cNvPr>
          <p:cNvCxnSpPr>
            <a:cxnSpLocks/>
          </p:cNvCxnSpPr>
          <p:nvPr/>
        </p:nvCxnSpPr>
        <p:spPr>
          <a:xfrm flipV="1">
            <a:off x="7640055" y="397038"/>
            <a:ext cx="1058779" cy="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54D68D3-B947-4C76-AB68-40343575C310}"/>
              </a:ext>
            </a:extLst>
          </p:cNvPr>
          <p:cNvCxnSpPr>
            <a:cxnSpLocks/>
          </p:cNvCxnSpPr>
          <p:nvPr/>
        </p:nvCxnSpPr>
        <p:spPr>
          <a:xfrm flipV="1">
            <a:off x="7640055" y="1062789"/>
            <a:ext cx="1058779" cy="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78C2-596F-4798-A906-E76ACFC51FDB}"/>
              </a:ext>
            </a:extLst>
          </p:cNvPr>
          <p:cNvCxnSpPr>
            <a:cxnSpLocks/>
          </p:cNvCxnSpPr>
          <p:nvPr/>
        </p:nvCxnSpPr>
        <p:spPr>
          <a:xfrm flipV="1">
            <a:off x="7640055" y="2518616"/>
            <a:ext cx="1058779" cy="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FC0C866-56FC-45CD-B329-A12CBAF1709B}"/>
              </a:ext>
            </a:extLst>
          </p:cNvPr>
          <p:cNvCxnSpPr>
            <a:cxnSpLocks/>
          </p:cNvCxnSpPr>
          <p:nvPr/>
        </p:nvCxnSpPr>
        <p:spPr>
          <a:xfrm flipV="1">
            <a:off x="7640055" y="3300664"/>
            <a:ext cx="1058779" cy="1"/>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9FE1589-501D-4C21-9289-0C4475E060E7}"/>
              </a:ext>
            </a:extLst>
          </p:cNvPr>
          <p:cNvCxnSpPr>
            <a:cxnSpLocks/>
          </p:cNvCxnSpPr>
          <p:nvPr/>
        </p:nvCxnSpPr>
        <p:spPr>
          <a:xfrm>
            <a:off x="3320716" y="4692315"/>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1C05631-E769-42E2-8C6B-0108DCA67F80}"/>
              </a:ext>
            </a:extLst>
          </p:cNvPr>
          <p:cNvCxnSpPr>
            <a:cxnSpLocks/>
          </p:cNvCxnSpPr>
          <p:nvPr/>
        </p:nvCxnSpPr>
        <p:spPr>
          <a:xfrm flipV="1">
            <a:off x="3874020" y="3814381"/>
            <a:ext cx="15894" cy="2435417"/>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B9FF8FA4-20E6-4E1E-8F96-B3B9F198FEC7}"/>
              </a:ext>
            </a:extLst>
          </p:cNvPr>
          <p:cNvSpPr/>
          <p:nvPr/>
        </p:nvSpPr>
        <p:spPr>
          <a:xfrm>
            <a:off x="4375482" y="3546063"/>
            <a:ext cx="1820779" cy="5366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Narrative</a:t>
            </a:r>
          </a:p>
        </p:txBody>
      </p:sp>
      <p:cxnSp>
        <p:nvCxnSpPr>
          <p:cNvPr id="60" name="Straight Connector 59">
            <a:extLst>
              <a:ext uri="{FF2B5EF4-FFF2-40B4-BE49-F238E27FC236}">
                <a16:creationId xmlns:a16="http://schemas.microsoft.com/office/drawing/2014/main" id="{1AA57BA7-28EE-48E2-A9D5-BD015C97A9E3}"/>
              </a:ext>
            </a:extLst>
          </p:cNvPr>
          <p:cNvCxnSpPr>
            <a:cxnSpLocks/>
          </p:cNvCxnSpPr>
          <p:nvPr/>
        </p:nvCxnSpPr>
        <p:spPr>
          <a:xfrm>
            <a:off x="3828099" y="3814381"/>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AF9C1D56-150F-47D0-9C99-893C38E2ED71}"/>
              </a:ext>
            </a:extLst>
          </p:cNvPr>
          <p:cNvSpPr/>
          <p:nvPr/>
        </p:nvSpPr>
        <p:spPr>
          <a:xfrm>
            <a:off x="4349283" y="4040706"/>
            <a:ext cx="1820779" cy="4362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Biography</a:t>
            </a:r>
          </a:p>
        </p:txBody>
      </p:sp>
      <p:sp>
        <p:nvSpPr>
          <p:cNvPr id="62" name="Rectangle: Rounded Corners 61">
            <a:extLst>
              <a:ext uri="{FF2B5EF4-FFF2-40B4-BE49-F238E27FC236}">
                <a16:creationId xmlns:a16="http://schemas.microsoft.com/office/drawing/2014/main" id="{8C5EE709-39D0-490C-A8BB-2643F3A58DF4}"/>
              </a:ext>
            </a:extLst>
          </p:cNvPr>
          <p:cNvSpPr/>
          <p:nvPr/>
        </p:nvSpPr>
        <p:spPr>
          <a:xfrm>
            <a:off x="4332577" y="4481493"/>
            <a:ext cx="1820779" cy="5574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Memoir/</a:t>
            </a:r>
          </a:p>
          <a:p>
            <a:pPr algn="ctr"/>
            <a:r>
              <a:rPr lang="en-US" dirty="0"/>
              <a:t>Autobiography</a:t>
            </a:r>
          </a:p>
        </p:txBody>
      </p:sp>
      <p:sp>
        <p:nvSpPr>
          <p:cNvPr id="63" name="Rectangle: Rounded Corners 62">
            <a:extLst>
              <a:ext uri="{FF2B5EF4-FFF2-40B4-BE49-F238E27FC236}">
                <a16:creationId xmlns:a16="http://schemas.microsoft.com/office/drawing/2014/main" id="{60523D21-FB0D-4524-8A52-BA02650D5E9A}"/>
              </a:ext>
            </a:extLst>
          </p:cNvPr>
          <p:cNvSpPr/>
          <p:nvPr/>
        </p:nvSpPr>
        <p:spPr>
          <a:xfrm>
            <a:off x="4332576" y="5062933"/>
            <a:ext cx="1820779" cy="4851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Essay</a:t>
            </a:r>
          </a:p>
        </p:txBody>
      </p:sp>
      <p:sp>
        <p:nvSpPr>
          <p:cNvPr id="64" name="Rectangle: Rounded Corners 63">
            <a:extLst>
              <a:ext uri="{FF2B5EF4-FFF2-40B4-BE49-F238E27FC236}">
                <a16:creationId xmlns:a16="http://schemas.microsoft.com/office/drawing/2014/main" id="{E5773DAE-8D14-4160-AB90-1A930A358B7E}"/>
              </a:ext>
            </a:extLst>
          </p:cNvPr>
          <p:cNvSpPr/>
          <p:nvPr/>
        </p:nvSpPr>
        <p:spPr>
          <a:xfrm>
            <a:off x="4349284" y="5548104"/>
            <a:ext cx="1820779" cy="39426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Diary/Journal</a:t>
            </a:r>
          </a:p>
        </p:txBody>
      </p:sp>
      <p:sp>
        <p:nvSpPr>
          <p:cNvPr id="66" name="Rectangle: Rounded Corners 65">
            <a:extLst>
              <a:ext uri="{FF2B5EF4-FFF2-40B4-BE49-F238E27FC236}">
                <a16:creationId xmlns:a16="http://schemas.microsoft.com/office/drawing/2014/main" id="{F27426E2-764D-42BD-A2FC-678CC345A844}"/>
              </a:ext>
            </a:extLst>
          </p:cNvPr>
          <p:cNvSpPr/>
          <p:nvPr/>
        </p:nvSpPr>
        <p:spPr>
          <a:xfrm>
            <a:off x="4349282" y="5942370"/>
            <a:ext cx="1820779" cy="4900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News Article</a:t>
            </a:r>
          </a:p>
        </p:txBody>
      </p:sp>
      <p:cxnSp>
        <p:nvCxnSpPr>
          <p:cNvPr id="67" name="Straight Connector 66">
            <a:extLst>
              <a:ext uri="{FF2B5EF4-FFF2-40B4-BE49-F238E27FC236}">
                <a16:creationId xmlns:a16="http://schemas.microsoft.com/office/drawing/2014/main" id="{B14CA82C-DD07-42F4-8F5F-8CAA2EBE6AEF}"/>
              </a:ext>
            </a:extLst>
          </p:cNvPr>
          <p:cNvCxnSpPr>
            <a:cxnSpLocks/>
          </p:cNvCxnSpPr>
          <p:nvPr/>
        </p:nvCxnSpPr>
        <p:spPr>
          <a:xfrm>
            <a:off x="3838072" y="4155014"/>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AD99E11-C184-434E-8DAF-79AD76CBAD1A}"/>
              </a:ext>
            </a:extLst>
          </p:cNvPr>
          <p:cNvCxnSpPr>
            <a:cxnSpLocks/>
          </p:cNvCxnSpPr>
          <p:nvPr/>
        </p:nvCxnSpPr>
        <p:spPr>
          <a:xfrm>
            <a:off x="3874020" y="4671875"/>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0D29447-5800-46CF-ABF3-818D96AB00FF}"/>
              </a:ext>
            </a:extLst>
          </p:cNvPr>
          <p:cNvCxnSpPr>
            <a:cxnSpLocks/>
          </p:cNvCxnSpPr>
          <p:nvPr/>
        </p:nvCxnSpPr>
        <p:spPr>
          <a:xfrm>
            <a:off x="3878179" y="5284926"/>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3DF01B6-059B-415A-9AE8-FA3F91413278}"/>
              </a:ext>
            </a:extLst>
          </p:cNvPr>
          <p:cNvCxnSpPr>
            <a:cxnSpLocks/>
          </p:cNvCxnSpPr>
          <p:nvPr/>
        </p:nvCxnSpPr>
        <p:spPr>
          <a:xfrm>
            <a:off x="3858126" y="5613648"/>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D0B5C6-55A8-4F65-9EDB-6F74133C0D4B}"/>
              </a:ext>
            </a:extLst>
          </p:cNvPr>
          <p:cNvCxnSpPr>
            <a:cxnSpLocks/>
          </p:cNvCxnSpPr>
          <p:nvPr/>
        </p:nvCxnSpPr>
        <p:spPr>
          <a:xfrm>
            <a:off x="3874020" y="6180722"/>
            <a:ext cx="53741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4235" y="1958394"/>
            <a:ext cx="325827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smtClean="0">
                <a:ln/>
                <a:solidFill>
                  <a:schemeClr val="accent4"/>
                </a:solidFill>
                <a:effectLst/>
              </a:rPr>
              <a:t>*** This isn’t all of them, but some you should know*** </a:t>
            </a:r>
            <a:endParaRPr lang="en-US" sz="3200" b="1" cap="none" spc="0" dirty="0">
              <a:ln/>
              <a:solidFill>
                <a:schemeClr val="accent4"/>
              </a:solidFill>
              <a:effectLst/>
            </a:endParaRPr>
          </a:p>
        </p:txBody>
      </p:sp>
    </p:spTree>
    <p:extLst>
      <p:ext uri="{BB962C8B-B14F-4D97-AF65-F5344CB8AC3E}">
        <p14:creationId xmlns:p14="http://schemas.microsoft.com/office/powerpoint/2010/main" val="70254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54769" y="0"/>
            <a:ext cx="9601200" cy="1069940"/>
          </a:xfrm>
        </p:spPr>
        <p:txBody>
          <a:bodyPr>
            <a:normAutofit/>
          </a:bodyPr>
          <a:lstStyle/>
          <a:p>
            <a:r>
              <a:rPr lang="en-US" sz="4800" dirty="0"/>
              <a:t>Fiction- Subgenres</a:t>
            </a:r>
          </a:p>
        </p:txBody>
      </p:sp>
      <p:sp>
        <p:nvSpPr>
          <p:cNvPr id="2" name="Content Placeholder 1">
            <a:extLst>
              <a:ext uri="{FF2B5EF4-FFF2-40B4-BE49-F238E27FC236}">
                <a16:creationId xmlns:a16="http://schemas.microsoft.com/office/drawing/2014/main" id="{144E1EF2-CC43-4016-877C-F67C3B9ED1B0}"/>
              </a:ext>
            </a:extLst>
          </p:cNvPr>
          <p:cNvSpPr>
            <a:spLocks noGrp="1"/>
          </p:cNvSpPr>
          <p:nvPr>
            <p:ph idx="1"/>
          </p:nvPr>
        </p:nvSpPr>
        <p:spPr>
          <a:xfrm>
            <a:off x="368967" y="1432243"/>
            <a:ext cx="11678654" cy="5064810"/>
          </a:xfrm>
        </p:spPr>
        <p:txBody>
          <a:bodyPr>
            <a:normAutofit/>
          </a:bodyPr>
          <a:lstStyle/>
          <a:p>
            <a:r>
              <a:rPr lang="en-US" sz="4800" dirty="0"/>
              <a:t>Novel-  is any relatively long, written work of narrative fiction, normally in prose, and typically published as a book</a:t>
            </a:r>
          </a:p>
          <a:p>
            <a:endParaRPr lang="en-US" sz="4800" dirty="0"/>
          </a:p>
        </p:txBody>
      </p:sp>
    </p:spTree>
    <p:extLst>
      <p:ext uri="{BB962C8B-B14F-4D97-AF65-F5344CB8AC3E}">
        <p14:creationId xmlns:p14="http://schemas.microsoft.com/office/powerpoint/2010/main" val="154995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54769" y="0"/>
            <a:ext cx="9601200" cy="1069940"/>
          </a:xfrm>
        </p:spPr>
        <p:txBody>
          <a:bodyPr>
            <a:normAutofit/>
          </a:bodyPr>
          <a:lstStyle/>
          <a:p>
            <a:r>
              <a:rPr lang="en-US" sz="5400" dirty="0"/>
              <a:t>Fiction- Subgenres</a:t>
            </a:r>
          </a:p>
        </p:txBody>
      </p:sp>
      <p:sp>
        <p:nvSpPr>
          <p:cNvPr id="2" name="Content Placeholder 1">
            <a:extLst>
              <a:ext uri="{FF2B5EF4-FFF2-40B4-BE49-F238E27FC236}">
                <a16:creationId xmlns:a16="http://schemas.microsoft.com/office/drawing/2014/main" id="{144E1EF2-CC43-4016-877C-F67C3B9ED1B0}"/>
              </a:ext>
            </a:extLst>
          </p:cNvPr>
          <p:cNvSpPr>
            <a:spLocks noGrp="1"/>
          </p:cNvSpPr>
          <p:nvPr>
            <p:ph idx="1"/>
          </p:nvPr>
        </p:nvSpPr>
        <p:spPr>
          <a:xfrm>
            <a:off x="368967" y="1432243"/>
            <a:ext cx="11678654" cy="5064810"/>
          </a:xfrm>
        </p:spPr>
        <p:txBody>
          <a:bodyPr>
            <a:normAutofit/>
          </a:bodyPr>
          <a:lstStyle/>
          <a:p>
            <a:r>
              <a:rPr lang="en-US" sz="4400" dirty="0"/>
              <a:t>Novella-  is a text of written, fictional, narrative prose normally longer than a short story but shorter than a novel. </a:t>
            </a:r>
          </a:p>
          <a:p>
            <a:endParaRPr lang="en-US" sz="4400" dirty="0"/>
          </a:p>
        </p:txBody>
      </p:sp>
    </p:spTree>
    <p:extLst>
      <p:ext uri="{BB962C8B-B14F-4D97-AF65-F5344CB8AC3E}">
        <p14:creationId xmlns:p14="http://schemas.microsoft.com/office/powerpoint/2010/main" val="21420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54769" y="0"/>
            <a:ext cx="9601200" cy="1069940"/>
          </a:xfrm>
        </p:spPr>
        <p:txBody>
          <a:bodyPr>
            <a:normAutofit/>
          </a:bodyPr>
          <a:lstStyle/>
          <a:p>
            <a:r>
              <a:rPr lang="en-US" sz="5400" dirty="0"/>
              <a:t>Fiction- Subgenres</a:t>
            </a:r>
          </a:p>
        </p:txBody>
      </p:sp>
      <p:sp>
        <p:nvSpPr>
          <p:cNvPr id="2" name="Content Placeholder 1">
            <a:extLst>
              <a:ext uri="{FF2B5EF4-FFF2-40B4-BE49-F238E27FC236}">
                <a16:creationId xmlns:a16="http://schemas.microsoft.com/office/drawing/2014/main" id="{144E1EF2-CC43-4016-877C-F67C3B9ED1B0}"/>
              </a:ext>
            </a:extLst>
          </p:cNvPr>
          <p:cNvSpPr>
            <a:spLocks noGrp="1"/>
          </p:cNvSpPr>
          <p:nvPr>
            <p:ph idx="1"/>
          </p:nvPr>
        </p:nvSpPr>
        <p:spPr>
          <a:xfrm>
            <a:off x="368967" y="1432243"/>
            <a:ext cx="11678654" cy="5064810"/>
          </a:xfrm>
        </p:spPr>
        <p:txBody>
          <a:bodyPr>
            <a:normAutofit/>
          </a:bodyPr>
          <a:lstStyle/>
          <a:p>
            <a:r>
              <a:rPr lang="en-US" sz="4400" dirty="0"/>
              <a:t>Short Story- a story with a fully developed theme but significantly shorter and less elaborate than a novel.</a:t>
            </a:r>
          </a:p>
          <a:p>
            <a:endParaRPr lang="en-US" sz="4400" dirty="0"/>
          </a:p>
        </p:txBody>
      </p:sp>
    </p:spTree>
    <p:extLst>
      <p:ext uri="{BB962C8B-B14F-4D97-AF65-F5344CB8AC3E}">
        <p14:creationId xmlns:p14="http://schemas.microsoft.com/office/powerpoint/2010/main" val="25814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54769" y="0"/>
            <a:ext cx="9601200" cy="1069940"/>
          </a:xfrm>
        </p:spPr>
        <p:txBody>
          <a:bodyPr>
            <a:normAutofit/>
          </a:bodyPr>
          <a:lstStyle/>
          <a:p>
            <a:r>
              <a:rPr lang="en-US" sz="4800" dirty="0"/>
              <a:t>Fiction- Subgenres</a:t>
            </a:r>
          </a:p>
        </p:txBody>
      </p:sp>
      <p:sp>
        <p:nvSpPr>
          <p:cNvPr id="2" name="Content Placeholder 1">
            <a:extLst>
              <a:ext uri="{FF2B5EF4-FFF2-40B4-BE49-F238E27FC236}">
                <a16:creationId xmlns:a16="http://schemas.microsoft.com/office/drawing/2014/main" id="{144E1EF2-CC43-4016-877C-F67C3B9ED1B0}"/>
              </a:ext>
            </a:extLst>
          </p:cNvPr>
          <p:cNvSpPr>
            <a:spLocks noGrp="1"/>
          </p:cNvSpPr>
          <p:nvPr>
            <p:ph idx="1"/>
          </p:nvPr>
        </p:nvSpPr>
        <p:spPr>
          <a:xfrm>
            <a:off x="368967" y="1432243"/>
            <a:ext cx="11678654" cy="5064810"/>
          </a:xfrm>
        </p:spPr>
        <p:txBody>
          <a:bodyPr>
            <a:normAutofit/>
          </a:bodyPr>
          <a:lstStyle/>
          <a:p>
            <a:r>
              <a:rPr lang="en-US" sz="4000" dirty="0"/>
              <a:t>Flash Fiction-work of extreme brevity, that still offers character and plot development, including the Six-Word Story, 140-character stories, also known as "</a:t>
            </a:r>
            <a:r>
              <a:rPr lang="en-US" sz="4000" dirty="0" err="1"/>
              <a:t>twitterature</a:t>
            </a:r>
            <a:r>
              <a:rPr lang="en-US" sz="4000" dirty="0"/>
              <a:t>", the "dribble" (50 words), the "drabble" (100 words), "</a:t>
            </a:r>
            <a:r>
              <a:rPr lang="en-US" sz="4000" b="1" dirty="0"/>
              <a:t>sudden fiction</a:t>
            </a:r>
            <a:r>
              <a:rPr lang="en-US" sz="4000" dirty="0"/>
              <a:t>" (750 words), and "micro-fiction“</a:t>
            </a:r>
          </a:p>
        </p:txBody>
      </p:sp>
    </p:spTree>
    <p:extLst>
      <p:ext uri="{BB962C8B-B14F-4D97-AF65-F5344CB8AC3E}">
        <p14:creationId xmlns:p14="http://schemas.microsoft.com/office/powerpoint/2010/main" val="9501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4400" dirty="0"/>
              <a:t>Fiction- Subgenres</a:t>
            </a:r>
          </a:p>
        </p:txBody>
      </p:sp>
      <p:sp>
        <p:nvSpPr>
          <p:cNvPr id="2" name="Content Placeholder 1">
            <a:extLst>
              <a:ext uri="{FF2B5EF4-FFF2-40B4-BE49-F238E27FC236}">
                <a16:creationId xmlns:a16="http://schemas.microsoft.com/office/drawing/2014/main" id="{144E1EF2-CC43-4016-877C-F67C3B9ED1B0}"/>
              </a:ext>
            </a:extLst>
          </p:cNvPr>
          <p:cNvSpPr>
            <a:spLocks noGrp="1"/>
          </p:cNvSpPr>
          <p:nvPr>
            <p:ph idx="1"/>
          </p:nvPr>
        </p:nvSpPr>
        <p:spPr>
          <a:xfrm>
            <a:off x="449179" y="1828799"/>
            <a:ext cx="10447421" cy="4348163"/>
          </a:xfrm>
        </p:spPr>
        <p:txBody>
          <a:bodyPr>
            <a:normAutofit/>
          </a:bodyPr>
          <a:lstStyle/>
          <a:p>
            <a:r>
              <a:rPr lang="en-US" sz="4400" dirty="0"/>
              <a:t>Folktales- stores that have been passed down over the years by word of mouth. Many different cultures have folk tales with similar themes, motifs, and character types. </a:t>
            </a:r>
          </a:p>
          <a:p>
            <a:endParaRPr lang="en-US" sz="4400" dirty="0"/>
          </a:p>
        </p:txBody>
      </p:sp>
    </p:spTree>
    <p:extLst>
      <p:ext uri="{BB962C8B-B14F-4D97-AF65-F5344CB8AC3E}">
        <p14:creationId xmlns:p14="http://schemas.microsoft.com/office/powerpoint/2010/main" val="42572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24C5-92A9-4A49-BA17-E0D59BB976DD}"/>
              </a:ext>
            </a:extLst>
          </p:cNvPr>
          <p:cNvSpPr>
            <a:spLocks noGrp="1"/>
          </p:cNvSpPr>
          <p:nvPr>
            <p:ph type="title"/>
          </p:nvPr>
        </p:nvSpPr>
        <p:spPr/>
        <p:txBody>
          <a:bodyPr/>
          <a:lstStyle/>
          <a:p>
            <a:r>
              <a:rPr lang="en-US" dirty="0"/>
              <a:t>Fiction Folk Tale Subgenres</a:t>
            </a:r>
          </a:p>
        </p:txBody>
      </p:sp>
      <p:sp>
        <p:nvSpPr>
          <p:cNvPr id="3" name="Content Placeholder 2">
            <a:extLst>
              <a:ext uri="{FF2B5EF4-FFF2-40B4-BE49-F238E27FC236}">
                <a16:creationId xmlns:a16="http://schemas.microsoft.com/office/drawing/2014/main" id="{F38E30DD-26BE-4F97-9F6F-25AFEF965E04}"/>
              </a:ext>
            </a:extLst>
          </p:cNvPr>
          <p:cNvSpPr>
            <a:spLocks noGrp="1"/>
          </p:cNvSpPr>
          <p:nvPr>
            <p:ph idx="1"/>
          </p:nvPr>
        </p:nvSpPr>
        <p:spPr>
          <a:xfrm>
            <a:off x="304800" y="1828799"/>
            <a:ext cx="11245516" cy="4348163"/>
          </a:xfrm>
        </p:spPr>
        <p:txBody>
          <a:bodyPr>
            <a:normAutofit/>
          </a:bodyPr>
          <a:lstStyle/>
          <a:p>
            <a:r>
              <a:rPr lang="en-US" sz="4000" dirty="0"/>
              <a:t>Myths- a traditional story, especially one concerning the early history of a people or explaining some natural or social phenomenon, and typically involving supernatural beings or events.</a:t>
            </a:r>
          </a:p>
          <a:p>
            <a:endParaRPr lang="en-US" sz="4000" dirty="0"/>
          </a:p>
        </p:txBody>
      </p:sp>
    </p:spTree>
    <p:extLst>
      <p:ext uri="{BB962C8B-B14F-4D97-AF65-F5344CB8AC3E}">
        <p14:creationId xmlns:p14="http://schemas.microsoft.com/office/powerpoint/2010/main" val="41258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24C5-92A9-4A49-BA17-E0D59BB976DD}"/>
              </a:ext>
            </a:extLst>
          </p:cNvPr>
          <p:cNvSpPr>
            <a:spLocks noGrp="1"/>
          </p:cNvSpPr>
          <p:nvPr>
            <p:ph type="title"/>
          </p:nvPr>
        </p:nvSpPr>
        <p:spPr/>
        <p:txBody>
          <a:bodyPr/>
          <a:lstStyle/>
          <a:p>
            <a:r>
              <a:rPr lang="en-US" dirty="0"/>
              <a:t>Fiction Folk Tale Subgenres</a:t>
            </a:r>
          </a:p>
        </p:txBody>
      </p:sp>
      <p:sp>
        <p:nvSpPr>
          <p:cNvPr id="3" name="Content Placeholder 2">
            <a:extLst>
              <a:ext uri="{FF2B5EF4-FFF2-40B4-BE49-F238E27FC236}">
                <a16:creationId xmlns:a16="http://schemas.microsoft.com/office/drawing/2014/main" id="{F38E30DD-26BE-4F97-9F6F-25AFEF965E04}"/>
              </a:ext>
            </a:extLst>
          </p:cNvPr>
          <p:cNvSpPr>
            <a:spLocks noGrp="1"/>
          </p:cNvSpPr>
          <p:nvPr>
            <p:ph idx="1"/>
          </p:nvPr>
        </p:nvSpPr>
        <p:spPr>
          <a:xfrm>
            <a:off x="304800" y="1828799"/>
            <a:ext cx="11245516" cy="4348163"/>
          </a:xfrm>
        </p:spPr>
        <p:txBody>
          <a:bodyPr>
            <a:normAutofit/>
          </a:bodyPr>
          <a:lstStyle/>
          <a:p>
            <a:r>
              <a:rPr lang="en-US" sz="4000" dirty="0"/>
              <a:t>Fairy Tales- folktales that contain elements such as happy ending, magic, elements that occur in 3’s, stock characters such as the wicked witch, handsome prince, and damsel in distress.</a:t>
            </a:r>
          </a:p>
          <a:p>
            <a:endParaRPr lang="en-US" sz="4000" dirty="0"/>
          </a:p>
        </p:txBody>
      </p:sp>
    </p:spTree>
    <p:extLst>
      <p:ext uri="{BB962C8B-B14F-4D97-AF65-F5344CB8AC3E}">
        <p14:creationId xmlns:p14="http://schemas.microsoft.com/office/powerpoint/2010/main" val="404527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24C5-92A9-4A49-BA17-E0D59BB976DD}"/>
              </a:ext>
            </a:extLst>
          </p:cNvPr>
          <p:cNvSpPr>
            <a:spLocks noGrp="1"/>
          </p:cNvSpPr>
          <p:nvPr>
            <p:ph type="title"/>
          </p:nvPr>
        </p:nvSpPr>
        <p:spPr/>
        <p:txBody>
          <a:bodyPr/>
          <a:lstStyle/>
          <a:p>
            <a:r>
              <a:rPr lang="en-US" dirty="0"/>
              <a:t>Fiction Folk Tale Subgenres</a:t>
            </a:r>
          </a:p>
        </p:txBody>
      </p:sp>
      <p:sp>
        <p:nvSpPr>
          <p:cNvPr id="3" name="Content Placeholder 2">
            <a:extLst>
              <a:ext uri="{FF2B5EF4-FFF2-40B4-BE49-F238E27FC236}">
                <a16:creationId xmlns:a16="http://schemas.microsoft.com/office/drawing/2014/main" id="{F38E30DD-26BE-4F97-9F6F-25AFEF965E04}"/>
              </a:ext>
            </a:extLst>
          </p:cNvPr>
          <p:cNvSpPr>
            <a:spLocks noGrp="1"/>
          </p:cNvSpPr>
          <p:nvPr>
            <p:ph idx="1"/>
          </p:nvPr>
        </p:nvSpPr>
        <p:spPr>
          <a:xfrm>
            <a:off x="473242" y="2053389"/>
            <a:ext cx="11245516" cy="4348163"/>
          </a:xfrm>
        </p:spPr>
        <p:txBody>
          <a:bodyPr>
            <a:normAutofit/>
          </a:bodyPr>
          <a:lstStyle/>
          <a:p>
            <a:r>
              <a:rPr lang="en-US" sz="3600" dirty="0"/>
              <a:t>Fables-fictional story, in prose or verse, that features animals, legendary creatures, plants, inanimate objects, or forces of nature that are anthropomorphized (given human qualities, such as the ability to speak human language) and that illustrates or leads to a particular moral lesson (a "moral")</a:t>
            </a:r>
          </a:p>
          <a:p>
            <a:endParaRPr lang="en-US" sz="3600" dirty="0"/>
          </a:p>
        </p:txBody>
      </p:sp>
    </p:spTree>
    <p:extLst>
      <p:ext uri="{BB962C8B-B14F-4D97-AF65-F5344CB8AC3E}">
        <p14:creationId xmlns:p14="http://schemas.microsoft.com/office/powerpoint/2010/main" val="17836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24C5-92A9-4A49-BA17-E0D59BB976DD}"/>
              </a:ext>
            </a:extLst>
          </p:cNvPr>
          <p:cNvSpPr>
            <a:spLocks noGrp="1"/>
          </p:cNvSpPr>
          <p:nvPr>
            <p:ph type="title"/>
          </p:nvPr>
        </p:nvSpPr>
        <p:spPr/>
        <p:txBody>
          <a:bodyPr/>
          <a:lstStyle/>
          <a:p>
            <a:r>
              <a:rPr lang="en-US" dirty="0"/>
              <a:t>Fiction Folk Tale Subgenres</a:t>
            </a:r>
          </a:p>
        </p:txBody>
      </p:sp>
      <p:sp>
        <p:nvSpPr>
          <p:cNvPr id="3" name="Content Placeholder 2">
            <a:extLst>
              <a:ext uri="{FF2B5EF4-FFF2-40B4-BE49-F238E27FC236}">
                <a16:creationId xmlns:a16="http://schemas.microsoft.com/office/drawing/2014/main" id="{F38E30DD-26BE-4F97-9F6F-25AFEF965E04}"/>
              </a:ext>
            </a:extLst>
          </p:cNvPr>
          <p:cNvSpPr>
            <a:spLocks noGrp="1"/>
          </p:cNvSpPr>
          <p:nvPr>
            <p:ph idx="1"/>
          </p:nvPr>
        </p:nvSpPr>
        <p:spPr>
          <a:xfrm>
            <a:off x="304800" y="1828799"/>
            <a:ext cx="11245516" cy="4348163"/>
          </a:xfrm>
        </p:spPr>
        <p:txBody>
          <a:bodyPr>
            <a:normAutofit/>
          </a:bodyPr>
          <a:lstStyle/>
          <a:p>
            <a:r>
              <a:rPr lang="en-US" sz="4400" dirty="0"/>
              <a:t>Tall Tales- folktales that have key element of exaggeration, such as Paul Bunyan</a:t>
            </a:r>
          </a:p>
          <a:p>
            <a:endParaRPr lang="en-US" sz="4400" dirty="0"/>
          </a:p>
        </p:txBody>
      </p:sp>
    </p:spTree>
    <p:extLst>
      <p:ext uri="{BB962C8B-B14F-4D97-AF65-F5344CB8AC3E}">
        <p14:creationId xmlns:p14="http://schemas.microsoft.com/office/powerpoint/2010/main" val="2784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 (use a pencil!)</a:t>
            </a:r>
            <a:endParaRPr lang="en-US" dirty="0"/>
          </a:p>
        </p:txBody>
      </p:sp>
      <p:sp>
        <p:nvSpPr>
          <p:cNvPr id="3" name="Content Placeholder 2"/>
          <p:cNvSpPr>
            <a:spLocks noGrp="1"/>
          </p:cNvSpPr>
          <p:nvPr>
            <p:ph idx="1"/>
          </p:nvPr>
        </p:nvSpPr>
        <p:spPr/>
        <p:txBody>
          <a:bodyPr/>
          <a:lstStyle/>
          <a:p>
            <a:r>
              <a:rPr lang="en-US" sz="3600" dirty="0" smtClean="0"/>
              <a:t>Organize the following words into their categories</a:t>
            </a:r>
          </a:p>
          <a:p>
            <a:r>
              <a:rPr lang="en-US" sz="3600" dirty="0" smtClean="0"/>
              <a:t>No cheating!</a:t>
            </a:r>
          </a:p>
          <a:p>
            <a:r>
              <a:rPr lang="en-US" sz="3600" dirty="0" smtClean="0"/>
              <a:t>Try to see what you remember yesterday</a:t>
            </a:r>
          </a:p>
          <a:p>
            <a:r>
              <a:rPr lang="en-US" sz="3600" dirty="0" smtClean="0"/>
              <a:t>You may work with the people around you</a:t>
            </a:r>
          </a:p>
          <a:p>
            <a:r>
              <a:rPr lang="en-US" sz="3600" dirty="0" smtClean="0"/>
              <a:t>Do your best; I know you might not get them all right!</a:t>
            </a:r>
          </a:p>
        </p:txBody>
      </p:sp>
      <p:sp>
        <p:nvSpPr>
          <p:cNvPr id="4" name="Slide Number Placeholder 3"/>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2817675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24C5-92A9-4A49-BA17-E0D59BB976DD}"/>
              </a:ext>
            </a:extLst>
          </p:cNvPr>
          <p:cNvSpPr>
            <a:spLocks noGrp="1"/>
          </p:cNvSpPr>
          <p:nvPr>
            <p:ph type="title"/>
          </p:nvPr>
        </p:nvSpPr>
        <p:spPr/>
        <p:txBody>
          <a:bodyPr/>
          <a:lstStyle/>
          <a:p>
            <a:r>
              <a:rPr lang="en-US" dirty="0"/>
              <a:t>Fiction Folk Tale Subgenres</a:t>
            </a:r>
          </a:p>
        </p:txBody>
      </p:sp>
      <p:sp>
        <p:nvSpPr>
          <p:cNvPr id="3" name="Content Placeholder 2">
            <a:extLst>
              <a:ext uri="{FF2B5EF4-FFF2-40B4-BE49-F238E27FC236}">
                <a16:creationId xmlns:a16="http://schemas.microsoft.com/office/drawing/2014/main" id="{F38E30DD-26BE-4F97-9F6F-25AFEF965E04}"/>
              </a:ext>
            </a:extLst>
          </p:cNvPr>
          <p:cNvSpPr>
            <a:spLocks noGrp="1"/>
          </p:cNvSpPr>
          <p:nvPr>
            <p:ph idx="1"/>
          </p:nvPr>
        </p:nvSpPr>
        <p:spPr>
          <a:xfrm>
            <a:off x="304800" y="1828799"/>
            <a:ext cx="11245516" cy="4348163"/>
          </a:xfrm>
        </p:spPr>
        <p:txBody>
          <a:bodyPr>
            <a:normAutofit/>
          </a:bodyPr>
          <a:lstStyle/>
          <a:p>
            <a:r>
              <a:rPr lang="en-US" sz="4800" dirty="0"/>
              <a:t>Legends- a story coming down from the past; especially : one popularly regarded as historical although not verifiable</a:t>
            </a:r>
          </a:p>
          <a:p>
            <a:endParaRPr lang="en-US" sz="4800" dirty="0"/>
          </a:p>
        </p:txBody>
      </p:sp>
    </p:spTree>
    <p:extLst>
      <p:ext uri="{BB962C8B-B14F-4D97-AF65-F5344CB8AC3E}">
        <p14:creationId xmlns:p14="http://schemas.microsoft.com/office/powerpoint/2010/main" val="54485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194E-DA44-4645-B623-976E607BA5A7}"/>
              </a:ext>
            </a:extLst>
          </p:cNvPr>
          <p:cNvSpPr>
            <a:spLocks noGrp="1"/>
          </p:cNvSpPr>
          <p:nvPr>
            <p:ph type="title"/>
          </p:nvPr>
        </p:nvSpPr>
        <p:spPr/>
        <p:txBody>
          <a:bodyPr/>
          <a:lstStyle/>
          <a:p>
            <a:r>
              <a:rPr lang="en-US" dirty="0"/>
              <a:t>Prose Subgenre</a:t>
            </a:r>
          </a:p>
        </p:txBody>
      </p:sp>
      <p:sp>
        <p:nvSpPr>
          <p:cNvPr id="3" name="Content Placeholder 2">
            <a:extLst>
              <a:ext uri="{FF2B5EF4-FFF2-40B4-BE49-F238E27FC236}">
                <a16:creationId xmlns:a16="http://schemas.microsoft.com/office/drawing/2014/main" id="{EAA5B7B9-5BBB-4868-8975-1E7BD7C49A5C}"/>
              </a:ext>
            </a:extLst>
          </p:cNvPr>
          <p:cNvSpPr>
            <a:spLocks noGrp="1"/>
          </p:cNvSpPr>
          <p:nvPr>
            <p:ph idx="1"/>
          </p:nvPr>
        </p:nvSpPr>
        <p:spPr/>
        <p:txBody>
          <a:bodyPr>
            <a:normAutofit/>
          </a:bodyPr>
          <a:lstStyle/>
          <a:p>
            <a:r>
              <a:rPr lang="en-US" sz="3600" dirty="0"/>
              <a:t>Non Fiction- Meant to portray real life</a:t>
            </a:r>
          </a:p>
          <a:p>
            <a:r>
              <a:rPr lang="en-US" sz="3600" dirty="0"/>
              <a:t>Keep in mind, how object you can be when you write about an emotional event or time in your life.</a:t>
            </a:r>
          </a:p>
          <a:p>
            <a:r>
              <a:rPr lang="en-US" sz="3600" dirty="0"/>
              <a:t>As you read non fiction, know that the writer’s aim to convey real events in an interesting manner.</a:t>
            </a:r>
          </a:p>
        </p:txBody>
      </p:sp>
    </p:spTree>
    <p:extLst>
      <p:ext uri="{BB962C8B-B14F-4D97-AF65-F5344CB8AC3E}">
        <p14:creationId xmlns:p14="http://schemas.microsoft.com/office/powerpoint/2010/main" val="19913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p:txBody>
          <a:bodyPr>
            <a:normAutofit/>
          </a:bodyPr>
          <a:lstStyle/>
          <a:p>
            <a:r>
              <a:rPr lang="en-US" sz="4000" dirty="0"/>
              <a:t>Narrative Non Fiction- Tells a story or a series of events</a:t>
            </a:r>
          </a:p>
        </p:txBody>
      </p:sp>
    </p:spTree>
    <p:extLst>
      <p:ext uri="{BB962C8B-B14F-4D97-AF65-F5344CB8AC3E}">
        <p14:creationId xmlns:p14="http://schemas.microsoft.com/office/powerpoint/2010/main" val="408221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p:txBody>
          <a:bodyPr>
            <a:normAutofit/>
          </a:bodyPr>
          <a:lstStyle/>
          <a:p>
            <a:r>
              <a:rPr lang="en-US" sz="4400" dirty="0"/>
              <a:t>Biography- chronicles a person’s life story but is written by another person</a:t>
            </a:r>
          </a:p>
        </p:txBody>
      </p:sp>
      <p:pic>
        <p:nvPicPr>
          <p:cNvPr id="3" name="Picture 2">
            <a:extLst>
              <a:ext uri="{FF2B5EF4-FFF2-40B4-BE49-F238E27FC236}">
                <a16:creationId xmlns:a16="http://schemas.microsoft.com/office/drawing/2014/main" id="{EE456FF8-3055-4A00-AFC7-DE6FA4DBE599}"/>
              </a:ext>
            </a:extLst>
          </p:cNvPr>
          <p:cNvPicPr>
            <a:picLocks noChangeAspect="1"/>
          </p:cNvPicPr>
          <p:nvPr/>
        </p:nvPicPr>
        <p:blipFill>
          <a:blip r:embed="rId2"/>
          <a:stretch>
            <a:fillRect/>
          </a:stretch>
        </p:blipFill>
        <p:spPr>
          <a:xfrm>
            <a:off x="9705975" y="2763518"/>
            <a:ext cx="2381250" cy="3810000"/>
          </a:xfrm>
          <a:prstGeom prst="rect">
            <a:avLst/>
          </a:prstGeom>
        </p:spPr>
      </p:pic>
    </p:spTree>
    <p:extLst>
      <p:ext uri="{BB962C8B-B14F-4D97-AF65-F5344CB8AC3E}">
        <p14:creationId xmlns:p14="http://schemas.microsoft.com/office/powerpoint/2010/main" val="37078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a:xfrm>
            <a:off x="288758" y="1828799"/>
            <a:ext cx="6849979" cy="4348163"/>
          </a:xfrm>
        </p:spPr>
        <p:txBody>
          <a:bodyPr>
            <a:normAutofit/>
          </a:bodyPr>
          <a:lstStyle/>
          <a:p>
            <a:r>
              <a:rPr lang="en-US" sz="2800" dirty="0"/>
              <a:t>Memoir-account of a person’s life written by that person. Includes one central event. </a:t>
            </a:r>
          </a:p>
          <a:p>
            <a:pPr lvl="1"/>
            <a:r>
              <a:rPr lang="en-US" sz="2400" dirty="0"/>
              <a:t>Example: The Story of my Battle with Cancer</a:t>
            </a:r>
          </a:p>
          <a:p>
            <a:r>
              <a:rPr lang="en-US" sz="2800" dirty="0"/>
              <a:t>Autobiography- account of a person’s life written by that person. Includes entire life story. </a:t>
            </a:r>
          </a:p>
          <a:p>
            <a:pPr lvl="1"/>
            <a:r>
              <a:rPr lang="en-US" sz="2400" dirty="0"/>
              <a:t>The autobiography of Fredrick Douglas</a:t>
            </a:r>
          </a:p>
        </p:txBody>
      </p:sp>
      <p:pic>
        <p:nvPicPr>
          <p:cNvPr id="3" name="Picture 2">
            <a:extLst>
              <a:ext uri="{FF2B5EF4-FFF2-40B4-BE49-F238E27FC236}">
                <a16:creationId xmlns:a16="http://schemas.microsoft.com/office/drawing/2014/main" id="{426928BC-E380-4232-BA75-A20A7DF8A307}"/>
              </a:ext>
            </a:extLst>
          </p:cNvPr>
          <p:cNvPicPr>
            <a:picLocks noChangeAspect="1"/>
          </p:cNvPicPr>
          <p:nvPr/>
        </p:nvPicPr>
        <p:blipFill>
          <a:blip r:embed="rId2"/>
          <a:stretch>
            <a:fillRect/>
          </a:stretch>
        </p:blipFill>
        <p:spPr>
          <a:xfrm>
            <a:off x="9818520" y="44559"/>
            <a:ext cx="2373480" cy="3568480"/>
          </a:xfrm>
          <a:prstGeom prst="rect">
            <a:avLst/>
          </a:prstGeom>
        </p:spPr>
      </p:pic>
      <p:pic>
        <p:nvPicPr>
          <p:cNvPr id="6" name="Picture 5">
            <a:extLst>
              <a:ext uri="{FF2B5EF4-FFF2-40B4-BE49-F238E27FC236}">
                <a16:creationId xmlns:a16="http://schemas.microsoft.com/office/drawing/2014/main" id="{6BD2B1FB-0953-4D0E-B188-9DF0B978646B}"/>
              </a:ext>
            </a:extLst>
          </p:cNvPr>
          <p:cNvPicPr>
            <a:picLocks noChangeAspect="1"/>
          </p:cNvPicPr>
          <p:nvPr/>
        </p:nvPicPr>
        <p:blipFill>
          <a:blip r:embed="rId3"/>
          <a:stretch>
            <a:fillRect/>
          </a:stretch>
        </p:blipFill>
        <p:spPr>
          <a:xfrm>
            <a:off x="7077473" y="2485129"/>
            <a:ext cx="2802312" cy="4372871"/>
          </a:xfrm>
          <a:prstGeom prst="rect">
            <a:avLst/>
          </a:prstGeom>
        </p:spPr>
      </p:pic>
    </p:spTree>
    <p:extLst>
      <p:ext uri="{BB962C8B-B14F-4D97-AF65-F5344CB8AC3E}">
        <p14:creationId xmlns:p14="http://schemas.microsoft.com/office/powerpoint/2010/main" val="26093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p:txBody>
          <a:bodyPr>
            <a:normAutofit/>
          </a:bodyPr>
          <a:lstStyle/>
          <a:p>
            <a:r>
              <a:rPr lang="en-US" sz="3600" dirty="0"/>
              <a:t>Essay- a short piece of writing on a particular subject</a:t>
            </a:r>
          </a:p>
        </p:txBody>
      </p:sp>
    </p:spTree>
    <p:extLst>
      <p:ext uri="{BB962C8B-B14F-4D97-AF65-F5344CB8AC3E}">
        <p14:creationId xmlns:p14="http://schemas.microsoft.com/office/powerpoint/2010/main" val="192204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a:xfrm>
            <a:off x="208547" y="1957136"/>
            <a:ext cx="10688053" cy="4348163"/>
          </a:xfrm>
        </p:spPr>
        <p:txBody>
          <a:bodyPr>
            <a:normAutofit/>
          </a:bodyPr>
          <a:lstStyle/>
          <a:p>
            <a:r>
              <a:rPr lang="en-US" sz="2800" dirty="0"/>
              <a:t>Diary/Journal-  A personal diary may include a person's experiences, and/or thoughts or feelings, including comments on current events outside the writer's direct experience. </a:t>
            </a:r>
          </a:p>
          <a:p>
            <a:r>
              <a:rPr lang="en-US" sz="2800" dirty="0"/>
              <a:t> Although a diary may provide information for a memoir, autobiography or biography, it is generally written not with the intention of being published as it stands, but for the author's own use.</a:t>
            </a:r>
          </a:p>
        </p:txBody>
      </p:sp>
    </p:spTree>
    <p:extLst>
      <p:ext uri="{BB962C8B-B14F-4D97-AF65-F5344CB8AC3E}">
        <p14:creationId xmlns:p14="http://schemas.microsoft.com/office/powerpoint/2010/main" val="26914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 Fiction Subgenres</a:t>
            </a:r>
          </a:p>
        </p:txBody>
      </p:sp>
      <p:sp>
        <p:nvSpPr>
          <p:cNvPr id="2" name="Content Placeholder 1">
            <a:extLst>
              <a:ext uri="{FF2B5EF4-FFF2-40B4-BE49-F238E27FC236}">
                <a16:creationId xmlns:a16="http://schemas.microsoft.com/office/drawing/2014/main" id="{1BA37554-D837-40CB-82AF-DCF81F997D03}"/>
              </a:ext>
            </a:extLst>
          </p:cNvPr>
          <p:cNvSpPr>
            <a:spLocks noGrp="1"/>
          </p:cNvSpPr>
          <p:nvPr>
            <p:ph idx="1"/>
          </p:nvPr>
        </p:nvSpPr>
        <p:spPr>
          <a:xfrm>
            <a:off x="1295400" y="1957136"/>
            <a:ext cx="9601200" cy="4348163"/>
          </a:xfrm>
        </p:spPr>
        <p:txBody>
          <a:bodyPr>
            <a:normAutofit/>
          </a:bodyPr>
          <a:lstStyle/>
          <a:p>
            <a:r>
              <a:rPr lang="en-US" sz="3200" dirty="0"/>
              <a:t>News Articles/ Web articles-  discusses current or recent </a:t>
            </a:r>
            <a:r>
              <a:rPr lang="en-US" sz="3200" b="1" dirty="0"/>
              <a:t>news</a:t>
            </a:r>
            <a:r>
              <a:rPr lang="en-US" sz="3200" dirty="0"/>
              <a:t> of either general interest (i.e. daily newspapers) or of a specific topic (i.e. political or trade </a:t>
            </a:r>
            <a:r>
              <a:rPr lang="en-US" sz="3200" b="1" dirty="0"/>
              <a:t>news</a:t>
            </a:r>
            <a:r>
              <a:rPr lang="en-US" sz="3200" dirty="0"/>
              <a:t> magazines, club newsletters, or technology </a:t>
            </a:r>
            <a:r>
              <a:rPr lang="en-US" sz="3200" b="1" dirty="0"/>
              <a:t>news</a:t>
            </a:r>
            <a:r>
              <a:rPr lang="en-US" sz="3200" dirty="0"/>
              <a:t> websites).</a:t>
            </a:r>
          </a:p>
          <a:p>
            <a:r>
              <a:rPr lang="en-US" sz="3200" dirty="0"/>
              <a:t> A </a:t>
            </a:r>
            <a:r>
              <a:rPr lang="en-US" sz="3200" b="1" dirty="0"/>
              <a:t>news article</a:t>
            </a:r>
            <a:r>
              <a:rPr lang="en-US" sz="3200" dirty="0"/>
              <a:t> can include accounts of eyewitnesses to the happening event.</a:t>
            </a:r>
          </a:p>
        </p:txBody>
      </p:sp>
    </p:spTree>
    <p:extLst>
      <p:ext uri="{BB962C8B-B14F-4D97-AF65-F5344CB8AC3E}">
        <p14:creationId xmlns:p14="http://schemas.microsoft.com/office/powerpoint/2010/main" val="20701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4765DF-AB58-47E1-B696-5DAE15A3B7F2}"/>
              </a:ext>
            </a:extLst>
          </p:cNvPr>
          <p:cNvSpPr>
            <a:spLocks noGrp="1"/>
          </p:cNvSpPr>
          <p:nvPr>
            <p:ph type="ctrTitle"/>
          </p:nvPr>
        </p:nvSpPr>
        <p:spPr/>
        <p:txBody>
          <a:bodyPr/>
          <a:lstStyle/>
          <a:p>
            <a:r>
              <a:rPr lang="en-US" dirty="0"/>
              <a:t>Review</a:t>
            </a:r>
          </a:p>
        </p:txBody>
      </p:sp>
      <p:sp>
        <p:nvSpPr>
          <p:cNvPr id="7" name="Subtitle 6">
            <a:extLst>
              <a:ext uri="{FF2B5EF4-FFF2-40B4-BE49-F238E27FC236}">
                <a16:creationId xmlns:a16="http://schemas.microsoft.com/office/drawing/2014/main" id="{D2D596D6-765F-463F-9945-D12CAEA191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806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4FD7-97BB-41C6-A43F-0471E65AB003}"/>
              </a:ext>
            </a:extLst>
          </p:cNvPr>
          <p:cNvSpPr>
            <a:spLocks noGrp="1"/>
          </p:cNvSpPr>
          <p:nvPr>
            <p:ph type="title"/>
          </p:nvPr>
        </p:nvSpPr>
        <p:spPr/>
        <p:txBody>
          <a:bodyPr/>
          <a:lstStyle/>
          <a:p>
            <a:r>
              <a:rPr lang="en-US" dirty="0" smtClean="0"/>
              <a:t>Recap: Genres</a:t>
            </a:r>
            <a:endParaRPr lang="en-US" dirty="0"/>
          </a:p>
        </p:txBody>
      </p:sp>
      <p:sp>
        <p:nvSpPr>
          <p:cNvPr id="3" name="Content Placeholder 2">
            <a:extLst>
              <a:ext uri="{FF2B5EF4-FFF2-40B4-BE49-F238E27FC236}">
                <a16:creationId xmlns:a16="http://schemas.microsoft.com/office/drawing/2014/main" id="{2CD5A8D1-D1EF-4933-8F03-C0F53D4B39F3}"/>
              </a:ext>
            </a:extLst>
          </p:cNvPr>
          <p:cNvSpPr>
            <a:spLocks noGrp="1"/>
          </p:cNvSpPr>
          <p:nvPr>
            <p:ph idx="1"/>
          </p:nvPr>
        </p:nvSpPr>
        <p:spPr>
          <a:xfrm>
            <a:off x="4985658" y="653143"/>
            <a:ext cx="5910942" cy="5523819"/>
          </a:xfrm>
        </p:spPr>
        <p:txBody>
          <a:bodyPr>
            <a:normAutofit/>
          </a:bodyPr>
          <a:lstStyle/>
          <a:p>
            <a:r>
              <a:rPr lang="en-US" sz="4400" dirty="0"/>
              <a:t>Fancy name for categories in which we divide literature based on their similarities in styles, structure, format, language, etc.</a:t>
            </a:r>
          </a:p>
        </p:txBody>
      </p:sp>
    </p:spTree>
    <p:extLst>
      <p:ext uri="{BB962C8B-B14F-4D97-AF65-F5344CB8AC3E}">
        <p14:creationId xmlns:p14="http://schemas.microsoft.com/office/powerpoint/2010/main" val="7021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 Underlined words go in the large boxes</a:t>
            </a:r>
            <a:endParaRPr lang="en-US" dirty="0"/>
          </a:p>
        </p:txBody>
      </p:sp>
      <p:sp>
        <p:nvSpPr>
          <p:cNvPr id="3" name="Content Placeholder 2"/>
          <p:cNvSpPr>
            <a:spLocks noGrp="1"/>
          </p:cNvSpPr>
          <p:nvPr>
            <p:ph idx="1"/>
          </p:nvPr>
        </p:nvSpPr>
        <p:spPr>
          <a:xfrm>
            <a:off x="174567" y="1512000"/>
            <a:ext cx="11937077" cy="4398349"/>
          </a:xfrm>
        </p:spPr>
        <p:txBody>
          <a:bodyPr numCol="4">
            <a:normAutofit lnSpcReduction="10000"/>
          </a:bodyPr>
          <a:lstStyle/>
          <a:p>
            <a:r>
              <a:rPr lang="en-US" sz="2400" dirty="0" smtClean="0"/>
              <a:t>Essay</a:t>
            </a:r>
          </a:p>
          <a:p>
            <a:r>
              <a:rPr lang="en-US" sz="2400" dirty="0" smtClean="0"/>
              <a:t>Ode</a:t>
            </a:r>
          </a:p>
          <a:p>
            <a:r>
              <a:rPr lang="en-US" sz="2400" dirty="0" smtClean="0"/>
              <a:t>Dramatic </a:t>
            </a:r>
          </a:p>
          <a:p>
            <a:r>
              <a:rPr lang="en-US" sz="2400" dirty="0" smtClean="0"/>
              <a:t>Myth</a:t>
            </a:r>
          </a:p>
          <a:p>
            <a:r>
              <a:rPr lang="en-US" sz="2400" dirty="0" smtClean="0"/>
              <a:t>Novella</a:t>
            </a:r>
          </a:p>
          <a:p>
            <a:r>
              <a:rPr lang="en-US" sz="2400" dirty="0" smtClean="0"/>
              <a:t>comedy</a:t>
            </a:r>
          </a:p>
          <a:p>
            <a:r>
              <a:rPr lang="en-US" sz="2400" dirty="0" smtClean="0"/>
              <a:t>Epic</a:t>
            </a:r>
          </a:p>
          <a:p>
            <a:r>
              <a:rPr lang="en-US" sz="2400" dirty="0" smtClean="0"/>
              <a:t>Fiction</a:t>
            </a:r>
          </a:p>
          <a:p>
            <a:r>
              <a:rPr lang="en-US" sz="2400" dirty="0" smtClean="0"/>
              <a:t>legend</a:t>
            </a:r>
          </a:p>
          <a:p>
            <a:r>
              <a:rPr lang="en-US" sz="2400" dirty="0" smtClean="0"/>
              <a:t>Elegy</a:t>
            </a:r>
          </a:p>
          <a:p>
            <a:r>
              <a:rPr lang="en-US" sz="2400" dirty="0" smtClean="0"/>
              <a:t>Flash fiction</a:t>
            </a:r>
          </a:p>
          <a:p>
            <a:r>
              <a:rPr lang="en-US" sz="2400" dirty="0" smtClean="0"/>
              <a:t>Blank verse</a:t>
            </a:r>
          </a:p>
          <a:p>
            <a:r>
              <a:rPr lang="en-US" sz="2400" dirty="0" smtClean="0"/>
              <a:t>novel</a:t>
            </a:r>
          </a:p>
          <a:p>
            <a:r>
              <a:rPr lang="en-US" sz="2400" dirty="0" smtClean="0"/>
              <a:t>Folktales</a:t>
            </a:r>
          </a:p>
          <a:p>
            <a:r>
              <a:rPr lang="en-US" sz="2400" dirty="0" smtClean="0"/>
              <a:t>narrative</a:t>
            </a:r>
          </a:p>
          <a:p>
            <a:r>
              <a:rPr lang="en-US" sz="2400" dirty="0" smtClean="0"/>
              <a:t>Biography</a:t>
            </a:r>
          </a:p>
          <a:p>
            <a:r>
              <a:rPr lang="en-US" sz="2400" dirty="0" smtClean="0"/>
              <a:t>musical</a:t>
            </a:r>
          </a:p>
          <a:p>
            <a:r>
              <a:rPr lang="en-US" sz="2400" dirty="0" smtClean="0"/>
              <a:t>essay</a:t>
            </a:r>
          </a:p>
          <a:p>
            <a:r>
              <a:rPr lang="en-US" sz="2400" dirty="0" smtClean="0"/>
              <a:t>Fairy tales</a:t>
            </a:r>
          </a:p>
          <a:p>
            <a:r>
              <a:rPr lang="en-US" sz="2400" dirty="0" smtClean="0"/>
              <a:t>tragedy</a:t>
            </a:r>
          </a:p>
          <a:p>
            <a:r>
              <a:rPr lang="en-US" sz="2400" dirty="0" smtClean="0"/>
              <a:t>Nonfiction</a:t>
            </a:r>
          </a:p>
          <a:p>
            <a:r>
              <a:rPr lang="en-US" sz="2400" dirty="0" smtClean="0"/>
              <a:t>melodrama</a:t>
            </a:r>
          </a:p>
          <a:p>
            <a:r>
              <a:rPr lang="en-US" sz="2400" dirty="0" smtClean="0"/>
              <a:t>Fables </a:t>
            </a:r>
          </a:p>
          <a:p>
            <a:r>
              <a:rPr lang="en-US" sz="2400" b="1" u="sng" dirty="0" smtClean="0"/>
              <a:t>Prose</a:t>
            </a:r>
          </a:p>
          <a:p>
            <a:r>
              <a:rPr lang="en-US" sz="2400" dirty="0" smtClean="0"/>
              <a:t>Diary</a:t>
            </a:r>
          </a:p>
          <a:p>
            <a:r>
              <a:rPr lang="en-US" sz="2400" b="1" u="sng" dirty="0" smtClean="0"/>
              <a:t>Poetry</a:t>
            </a:r>
          </a:p>
          <a:p>
            <a:r>
              <a:rPr lang="en-US" sz="2400" dirty="0" smtClean="0"/>
              <a:t>monologues</a:t>
            </a:r>
          </a:p>
          <a:p>
            <a:r>
              <a:rPr lang="en-US" sz="2400" dirty="0" smtClean="0"/>
              <a:t>Sonnet</a:t>
            </a:r>
          </a:p>
          <a:p>
            <a:r>
              <a:rPr lang="en-US" sz="2400" dirty="0" smtClean="0"/>
              <a:t>News article</a:t>
            </a:r>
          </a:p>
          <a:p>
            <a:r>
              <a:rPr lang="en-US" sz="2400" dirty="0" smtClean="0"/>
              <a:t>Ballads</a:t>
            </a:r>
          </a:p>
          <a:p>
            <a:r>
              <a:rPr lang="en-US" sz="2400" dirty="0" smtClean="0"/>
              <a:t>Tall tales</a:t>
            </a:r>
          </a:p>
          <a:p>
            <a:r>
              <a:rPr lang="en-US" sz="2400" dirty="0" smtClean="0"/>
              <a:t>Memoir/</a:t>
            </a:r>
            <a:r>
              <a:rPr lang="en-US" sz="2400" dirty="0" err="1" smtClean="0"/>
              <a:t>autobio</a:t>
            </a:r>
            <a:r>
              <a:rPr lang="en-US" sz="2400" dirty="0" smtClean="0"/>
              <a:t>.</a:t>
            </a:r>
          </a:p>
          <a:p>
            <a:r>
              <a:rPr lang="en-US" sz="2400" b="1" u="sng" dirty="0" smtClean="0"/>
              <a:t>Drama</a:t>
            </a:r>
          </a:p>
          <a:p>
            <a:r>
              <a:rPr lang="en-US" sz="2400" b="1" dirty="0" smtClean="0"/>
              <a:t>Prose poetry</a:t>
            </a:r>
          </a:p>
          <a:p>
            <a:r>
              <a:rPr lang="en-US" sz="2400" b="1" dirty="0" smtClean="0"/>
              <a:t>History</a:t>
            </a:r>
          </a:p>
          <a:p>
            <a:r>
              <a:rPr lang="en-US" sz="2400" b="1" dirty="0" smtClean="0"/>
              <a:t>lyric</a:t>
            </a:r>
            <a:endParaRPr lang="en-US" sz="2400" b="1" dirty="0"/>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t>5</a:t>
            </a:fld>
            <a:endParaRPr lang="en-US" dirty="0"/>
          </a:p>
        </p:txBody>
      </p:sp>
    </p:spTree>
    <p:extLst>
      <p:ext uri="{BB962C8B-B14F-4D97-AF65-F5344CB8AC3E}">
        <p14:creationId xmlns:p14="http://schemas.microsoft.com/office/powerpoint/2010/main" val="2046413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AF618D-87F2-4E55-834A-E2D7FBF9574D}"/>
              </a:ext>
            </a:extLst>
          </p:cNvPr>
          <p:cNvSpPr>
            <a:spLocks noGrp="1"/>
          </p:cNvSpPr>
          <p:nvPr>
            <p:ph type="title"/>
          </p:nvPr>
        </p:nvSpPr>
        <p:spPr>
          <a:xfrm>
            <a:off x="7505613" y="478538"/>
            <a:ext cx="3871278" cy="510152"/>
          </a:xfrm>
        </p:spPr>
        <p:txBody>
          <a:bodyPr>
            <a:normAutofit fontScale="90000"/>
          </a:bodyPr>
          <a:lstStyle/>
          <a:p>
            <a:r>
              <a:rPr lang="en-US" dirty="0"/>
              <a:t>Genres in </a:t>
            </a:r>
            <a:br>
              <a:rPr lang="en-US" dirty="0"/>
            </a:br>
            <a:r>
              <a:rPr lang="en-US" dirty="0"/>
              <a:t>Literature</a:t>
            </a:r>
          </a:p>
        </p:txBody>
      </p:sp>
      <p:sp>
        <p:nvSpPr>
          <p:cNvPr id="9" name="Rectangle: Rounded Corners 8">
            <a:extLst>
              <a:ext uri="{FF2B5EF4-FFF2-40B4-BE49-F238E27FC236}">
                <a16:creationId xmlns:a16="http://schemas.microsoft.com/office/drawing/2014/main" id="{B67F083B-D278-417D-BD5C-40EDF1FF2806}"/>
              </a:ext>
            </a:extLst>
          </p:cNvPr>
          <p:cNvSpPr/>
          <p:nvPr/>
        </p:nvSpPr>
        <p:spPr>
          <a:xfrm>
            <a:off x="77248" y="235802"/>
            <a:ext cx="2776756" cy="953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Drama</a:t>
            </a:r>
          </a:p>
        </p:txBody>
      </p:sp>
      <p:sp>
        <p:nvSpPr>
          <p:cNvPr id="11" name="Rectangle: Rounded Corners 10">
            <a:extLst>
              <a:ext uri="{FF2B5EF4-FFF2-40B4-BE49-F238E27FC236}">
                <a16:creationId xmlns:a16="http://schemas.microsoft.com/office/drawing/2014/main" id="{35888396-65E1-40EB-BB69-1F64D6333DD3}"/>
              </a:ext>
            </a:extLst>
          </p:cNvPr>
          <p:cNvSpPr/>
          <p:nvPr/>
        </p:nvSpPr>
        <p:spPr>
          <a:xfrm>
            <a:off x="-7252" y="4514343"/>
            <a:ext cx="3415892" cy="953549"/>
          </a:xfrm>
          <a:prstGeom prst="roundRect">
            <a:avLst/>
          </a:prstGeom>
          <a:solidFill>
            <a:srgbClr val="1CAC2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t>Prose</a:t>
            </a:r>
          </a:p>
        </p:txBody>
      </p:sp>
      <p:sp>
        <p:nvSpPr>
          <p:cNvPr id="12" name="Rectangle: Rounded Corners 11">
            <a:extLst>
              <a:ext uri="{FF2B5EF4-FFF2-40B4-BE49-F238E27FC236}">
                <a16:creationId xmlns:a16="http://schemas.microsoft.com/office/drawing/2014/main" id="{B6F61B58-EB8D-40FF-9779-64661FC49EB2}"/>
              </a:ext>
            </a:extLst>
          </p:cNvPr>
          <p:cNvSpPr/>
          <p:nvPr/>
        </p:nvSpPr>
        <p:spPr>
          <a:xfrm>
            <a:off x="83890" y="3015510"/>
            <a:ext cx="3233608" cy="953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Poetry</a:t>
            </a:r>
          </a:p>
        </p:txBody>
      </p:sp>
      <p:cxnSp>
        <p:nvCxnSpPr>
          <p:cNvPr id="13" name="Straight Connector 12">
            <a:extLst>
              <a:ext uri="{FF2B5EF4-FFF2-40B4-BE49-F238E27FC236}">
                <a16:creationId xmlns:a16="http://schemas.microsoft.com/office/drawing/2014/main" id="{A528FB18-5A5E-4101-BEBB-BAF87DAE5220}"/>
              </a:ext>
            </a:extLst>
          </p:cNvPr>
          <p:cNvCxnSpPr>
            <a:cxnSpLocks/>
          </p:cNvCxnSpPr>
          <p:nvPr/>
        </p:nvCxnSpPr>
        <p:spPr>
          <a:xfrm flipV="1">
            <a:off x="2822431" y="632594"/>
            <a:ext cx="222496"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B5A7CC-362D-4A63-BB15-C6A2C10B86D9}"/>
              </a:ext>
            </a:extLst>
          </p:cNvPr>
          <p:cNvCxnSpPr>
            <a:cxnSpLocks/>
          </p:cNvCxnSpPr>
          <p:nvPr/>
        </p:nvCxnSpPr>
        <p:spPr>
          <a:xfrm flipV="1">
            <a:off x="3226501" y="3512481"/>
            <a:ext cx="605811"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FB2F8-D121-4455-9263-12C8DA324C0A}"/>
              </a:ext>
            </a:extLst>
          </p:cNvPr>
          <p:cNvCxnSpPr>
            <a:cxnSpLocks/>
          </p:cNvCxnSpPr>
          <p:nvPr/>
        </p:nvCxnSpPr>
        <p:spPr>
          <a:xfrm>
            <a:off x="3554848" y="4739780"/>
            <a:ext cx="0" cy="588882"/>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7DA1FCF-0E82-415B-831C-CC33B029106B}"/>
              </a:ext>
            </a:extLst>
          </p:cNvPr>
          <p:cNvSpPr/>
          <p:nvPr/>
        </p:nvSpPr>
        <p:spPr>
          <a:xfrm>
            <a:off x="3254926" y="18591"/>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History</a:t>
            </a:r>
          </a:p>
        </p:txBody>
      </p:sp>
      <p:sp>
        <p:nvSpPr>
          <p:cNvPr id="17" name="Rectangle: Rounded Corners 16">
            <a:extLst>
              <a:ext uri="{FF2B5EF4-FFF2-40B4-BE49-F238E27FC236}">
                <a16:creationId xmlns:a16="http://schemas.microsoft.com/office/drawing/2014/main" id="{0CAAEB04-1FAF-4EE7-BD79-3DAA4F3772B5}"/>
              </a:ext>
            </a:extLst>
          </p:cNvPr>
          <p:cNvSpPr/>
          <p:nvPr/>
        </p:nvSpPr>
        <p:spPr>
          <a:xfrm>
            <a:off x="3246104" y="576956"/>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Tragedy</a:t>
            </a:r>
          </a:p>
        </p:txBody>
      </p:sp>
      <p:sp>
        <p:nvSpPr>
          <p:cNvPr id="18" name="Rectangle: Rounded Corners 17">
            <a:extLst>
              <a:ext uri="{FF2B5EF4-FFF2-40B4-BE49-F238E27FC236}">
                <a16:creationId xmlns:a16="http://schemas.microsoft.com/office/drawing/2014/main" id="{DAD58BEA-F638-43CF-8F17-C5AA2D4A1289}"/>
              </a:ext>
            </a:extLst>
          </p:cNvPr>
          <p:cNvSpPr/>
          <p:nvPr/>
        </p:nvSpPr>
        <p:spPr>
          <a:xfrm>
            <a:off x="3244534" y="1178223"/>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Comedy</a:t>
            </a:r>
          </a:p>
        </p:txBody>
      </p:sp>
      <p:cxnSp>
        <p:nvCxnSpPr>
          <p:cNvPr id="20" name="Straight Connector 19">
            <a:extLst>
              <a:ext uri="{FF2B5EF4-FFF2-40B4-BE49-F238E27FC236}">
                <a16:creationId xmlns:a16="http://schemas.microsoft.com/office/drawing/2014/main" id="{1A1CDCD1-53FC-438D-9B0D-C758FD0F8098}"/>
              </a:ext>
            </a:extLst>
          </p:cNvPr>
          <p:cNvCxnSpPr>
            <a:cxnSpLocks/>
          </p:cNvCxnSpPr>
          <p:nvPr/>
        </p:nvCxnSpPr>
        <p:spPr>
          <a:xfrm flipV="1">
            <a:off x="3019852" y="249175"/>
            <a:ext cx="13187" cy="244369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F52BB6-0DFB-4237-ABC4-C4F7FE81ED5A}"/>
              </a:ext>
            </a:extLst>
          </p:cNvPr>
          <p:cNvCxnSpPr>
            <a:cxnSpLocks/>
          </p:cNvCxnSpPr>
          <p:nvPr/>
        </p:nvCxnSpPr>
        <p:spPr>
          <a:xfrm flipV="1">
            <a:off x="3019852" y="273721"/>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FC418C-2048-463D-93F5-817FBE3D3937}"/>
              </a:ext>
            </a:extLst>
          </p:cNvPr>
          <p:cNvCxnSpPr>
            <a:cxnSpLocks/>
          </p:cNvCxnSpPr>
          <p:nvPr/>
        </p:nvCxnSpPr>
        <p:spPr>
          <a:xfrm flipV="1">
            <a:off x="3041789" y="704186"/>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D8462E3-2638-4622-B14F-D30DF808D2B8}"/>
              </a:ext>
            </a:extLst>
          </p:cNvPr>
          <p:cNvSpPr/>
          <p:nvPr/>
        </p:nvSpPr>
        <p:spPr>
          <a:xfrm>
            <a:off x="3244534" y="1697561"/>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Melodrama</a:t>
            </a:r>
          </a:p>
        </p:txBody>
      </p:sp>
      <p:sp>
        <p:nvSpPr>
          <p:cNvPr id="27" name="Rectangle: Rounded Corners 26">
            <a:extLst>
              <a:ext uri="{FF2B5EF4-FFF2-40B4-BE49-F238E27FC236}">
                <a16:creationId xmlns:a16="http://schemas.microsoft.com/office/drawing/2014/main" id="{C16CFC4B-2269-415E-A3D8-F6A37AFA1B41}"/>
              </a:ext>
            </a:extLst>
          </p:cNvPr>
          <p:cNvSpPr/>
          <p:nvPr/>
        </p:nvSpPr>
        <p:spPr>
          <a:xfrm>
            <a:off x="3225440" y="2191213"/>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Musical</a:t>
            </a:r>
          </a:p>
        </p:txBody>
      </p:sp>
      <p:cxnSp>
        <p:nvCxnSpPr>
          <p:cNvPr id="30" name="Straight Connector 29">
            <a:extLst>
              <a:ext uri="{FF2B5EF4-FFF2-40B4-BE49-F238E27FC236}">
                <a16:creationId xmlns:a16="http://schemas.microsoft.com/office/drawing/2014/main" id="{24741617-E1AD-45AB-AD9A-A1D19EF3AAF9}"/>
              </a:ext>
            </a:extLst>
          </p:cNvPr>
          <p:cNvCxnSpPr>
            <a:cxnSpLocks/>
          </p:cNvCxnSpPr>
          <p:nvPr/>
        </p:nvCxnSpPr>
        <p:spPr>
          <a:xfrm flipV="1">
            <a:off x="2997463" y="1484420"/>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A811AF-1E10-4016-822E-AFFA1F09035F}"/>
              </a:ext>
            </a:extLst>
          </p:cNvPr>
          <p:cNvCxnSpPr>
            <a:cxnSpLocks/>
          </p:cNvCxnSpPr>
          <p:nvPr/>
        </p:nvCxnSpPr>
        <p:spPr>
          <a:xfrm flipV="1">
            <a:off x="2992921" y="1955875"/>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336C6-52F0-4B36-820D-20A5037327FD}"/>
              </a:ext>
            </a:extLst>
          </p:cNvPr>
          <p:cNvCxnSpPr>
            <a:cxnSpLocks/>
          </p:cNvCxnSpPr>
          <p:nvPr/>
        </p:nvCxnSpPr>
        <p:spPr>
          <a:xfrm flipV="1">
            <a:off x="2992486" y="2656602"/>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EF13FBA-06C1-440D-A485-BD20D453DF2E}"/>
              </a:ext>
            </a:extLst>
          </p:cNvPr>
          <p:cNvSpPr/>
          <p:nvPr/>
        </p:nvSpPr>
        <p:spPr>
          <a:xfrm>
            <a:off x="3939239" y="2882803"/>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Lyric</a:t>
            </a:r>
          </a:p>
        </p:txBody>
      </p:sp>
      <p:sp>
        <p:nvSpPr>
          <p:cNvPr id="35" name="Rectangle: Rounded Corners 34">
            <a:extLst>
              <a:ext uri="{FF2B5EF4-FFF2-40B4-BE49-F238E27FC236}">
                <a16:creationId xmlns:a16="http://schemas.microsoft.com/office/drawing/2014/main" id="{225EDF08-540F-46AD-AC9D-CF5DCE704D45}"/>
              </a:ext>
            </a:extLst>
          </p:cNvPr>
          <p:cNvSpPr/>
          <p:nvPr/>
        </p:nvSpPr>
        <p:spPr>
          <a:xfrm>
            <a:off x="3970557" y="3328697"/>
            <a:ext cx="1335308" cy="476774"/>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Narrative</a:t>
            </a:r>
          </a:p>
        </p:txBody>
      </p:sp>
      <p:sp>
        <p:nvSpPr>
          <p:cNvPr id="36" name="Rectangle: Rounded Corners 35">
            <a:extLst>
              <a:ext uri="{FF2B5EF4-FFF2-40B4-BE49-F238E27FC236}">
                <a16:creationId xmlns:a16="http://schemas.microsoft.com/office/drawing/2014/main" id="{F36D009E-F376-4323-9DDC-4A063DD87B2B}"/>
              </a:ext>
            </a:extLst>
          </p:cNvPr>
          <p:cNvSpPr/>
          <p:nvPr/>
        </p:nvSpPr>
        <p:spPr>
          <a:xfrm>
            <a:off x="3939238" y="3735020"/>
            <a:ext cx="1355337" cy="514642"/>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Dramatic</a:t>
            </a:r>
          </a:p>
        </p:txBody>
      </p:sp>
      <p:cxnSp>
        <p:nvCxnSpPr>
          <p:cNvPr id="37" name="Straight Connector 36">
            <a:extLst>
              <a:ext uri="{FF2B5EF4-FFF2-40B4-BE49-F238E27FC236}">
                <a16:creationId xmlns:a16="http://schemas.microsoft.com/office/drawing/2014/main" id="{F8F3575E-61B3-487D-9662-4F6D2D13E666}"/>
              </a:ext>
            </a:extLst>
          </p:cNvPr>
          <p:cNvCxnSpPr>
            <a:cxnSpLocks/>
          </p:cNvCxnSpPr>
          <p:nvPr/>
        </p:nvCxnSpPr>
        <p:spPr>
          <a:xfrm>
            <a:off x="3691156" y="3102496"/>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60545F-8368-4190-9B9A-5877B23940BD}"/>
              </a:ext>
            </a:extLst>
          </p:cNvPr>
          <p:cNvCxnSpPr>
            <a:cxnSpLocks/>
          </p:cNvCxnSpPr>
          <p:nvPr/>
        </p:nvCxnSpPr>
        <p:spPr>
          <a:xfrm>
            <a:off x="3706698" y="3512480"/>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01AA91-4F7C-45F2-A9EF-4D08505D704A}"/>
              </a:ext>
            </a:extLst>
          </p:cNvPr>
          <p:cNvCxnSpPr>
            <a:cxnSpLocks/>
          </p:cNvCxnSpPr>
          <p:nvPr/>
        </p:nvCxnSpPr>
        <p:spPr>
          <a:xfrm flipV="1">
            <a:off x="3675615" y="4010727"/>
            <a:ext cx="422783" cy="209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B2DC5C-6293-4D41-8017-423D737ECD60}"/>
              </a:ext>
            </a:extLst>
          </p:cNvPr>
          <p:cNvCxnSpPr>
            <a:cxnSpLocks/>
          </p:cNvCxnSpPr>
          <p:nvPr/>
        </p:nvCxnSpPr>
        <p:spPr>
          <a:xfrm>
            <a:off x="3691156" y="3090309"/>
            <a:ext cx="15542" cy="128520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68A8DA-3B9A-4EF2-86CE-B54954E915BE}"/>
              </a:ext>
            </a:extLst>
          </p:cNvPr>
          <p:cNvCxnSpPr>
            <a:cxnSpLocks/>
          </p:cNvCxnSpPr>
          <p:nvPr/>
        </p:nvCxnSpPr>
        <p:spPr>
          <a:xfrm flipV="1">
            <a:off x="5218223" y="1586337"/>
            <a:ext cx="383639" cy="124831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BF74C94D-1F9B-4611-A492-BDC8CF77585D}"/>
              </a:ext>
            </a:extLst>
          </p:cNvPr>
          <p:cNvSpPr/>
          <p:nvPr/>
        </p:nvSpPr>
        <p:spPr>
          <a:xfrm>
            <a:off x="5728025" y="265481"/>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Sonnet</a:t>
            </a:r>
          </a:p>
        </p:txBody>
      </p:sp>
      <p:sp>
        <p:nvSpPr>
          <p:cNvPr id="48" name="Rectangle: Rounded Corners 47">
            <a:extLst>
              <a:ext uri="{FF2B5EF4-FFF2-40B4-BE49-F238E27FC236}">
                <a16:creationId xmlns:a16="http://schemas.microsoft.com/office/drawing/2014/main" id="{1DD8A736-5536-43A9-8D32-E98638918966}"/>
              </a:ext>
            </a:extLst>
          </p:cNvPr>
          <p:cNvSpPr/>
          <p:nvPr/>
        </p:nvSpPr>
        <p:spPr>
          <a:xfrm>
            <a:off x="5788736" y="758588"/>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Elegy</a:t>
            </a:r>
          </a:p>
        </p:txBody>
      </p:sp>
      <p:sp>
        <p:nvSpPr>
          <p:cNvPr id="49" name="Rectangle: Rounded Corners 48">
            <a:extLst>
              <a:ext uri="{FF2B5EF4-FFF2-40B4-BE49-F238E27FC236}">
                <a16:creationId xmlns:a16="http://schemas.microsoft.com/office/drawing/2014/main" id="{AB1B3918-77C0-44CD-84C3-122D48AABE34}"/>
              </a:ext>
            </a:extLst>
          </p:cNvPr>
          <p:cNvSpPr/>
          <p:nvPr/>
        </p:nvSpPr>
        <p:spPr>
          <a:xfrm>
            <a:off x="5788736" y="1283846"/>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Ode</a:t>
            </a:r>
          </a:p>
        </p:txBody>
      </p:sp>
      <p:cxnSp>
        <p:nvCxnSpPr>
          <p:cNvPr id="51" name="Straight Connector 50">
            <a:extLst>
              <a:ext uri="{FF2B5EF4-FFF2-40B4-BE49-F238E27FC236}">
                <a16:creationId xmlns:a16="http://schemas.microsoft.com/office/drawing/2014/main" id="{D281B87A-8C06-4316-A8E7-DAEFD1A0E839}"/>
              </a:ext>
            </a:extLst>
          </p:cNvPr>
          <p:cNvCxnSpPr>
            <a:cxnSpLocks/>
          </p:cNvCxnSpPr>
          <p:nvPr/>
        </p:nvCxnSpPr>
        <p:spPr>
          <a:xfrm flipV="1">
            <a:off x="5576068" y="417862"/>
            <a:ext cx="0" cy="1355706"/>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C93071-1743-4C58-B848-FB60D603305F}"/>
              </a:ext>
            </a:extLst>
          </p:cNvPr>
          <p:cNvCxnSpPr>
            <a:cxnSpLocks/>
          </p:cNvCxnSpPr>
          <p:nvPr/>
        </p:nvCxnSpPr>
        <p:spPr>
          <a:xfrm>
            <a:off x="5500090" y="430719"/>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9110CA-9413-4391-8590-B728F3E23FAA}"/>
              </a:ext>
            </a:extLst>
          </p:cNvPr>
          <p:cNvCxnSpPr>
            <a:cxnSpLocks/>
          </p:cNvCxnSpPr>
          <p:nvPr/>
        </p:nvCxnSpPr>
        <p:spPr>
          <a:xfrm>
            <a:off x="5593992" y="996975"/>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0F0E09-AE60-4ED0-B523-C648F5637A4B}"/>
              </a:ext>
            </a:extLst>
          </p:cNvPr>
          <p:cNvCxnSpPr>
            <a:cxnSpLocks/>
          </p:cNvCxnSpPr>
          <p:nvPr/>
        </p:nvCxnSpPr>
        <p:spPr>
          <a:xfrm>
            <a:off x="5576068" y="1729740"/>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03ECD7C8-6CE6-4948-B843-48FED6527B2D}"/>
              </a:ext>
            </a:extLst>
          </p:cNvPr>
          <p:cNvSpPr/>
          <p:nvPr/>
        </p:nvSpPr>
        <p:spPr>
          <a:xfrm>
            <a:off x="5796921" y="1873477"/>
            <a:ext cx="1335308" cy="519731"/>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Epics</a:t>
            </a:r>
          </a:p>
        </p:txBody>
      </p:sp>
      <p:sp>
        <p:nvSpPr>
          <p:cNvPr id="61" name="Rectangle: Rounded Corners 60">
            <a:extLst>
              <a:ext uri="{FF2B5EF4-FFF2-40B4-BE49-F238E27FC236}">
                <a16:creationId xmlns:a16="http://schemas.microsoft.com/office/drawing/2014/main" id="{3F9B54DC-F9F5-4AB9-8F3D-F6D8A96FB771}"/>
              </a:ext>
            </a:extLst>
          </p:cNvPr>
          <p:cNvSpPr/>
          <p:nvPr/>
        </p:nvSpPr>
        <p:spPr>
          <a:xfrm>
            <a:off x="5796921" y="2371279"/>
            <a:ext cx="1335308" cy="518932"/>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Ballads</a:t>
            </a:r>
          </a:p>
        </p:txBody>
      </p:sp>
      <p:cxnSp>
        <p:nvCxnSpPr>
          <p:cNvPr id="62" name="Straight Connector 61">
            <a:extLst>
              <a:ext uri="{FF2B5EF4-FFF2-40B4-BE49-F238E27FC236}">
                <a16:creationId xmlns:a16="http://schemas.microsoft.com/office/drawing/2014/main" id="{C7241928-379B-4510-B062-4748A3379809}"/>
              </a:ext>
            </a:extLst>
          </p:cNvPr>
          <p:cNvCxnSpPr>
            <a:cxnSpLocks/>
            <a:stCxn id="35" idx="3"/>
          </p:cNvCxnSpPr>
          <p:nvPr/>
        </p:nvCxnSpPr>
        <p:spPr>
          <a:xfrm flipV="1">
            <a:off x="5274547" y="2606036"/>
            <a:ext cx="279130" cy="961047"/>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32B1F6-C2C4-420C-8E3E-68F47191634C}"/>
              </a:ext>
            </a:extLst>
          </p:cNvPr>
          <p:cNvCxnSpPr>
            <a:cxnSpLocks/>
          </p:cNvCxnSpPr>
          <p:nvPr/>
        </p:nvCxnSpPr>
        <p:spPr>
          <a:xfrm>
            <a:off x="5567053" y="2127142"/>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0A8C9B-56D7-44EA-A4F0-41CAA4CCF3C3}"/>
              </a:ext>
            </a:extLst>
          </p:cNvPr>
          <p:cNvCxnSpPr>
            <a:cxnSpLocks/>
          </p:cNvCxnSpPr>
          <p:nvPr/>
        </p:nvCxnSpPr>
        <p:spPr>
          <a:xfrm>
            <a:off x="5543910" y="2606036"/>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95DF75-CFAF-4D34-AF80-8C17EE7B6BD7}"/>
              </a:ext>
            </a:extLst>
          </p:cNvPr>
          <p:cNvCxnSpPr>
            <a:cxnSpLocks/>
          </p:cNvCxnSpPr>
          <p:nvPr/>
        </p:nvCxnSpPr>
        <p:spPr>
          <a:xfrm>
            <a:off x="5567053" y="2096261"/>
            <a:ext cx="17924" cy="52713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10E9A37-5A10-4C85-9872-CADE6F2ECDC3}"/>
              </a:ext>
            </a:extLst>
          </p:cNvPr>
          <p:cNvSpPr/>
          <p:nvPr/>
        </p:nvSpPr>
        <p:spPr>
          <a:xfrm>
            <a:off x="5770171" y="3623615"/>
            <a:ext cx="1487378" cy="434009"/>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Monologues</a:t>
            </a:r>
          </a:p>
        </p:txBody>
      </p:sp>
      <p:sp>
        <p:nvSpPr>
          <p:cNvPr id="69" name="Rectangle: Rounded Corners 68">
            <a:extLst>
              <a:ext uri="{FF2B5EF4-FFF2-40B4-BE49-F238E27FC236}">
                <a16:creationId xmlns:a16="http://schemas.microsoft.com/office/drawing/2014/main" id="{DF71264C-BC15-46EE-859C-3220325A3B43}"/>
              </a:ext>
            </a:extLst>
          </p:cNvPr>
          <p:cNvSpPr/>
          <p:nvPr/>
        </p:nvSpPr>
        <p:spPr>
          <a:xfrm>
            <a:off x="5743085" y="2970602"/>
            <a:ext cx="1514464" cy="562642"/>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Blank Verse</a:t>
            </a:r>
          </a:p>
        </p:txBody>
      </p:sp>
      <p:cxnSp>
        <p:nvCxnSpPr>
          <p:cNvPr id="71" name="Straight Connector 70">
            <a:extLst>
              <a:ext uri="{FF2B5EF4-FFF2-40B4-BE49-F238E27FC236}">
                <a16:creationId xmlns:a16="http://schemas.microsoft.com/office/drawing/2014/main" id="{49F54FD6-5A60-487D-B504-EC4417356357}"/>
              </a:ext>
            </a:extLst>
          </p:cNvPr>
          <p:cNvCxnSpPr>
            <a:cxnSpLocks/>
            <a:stCxn id="36" idx="3"/>
          </p:cNvCxnSpPr>
          <p:nvPr/>
        </p:nvCxnSpPr>
        <p:spPr>
          <a:xfrm flipV="1">
            <a:off x="5274547" y="3619562"/>
            <a:ext cx="279130" cy="41811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DE34C6-5763-4EA3-A7A8-B76DE790282F}"/>
              </a:ext>
            </a:extLst>
          </p:cNvPr>
          <p:cNvCxnSpPr>
            <a:cxnSpLocks/>
          </p:cNvCxnSpPr>
          <p:nvPr/>
        </p:nvCxnSpPr>
        <p:spPr>
          <a:xfrm>
            <a:off x="5537529" y="3880875"/>
            <a:ext cx="2288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E49625-AFB5-4451-A46D-05B207E4C873}"/>
              </a:ext>
            </a:extLst>
          </p:cNvPr>
          <p:cNvCxnSpPr>
            <a:cxnSpLocks/>
          </p:cNvCxnSpPr>
          <p:nvPr/>
        </p:nvCxnSpPr>
        <p:spPr>
          <a:xfrm flipH="1">
            <a:off x="5537529" y="3171836"/>
            <a:ext cx="23738" cy="7090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0601500-D687-4BE4-8EE2-71A1A863E5C7}"/>
              </a:ext>
            </a:extLst>
          </p:cNvPr>
          <p:cNvCxnSpPr>
            <a:cxnSpLocks/>
          </p:cNvCxnSpPr>
          <p:nvPr/>
        </p:nvCxnSpPr>
        <p:spPr>
          <a:xfrm>
            <a:off x="5553677" y="3195605"/>
            <a:ext cx="243244" cy="2030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602EA24E-FA47-4913-A2A5-AEECD23C9F92}"/>
              </a:ext>
            </a:extLst>
          </p:cNvPr>
          <p:cNvSpPr/>
          <p:nvPr/>
        </p:nvSpPr>
        <p:spPr>
          <a:xfrm>
            <a:off x="3738802" y="4648605"/>
            <a:ext cx="1943711" cy="450541"/>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Fiction</a:t>
            </a:r>
          </a:p>
        </p:txBody>
      </p:sp>
      <p:cxnSp>
        <p:nvCxnSpPr>
          <p:cNvPr id="80" name="Straight Connector 79">
            <a:extLst>
              <a:ext uri="{FF2B5EF4-FFF2-40B4-BE49-F238E27FC236}">
                <a16:creationId xmlns:a16="http://schemas.microsoft.com/office/drawing/2014/main" id="{50BC998F-1B5B-409B-8385-A71C2EB54452}"/>
              </a:ext>
            </a:extLst>
          </p:cNvPr>
          <p:cNvCxnSpPr>
            <a:cxnSpLocks/>
            <a:stCxn id="75" idx="1"/>
          </p:cNvCxnSpPr>
          <p:nvPr/>
        </p:nvCxnSpPr>
        <p:spPr>
          <a:xfrm flipH="1">
            <a:off x="3554848" y="4680166"/>
            <a:ext cx="120767" cy="59614"/>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B087449-2EDA-44B4-A9C0-3A3E44E9A973}"/>
              </a:ext>
            </a:extLst>
          </p:cNvPr>
          <p:cNvCxnSpPr>
            <a:cxnSpLocks/>
          </p:cNvCxnSpPr>
          <p:nvPr/>
        </p:nvCxnSpPr>
        <p:spPr>
          <a:xfrm flipH="1">
            <a:off x="3267079" y="4970920"/>
            <a:ext cx="273168" cy="20152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712C0AF-2970-4677-9B6F-FC2DAE40682E}"/>
              </a:ext>
            </a:extLst>
          </p:cNvPr>
          <p:cNvCxnSpPr>
            <a:cxnSpLocks/>
          </p:cNvCxnSpPr>
          <p:nvPr/>
        </p:nvCxnSpPr>
        <p:spPr>
          <a:xfrm flipH="1">
            <a:off x="3554848" y="5328662"/>
            <a:ext cx="277464"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0" name="Rectangle: Rounded Corners 89">
            <a:extLst>
              <a:ext uri="{FF2B5EF4-FFF2-40B4-BE49-F238E27FC236}">
                <a16:creationId xmlns:a16="http://schemas.microsoft.com/office/drawing/2014/main" id="{EF598A25-0A4A-41E8-B870-CC71ECCD6E27}"/>
              </a:ext>
            </a:extLst>
          </p:cNvPr>
          <p:cNvSpPr/>
          <p:nvPr/>
        </p:nvSpPr>
        <p:spPr>
          <a:xfrm>
            <a:off x="3738802" y="5242621"/>
            <a:ext cx="1943711" cy="450541"/>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Non Fiction</a:t>
            </a:r>
          </a:p>
        </p:txBody>
      </p:sp>
      <p:sp>
        <p:nvSpPr>
          <p:cNvPr id="99" name="Rectangle: Rounded Corners 98">
            <a:extLst>
              <a:ext uri="{FF2B5EF4-FFF2-40B4-BE49-F238E27FC236}">
                <a16:creationId xmlns:a16="http://schemas.microsoft.com/office/drawing/2014/main" id="{52BC825C-D9F9-4EE5-8078-41264787D6E8}"/>
              </a:ext>
            </a:extLst>
          </p:cNvPr>
          <p:cNvSpPr/>
          <p:nvPr/>
        </p:nvSpPr>
        <p:spPr>
          <a:xfrm>
            <a:off x="7692797" y="1004356"/>
            <a:ext cx="1820779" cy="482104"/>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Novel</a:t>
            </a:r>
          </a:p>
        </p:txBody>
      </p:sp>
      <p:sp>
        <p:nvSpPr>
          <p:cNvPr id="100" name="Rectangle: Rounded Corners 99">
            <a:extLst>
              <a:ext uri="{FF2B5EF4-FFF2-40B4-BE49-F238E27FC236}">
                <a16:creationId xmlns:a16="http://schemas.microsoft.com/office/drawing/2014/main" id="{60FA25F8-7FF0-42B3-8EFB-26E44CBD849E}"/>
              </a:ext>
            </a:extLst>
          </p:cNvPr>
          <p:cNvSpPr/>
          <p:nvPr/>
        </p:nvSpPr>
        <p:spPr>
          <a:xfrm>
            <a:off x="7674530" y="1506092"/>
            <a:ext cx="1820779" cy="487820"/>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Novella</a:t>
            </a:r>
          </a:p>
        </p:txBody>
      </p:sp>
      <p:sp>
        <p:nvSpPr>
          <p:cNvPr id="101" name="Rectangle: Rounded Corners 100">
            <a:extLst>
              <a:ext uri="{FF2B5EF4-FFF2-40B4-BE49-F238E27FC236}">
                <a16:creationId xmlns:a16="http://schemas.microsoft.com/office/drawing/2014/main" id="{A81705A9-CB91-4DA7-B64C-D2A5A417CE5A}"/>
              </a:ext>
            </a:extLst>
          </p:cNvPr>
          <p:cNvSpPr/>
          <p:nvPr/>
        </p:nvSpPr>
        <p:spPr>
          <a:xfrm>
            <a:off x="7700719" y="2032798"/>
            <a:ext cx="1820779" cy="573169"/>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Short Story</a:t>
            </a:r>
          </a:p>
        </p:txBody>
      </p:sp>
      <p:sp>
        <p:nvSpPr>
          <p:cNvPr id="102" name="Rectangle: Rounded Corners 101">
            <a:extLst>
              <a:ext uri="{FF2B5EF4-FFF2-40B4-BE49-F238E27FC236}">
                <a16:creationId xmlns:a16="http://schemas.microsoft.com/office/drawing/2014/main" id="{F270F9B2-908D-40D3-8FD5-FFBC35F428A3}"/>
              </a:ext>
            </a:extLst>
          </p:cNvPr>
          <p:cNvSpPr/>
          <p:nvPr/>
        </p:nvSpPr>
        <p:spPr>
          <a:xfrm>
            <a:off x="7700719" y="2628565"/>
            <a:ext cx="1820779" cy="546150"/>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Flash Fiction</a:t>
            </a:r>
          </a:p>
        </p:txBody>
      </p:sp>
      <p:sp>
        <p:nvSpPr>
          <p:cNvPr id="103" name="Rectangle: Rounded Corners 102">
            <a:extLst>
              <a:ext uri="{FF2B5EF4-FFF2-40B4-BE49-F238E27FC236}">
                <a16:creationId xmlns:a16="http://schemas.microsoft.com/office/drawing/2014/main" id="{244FB46B-3EE1-4BBE-BB84-AC7419C3DD1B}"/>
              </a:ext>
            </a:extLst>
          </p:cNvPr>
          <p:cNvSpPr/>
          <p:nvPr/>
        </p:nvSpPr>
        <p:spPr>
          <a:xfrm>
            <a:off x="7710692" y="3210732"/>
            <a:ext cx="1820779" cy="516615"/>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Folktales</a:t>
            </a:r>
          </a:p>
        </p:txBody>
      </p:sp>
      <p:cxnSp>
        <p:nvCxnSpPr>
          <p:cNvPr id="104" name="Straight Connector 103">
            <a:extLst>
              <a:ext uri="{FF2B5EF4-FFF2-40B4-BE49-F238E27FC236}">
                <a16:creationId xmlns:a16="http://schemas.microsoft.com/office/drawing/2014/main" id="{56090DAF-884E-492D-A0FE-0132B8EA6C75}"/>
              </a:ext>
            </a:extLst>
          </p:cNvPr>
          <p:cNvCxnSpPr>
            <a:cxnSpLocks/>
            <a:stCxn id="75" idx="3"/>
          </p:cNvCxnSpPr>
          <p:nvPr/>
        </p:nvCxnSpPr>
        <p:spPr>
          <a:xfrm flipV="1">
            <a:off x="5682513" y="4100194"/>
            <a:ext cx="1702415" cy="77368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5103F39-BB4A-4BDD-B09B-AE9788CB363E}"/>
              </a:ext>
            </a:extLst>
          </p:cNvPr>
          <p:cNvCxnSpPr>
            <a:cxnSpLocks/>
          </p:cNvCxnSpPr>
          <p:nvPr/>
        </p:nvCxnSpPr>
        <p:spPr>
          <a:xfrm flipV="1">
            <a:off x="7373404" y="1236944"/>
            <a:ext cx="23048" cy="288954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04A7B7E-AF19-4153-940B-4B8BC6591EB7}"/>
              </a:ext>
            </a:extLst>
          </p:cNvPr>
          <p:cNvCxnSpPr>
            <a:cxnSpLocks/>
          </p:cNvCxnSpPr>
          <p:nvPr/>
        </p:nvCxnSpPr>
        <p:spPr>
          <a:xfrm flipH="1">
            <a:off x="7401824" y="1236944"/>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C07AE52-282B-40B7-BAF3-3FA51A2717AD}"/>
              </a:ext>
            </a:extLst>
          </p:cNvPr>
          <p:cNvCxnSpPr>
            <a:cxnSpLocks/>
          </p:cNvCxnSpPr>
          <p:nvPr/>
        </p:nvCxnSpPr>
        <p:spPr>
          <a:xfrm flipH="1">
            <a:off x="7377993" y="1848320"/>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ED96507-4F07-410E-AE13-28C31623FECD}"/>
              </a:ext>
            </a:extLst>
          </p:cNvPr>
          <p:cNvCxnSpPr>
            <a:cxnSpLocks/>
          </p:cNvCxnSpPr>
          <p:nvPr/>
        </p:nvCxnSpPr>
        <p:spPr>
          <a:xfrm flipH="1">
            <a:off x="7377993" y="2246758"/>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39165DF-8EBB-497B-BA0B-6DDA7B19675F}"/>
              </a:ext>
            </a:extLst>
          </p:cNvPr>
          <p:cNvCxnSpPr>
            <a:cxnSpLocks/>
          </p:cNvCxnSpPr>
          <p:nvPr/>
        </p:nvCxnSpPr>
        <p:spPr>
          <a:xfrm flipH="1">
            <a:off x="7359727" y="3195605"/>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E8710A2-1BAD-47D2-8677-720DBDDAB0DD}"/>
              </a:ext>
            </a:extLst>
          </p:cNvPr>
          <p:cNvCxnSpPr>
            <a:cxnSpLocks/>
          </p:cNvCxnSpPr>
          <p:nvPr/>
        </p:nvCxnSpPr>
        <p:spPr>
          <a:xfrm flipV="1">
            <a:off x="9896180" y="922789"/>
            <a:ext cx="8317" cy="2772537"/>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17" name="Straight Connector 116">
            <a:extLst>
              <a:ext uri="{FF2B5EF4-FFF2-40B4-BE49-F238E27FC236}">
                <a16:creationId xmlns:a16="http://schemas.microsoft.com/office/drawing/2014/main" id="{07BBC257-F876-487A-B3EF-0B71021B211D}"/>
              </a:ext>
            </a:extLst>
          </p:cNvPr>
          <p:cNvCxnSpPr>
            <a:cxnSpLocks/>
          </p:cNvCxnSpPr>
          <p:nvPr/>
        </p:nvCxnSpPr>
        <p:spPr>
          <a:xfrm>
            <a:off x="9892169" y="2490039"/>
            <a:ext cx="349725" cy="0"/>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sp>
        <p:nvSpPr>
          <p:cNvPr id="118" name="Rectangle: Rounded Corners 117">
            <a:extLst>
              <a:ext uri="{FF2B5EF4-FFF2-40B4-BE49-F238E27FC236}">
                <a16:creationId xmlns:a16="http://schemas.microsoft.com/office/drawing/2014/main" id="{FF904F95-1DDB-4930-BE4E-7656C521921D}"/>
              </a:ext>
            </a:extLst>
          </p:cNvPr>
          <p:cNvSpPr/>
          <p:nvPr/>
        </p:nvSpPr>
        <p:spPr>
          <a:xfrm>
            <a:off x="10241894" y="1936588"/>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Myths</a:t>
            </a:r>
          </a:p>
        </p:txBody>
      </p:sp>
      <p:sp>
        <p:nvSpPr>
          <p:cNvPr id="119" name="Rectangle: Rounded Corners 118">
            <a:extLst>
              <a:ext uri="{FF2B5EF4-FFF2-40B4-BE49-F238E27FC236}">
                <a16:creationId xmlns:a16="http://schemas.microsoft.com/office/drawing/2014/main" id="{809C75B7-F789-475C-97DF-DDD1EB2DCCC7}"/>
              </a:ext>
            </a:extLst>
          </p:cNvPr>
          <p:cNvSpPr/>
          <p:nvPr/>
        </p:nvSpPr>
        <p:spPr>
          <a:xfrm>
            <a:off x="10237884" y="2658482"/>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Fairy Tales</a:t>
            </a:r>
          </a:p>
        </p:txBody>
      </p:sp>
      <p:sp>
        <p:nvSpPr>
          <p:cNvPr id="120" name="Rectangle: Rounded Corners 119">
            <a:extLst>
              <a:ext uri="{FF2B5EF4-FFF2-40B4-BE49-F238E27FC236}">
                <a16:creationId xmlns:a16="http://schemas.microsoft.com/office/drawing/2014/main" id="{F1618436-BF9A-4648-8653-069FDFF271F1}"/>
              </a:ext>
            </a:extLst>
          </p:cNvPr>
          <p:cNvSpPr/>
          <p:nvPr/>
        </p:nvSpPr>
        <p:spPr>
          <a:xfrm>
            <a:off x="10241894" y="3396420"/>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Legends</a:t>
            </a:r>
          </a:p>
        </p:txBody>
      </p:sp>
      <p:sp>
        <p:nvSpPr>
          <p:cNvPr id="121" name="Rectangle: Rounded Corners 120">
            <a:extLst>
              <a:ext uri="{FF2B5EF4-FFF2-40B4-BE49-F238E27FC236}">
                <a16:creationId xmlns:a16="http://schemas.microsoft.com/office/drawing/2014/main" id="{762B97C7-F0B4-482F-90BC-B4DCC18F5FD2}"/>
              </a:ext>
            </a:extLst>
          </p:cNvPr>
          <p:cNvSpPr/>
          <p:nvPr/>
        </p:nvSpPr>
        <p:spPr>
          <a:xfrm>
            <a:off x="10245907" y="1182606"/>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Fable</a:t>
            </a:r>
          </a:p>
        </p:txBody>
      </p:sp>
      <p:sp>
        <p:nvSpPr>
          <p:cNvPr id="122" name="Rectangle: Rounded Corners 121">
            <a:extLst>
              <a:ext uri="{FF2B5EF4-FFF2-40B4-BE49-F238E27FC236}">
                <a16:creationId xmlns:a16="http://schemas.microsoft.com/office/drawing/2014/main" id="{46486152-913A-4AF1-A9CE-F8198078985D}"/>
              </a:ext>
            </a:extLst>
          </p:cNvPr>
          <p:cNvSpPr/>
          <p:nvPr/>
        </p:nvSpPr>
        <p:spPr>
          <a:xfrm>
            <a:off x="10245907" y="500818"/>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Tall Tale</a:t>
            </a:r>
          </a:p>
        </p:txBody>
      </p:sp>
      <p:cxnSp>
        <p:nvCxnSpPr>
          <p:cNvPr id="123" name="Straight Connector 122">
            <a:extLst>
              <a:ext uri="{FF2B5EF4-FFF2-40B4-BE49-F238E27FC236}">
                <a16:creationId xmlns:a16="http://schemas.microsoft.com/office/drawing/2014/main" id="{6F91C37A-CF73-4272-827A-15A53CC9865B}"/>
              </a:ext>
            </a:extLst>
          </p:cNvPr>
          <p:cNvCxnSpPr>
            <a:cxnSpLocks/>
          </p:cNvCxnSpPr>
          <p:nvPr/>
        </p:nvCxnSpPr>
        <p:spPr>
          <a:xfrm>
            <a:off x="9950329" y="897856"/>
            <a:ext cx="295578" cy="1"/>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4" name="Straight Connector 123">
            <a:extLst>
              <a:ext uri="{FF2B5EF4-FFF2-40B4-BE49-F238E27FC236}">
                <a16:creationId xmlns:a16="http://schemas.microsoft.com/office/drawing/2014/main" id="{B7578F06-A3E8-4DB6-8B80-D31DD4B70B15}"/>
              </a:ext>
            </a:extLst>
          </p:cNvPr>
          <p:cNvCxnSpPr>
            <a:cxnSpLocks/>
          </p:cNvCxnSpPr>
          <p:nvPr/>
        </p:nvCxnSpPr>
        <p:spPr>
          <a:xfrm>
            <a:off x="9896180" y="1547354"/>
            <a:ext cx="349727" cy="16254"/>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5" name="Straight Connector 124">
            <a:extLst>
              <a:ext uri="{FF2B5EF4-FFF2-40B4-BE49-F238E27FC236}">
                <a16:creationId xmlns:a16="http://schemas.microsoft.com/office/drawing/2014/main" id="{5EBB61FA-ABDE-46AD-AAB0-B9E8C2F2CE65}"/>
              </a:ext>
            </a:extLst>
          </p:cNvPr>
          <p:cNvCxnSpPr>
            <a:cxnSpLocks/>
          </p:cNvCxnSpPr>
          <p:nvPr/>
        </p:nvCxnSpPr>
        <p:spPr>
          <a:xfrm flipV="1">
            <a:off x="9904497" y="3019436"/>
            <a:ext cx="341410" cy="22658"/>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6" name="Straight Connector 125">
            <a:extLst>
              <a:ext uri="{FF2B5EF4-FFF2-40B4-BE49-F238E27FC236}">
                <a16:creationId xmlns:a16="http://schemas.microsoft.com/office/drawing/2014/main" id="{307EDFF8-709D-411C-939C-A46CE56C50B3}"/>
              </a:ext>
            </a:extLst>
          </p:cNvPr>
          <p:cNvCxnSpPr>
            <a:cxnSpLocks/>
          </p:cNvCxnSpPr>
          <p:nvPr/>
        </p:nvCxnSpPr>
        <p:spPr>
          <a:xfrm>
            <a:off x="9900338" y="3711370"/>
            <a:ext cx="345569" cy="90113"/>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57" name="Straight Connector 156">
            <a:extLst>
              <a:ext uri="{FF2B5EF4-FFF2-40B4-BE49-F238E27FC236}">
                <a16:creationId xmlns:a16="http://schemas.microsoft.com/office/drawing/2014/main" id="{C7E4A92C-47D2-4B00-88AA-14C31448A63B}"/>
              </a:ext>
            </a:extLst>
          </p:cNvPr>
          <p:cNvCxnSpPr>
            <a:cxnSpLocks/>
            <a:stCxn id="103" idx="3"/>
          </p:cNvCxnSpPr>
          <p:nvPr/>
        </p:nvCxnSpPr>
        <p:spPr>
          <a:xfrm flipV="1">
            <a:off x="9531471" y="3443440"/>
            <a:ext cx="400157" cy="25600"/>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94" name="Straight Connector 193">
            <a:extLst>
              <a:ext uri="{FF2B5EF4-FFF2-40B4-BE49-F238E27FC236}">
                <a16:creationId xmlns:a16="http://schemas.microsoft.com/office/drawing/2014/main" id="{B1D8D812-D25F-46E5-814E-0DFB9D98B269}"/>
              </a:ext>
            </a:extLst>
          </p:cNvPr>
          <p:cNvCxnSpPr>
            <a:cxnSpLocks/>
            <a:stCxn id="90" idx="3"/>
          </p:cNvCxnSpPr>
          <p:nvPr/>
        </p:nvCxnSpPr>
        <p:spPr>
          <a:xfrm flipV="1">
            <a:off x="5682513" y="5297786"/>
            <a:ext cx="1847170" cy="170106"/>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195" name="Straight Connector 194">
            <a:extLst>
              <a:ext uri="{FF2B5EF4-FFF2-40B4-BE49-F238E27FC236}">
                <a16:creationId xmlns:a16="http://schemas.microsoft.com/office/drawing/2014/main" id="{4BA72FE0-E349-4C51-A906-D30D7E131B55}"/>
              </a:ext>
            </a:extLst>
          </p:cNvPr>
          <p:cNvCxnSpPr>
            <a:cxnSpLocks/>
          </p:cNvCxnSpPr>
          <p:nvPr/>
        </p:nvCxnSpPr>
        <p:spPr>
          <a:xfrm flipV="1">
            <a:off x="7513789" y="4149193"/>
            <a:ext cx="15894" cy="2435417"/>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sp>
        <p:nvSpPr>
          <p:cNvPr id="196" name="Rectangle: Rounded Corners 195">
            <a:extLst>
              <a:ext uri="{FF2B5EF4-FFF2-40B4-BE49-F238E27FC236}">
                <a16:creationId xmlns:a16="http://schemas.microsoft.com/office/drawing/2014/main" id="{6DAAB592-01F9-4DA3-9D12-BE7776485614}"/>
              </a:ext>
            </a:extLst>
          </p:cNvPr>
          <p:cNvSpPr/>
          <p:nvPr/>
        </p:nvSpPr>
        <p:spPr>
          <a:xfrm>
            <a:off x="8015251" y="3880875"/>
            <a:ext cx="1820779" cy="536636"/>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Narrative</a:t>
            </a:r>
          </a:p>
        </p:txBody>
      </p:sp>
      <p:cxnSp>
        <p:nvCxnSpPr>
          <p:cNvPr id="197" name="Straight Connector 196">
            <a:extLst>
              <a:ext uri="{FF2B5EF4-FFF2-40B4-BE49-F238E27FC236}">
                <a16:creationId xmlns:a16="http://schemas.microsoft.com/office/drawing/2014/main" id="{76E3AD9A-5410-420E-BE52-623ABC5046E2}"/>
              </a:ext>
            </a:extLst>
          </p:cNvPr>
          <p:cNvCxnSpPr>
            <a:cxnSpLocks/>
          </p:cNvCxnSpPr>
          <p:nvPr/>
        </p:nvCxnSpPr>
        <p:spPr>
          <a:xfrm>
            <a:off x="7467868" y="4149193"/>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sp>
        <p:nvSpPr>
          <p:cNvPr id="198" name="Rectangle: Rounded Corners 197">
            <a:extLst>
              <a:ext uri="{FF2B5EF4-FFF2-40B4-BE49-F238E27FC236}">
                <a16:creationId xmlns:a16="http://schemas.microsoft.com/office/drawing/2014/main" id="{CC9D2317-2606-42EF-AA9C-2F4DACB835B5}"/>
              </a:ext>
            </a:extLst>
          </p:cNvPr>
          <p:cNvSpPr/>
          <p:nvPr/>
        </p:nvSpPr>
        <p:spPr>
          <a:xfrm>
            <a:off x="7989052" y="4375518"/>
            <a:ext cx="1820779" cy="436258"/>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Biography</a:t>
            </a:r>
          </a:p>
        </p:txBody>
      </p:sp>
      <p:sp>
        <p:nvSpPr>
          <p:cNvPr id="199" name="Rectangle: Rounded Corners 198">
            <a:extLst>
              <a:ext uri="{FF2B5EF4-FFF2-40B4-BE49-F238E27FC236}">
                <a16:creationId xmlns:a16="http://schemas.microsoft.com/office/drawing/2014/main" id="{0BC82626-FADD-49C3-A045-24F668B72062}"/>
              </a:ext>
            </a:extLst>
          </p:cNvPr>
          <p:cNvSpPr/>
          <p:nvPr/>
        </p:nvSpPr>
        <p:spPr>
          <a:xfrm>
            <a:off x="7972346" y="4816305"/>
            <a:ext cx="1820779" cy="557466"/>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Memoir/</a:t>
            </a:r>
          </a:p>
          <a:p>
            <a:pPr algn="ctr"/>
            <a:r>
              <a:rPr lang="en-US" dirty="0"/>
              <a:t>Autobiography</a:t>
            </a:r>
          </a:p>
        </p:txBody>
      </p:sp>
      <p:sp>
        <p:nvSpPr>
          <p:cNvPr id="200" name="Rectangle: Rounded Corners 199">
            <a:extLst>
              <a:ext uri="{FF2B5EF4-FFF2-40B4-BE49-F238E27FC236}">
                <a16:creationId xmlns:a16="http://schemas.microsoft.com/office/drawing/2014/main" id="{4792C044-3EF5-4FB9-BDED-7A7CA3BD475F}"/>
              </a:ext>
            </a:extLst>
          </p:cNvPr>
          <p:cNvSpPr/>
          <p:nvPr/>
        </p:nvSpPr>
        <p:spPr>
          <a:xfrm>
            <a:off x="7972345" y="5397745"/>
            <a:ext cx="1820779" cy="485169"/>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Essay</a:t>
            </a:r>
          </a:p>
        </p:txBody>
      </p:sp>
      <p:sp>
        <p:nvSpPr>
          <p:cNvPr id="201" name="Rectangle: Rounded Corners 200">
            <a:extLst>
              <a:ext uri="{FF2B5EF4-FFF2-40B4-BE49-F238E27FC236}">
                <a16:creationId xmlns:a16="http://schemas.microsoft.com/office/drawing/2014/main" id="{7C554943-D46E-4A72-9D57-C5633D5D87FF}"/>
              </a:ext>
            </a:extLst>
          </p:cNvPr>
          <p:cNvSpPr/>
          <p:nvPr/>
        </p:nvSpPr>
        <p:spPr>
          <a:xfrm>
            <a:off x="7989053" y="5882916"/>
            <a:ext cx="1820779" cy="394265"/>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Diary/Journal</a:t>
            </a:r>
          </a:p>
        </p:txBody>
      </p:sp>
      <p:sp>
        <p:nvSpPr>
          <p:cNvPr id="202" name="Rectangle: Rounded Corners 201">
            <a:extLst>
              <a:ext uri="{FF2B5EF4-FFF2-40B4-BE49-F238E27FC236}">
                <a16:creationId xmlns:a16="http://schemas.microsoft.com/office/drawing/2014/main" id="{D97E30E3-B87F-4CAA-8E4E-D2FB15D28A6D}"/>
              </a:ext>
            </a:extLst>
          </p:cNvPr>
          <p:cNvSpPr/>
          <p:nvPr/>
        </p:nvSpPr>
        <p:spPr>
          <a:xfrm>
            <a:off x="7989051" y="6277182"/>
            <a:ext cx="1820779" cy="490094"/>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News Article</a:t>
            </a:r>
          </a:p>
        </p:txBody>
      </p:sp>
      <p:cxnSp>
        <p:nvCxnSpPr>
          <p:cNvPr id="203" name="Straight Connector 202">
            <a:extLst>
              <a:ext uri="{FF2B5EF4-FFF2-40B4-BE49-F238E27FC236}">
                <a16:creationId xmlns:a16="http://schemas.microsoft.com/office/drawing/2014/main" id="{15505E93-EF43-4C29-AD4D-02419206DF35}"/>
              </a:ext>
            </a:extLst>
          </p:cNvPr>
          <p:cNvCxnSpPr>
            <a:cxnSpLocks/>
          </p:cNvCxnSpPr>
          <p:nvPr/>
        </p:nvCxnSpPr>
        <p:spPr>
          <a:xfrm>
            <a:off x="7477841" y="4489826"/>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4" name="Straight Connector 203">
            <a:extLst>
              <a:ext uri="{FF2B5EF4-FFF2-40B4-BE49-F238E27FC236}">
                <a16:creationId xmlns:a16="http://schemas.microsoft.com/office/drawing/2014/main" id="{B52F3AA4-9380-4FE2-B352-78FF8AC1AF9B}"/>
              </a:ext>
            </a:extLst>
          </p:cNvPr>
          <p:cNvCxnSpPr>
            <a:cxnSpLocks/>
          </p:cNvCxnSpPr>
          <p:nvPr/>
        </p:nvCxnSpPr>
        <p:spPr>
          <a:xfrm>
            <a:off x="7513789" y="4981520"/>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5" name="Straight Connector 204">
            <a:extLst>
              <a:ext uri="{FF2B5EF4-FFF2-40B4-BE49-F238E27FC236}">
                <a16:creationId xmlns:a16="http://schemas.microsoft.com/office/drawing/2014/main" id="{F7291487-30F6-4824-9930-073B9ECEC0F1}"/>
              </a:ext>
            </a:extLst>
          </p:cNvPr>
          <p:cNvCxnSpPr>
            <a:cxnSpLocks/>
          </p:cNvCxnSpPr>
          <p:nvPr/>
        </p:nvCxnSpPr>
        <p:spPr>
          <a:xfrm>
            <a:off x="7517948" y="5594571"/>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6" name="Straight Connector 205">
            <a:extLst>
              <a:ext uri="{FF2B5EF4-FFF2-40B4-BE49-F238E27FC236}">
                <a16:creationId xmlns:a16="http://schemas.microsoft.com/office/drawing/2014/main" id="{B0901428-D098-464B-AE86-28DC399DF8D0}"/>
              </a:ext>
            </a:extLst>
          </p:cNvPr>
          <p:cNvCxnSpPr>
            <a:cxnSpLocks/>
          </p:cNvCxnSpPr>
          <p:nvPr/>
        </p:nvCxnSpPr>
        <p:spPr>
          <a:xfrm>
            <a:off x="7497895" y="5948460"/>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7" name="Straight Connector 206">
            <a:extLst>
              <a:ext uri="{FF2B5EF4-FFF2-40B4-BE49-F238E27FC236}">
                <a16:creationId xmlns:a16="http://schemas.microsoft.com/office/drawing/2014/main" id="{588E8B0E-6B20-497F-B648-19E710D1E884}"/>
              </a:ext>
            </a:extLst>
          </p:cNvPr>
          <p:cNvCxnSpPr>
            <a:cxnSpLocks/>
          </p:cNvCxnSpPr>
          <p:nvPr/>
        </p:nvCxnSpPr>
        <p:spPr>
          <a:xfrm>
            <a:off x="7513789" y="6490367"/>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pic>
        <p:nvPicPr>
          <p:cNvPr id="2" name="Picture 1">
            <a:extLst>
              <a:ext uri="{FF2B5EF4-FFF2-40B4-BE49-F238E27FC236}">
                <a16:creationId xmlns:a16="http://schemas.microsoft.com/office/drawing/2014/main" id="{77E11AE2-7FA2-410C-83E9-A5A6233DB0D1}"/>
              </a:ext>
            </a:extLst>
          </p:cNvPr>
          <p:cNvPicPr>
            <a:picLocks noChangeAspect="1"/>
          </p:cNvPicPr>
          <p:nvPr/>
        </p:nvPicPr>
        <p:blipFill>
          <a:blip r:embed="rId2"/>
          <a:stretch>
            <a:fillRect/>
          </a:stretch>
        </p:blipFill>
        <p:spPr>
          <a:xfrm>
            <a:off x="10642117" y="4249662"/>
            <a:ext cx="1332074" cy="2363754"/>
          </a:xfrm>
          <a:prstGeom prst="rect">
            <a:avLst/>
          </a:prstGeom>
        </p:spPr>
      </p:pic>
      <p:pic>
        <p:nvPicPr>
          <p:cNvPr id="3" name="Picture 2">
            <a:extLst>
              <a:ext uri="{FF2B5EF4-FFF2-40B4-BE49-F238E27FC236}">
                <a16:creationId xmlns:a16="http://schemas.microsoft.com/office/drawing/2014/main" id="{9FE9B0B3-5A67-4EFA-A8F6-CD3E94295F0F}"/>
              </a:ext>
            </a:extLst>
          </p:cNvPr>
          <p:cNvPicPr>
            <a:picLocks noChangeAspect="1"/>
          </p:cNvPicPr>
          <p:nvPr/>
        </p:nvPicPr>
        <p:blipFill>
          <a:blip r:embed="rId3"/>
          <a:stretch>
            <a:fillRect/>
          </a:stretch>
        </p:blipFill>
        <p:spPr>
          <a:xfrm>
            <a:off x="794303" y="5640329"/>
            <a:ext cx="1680002" cy="1117965"/>
          </a:xfrm>
          <a:prstGeom prst="rect">
            <a:avLst/>
          </a:prstGeom>
        </p:spPr>
      </p:pic>
      <p:pic>
        <p:nvPicPr>
          <p:cNvPr id="4" name="Picture 3">
            <a:extLst>
              <a:ext uri="{FF2B5EF4-FFF2-40B4-BE49-F238E27FC236}">
                <a16:creationId xmlns:a16="http://schemas.microsoft.com/office/drawing/2014/main" id="{853B58C5-1953-43CA-8F14-608CC2C374AC}"/>
              </a:ext>
            </a:extLst>
          </p:cNvPr>
          <p:cNvPicPr>
            <a:picLocks noChangeAspect="1"/>
          </p:cNvPicPr>
          <p:nvPr/>
        </p:nvPicPr>
        <p:blipFill>
          <a:blip r:embed="rId4"/>
          <a:stretch>
            <a:fillRect/>
          </a:stretch>
        </p:blipFill>
        <p:spPr>
          <a:xfrm>
            <a:off x="3305275" y="5867282"/>
            <a:ext cx="1405382" cy="891012"/>
          </a:xfrm>
          <a:prstGeom prst="rect">
            <a:avLst/>
          </a:prstGeom>
        </p:spPr>
      </p:pic>
      <p:pic>
        <p:nvPicPr>
          <p:cNvPr id="5" name="Picture 4">
            <a:extLst>
              <a:ext uri="{FF2B5EF4-FFF2-40B4-BE49-F238E27FC236}">
                <a16:creationId xmlns:a16="http://schemas.microsoft.com/office/drawing/2014/main" id="{1CC7A30D-0DFE-4C3D-8932-3AA37BC4AA01}"/>
              </a:ext>
            </a:extLst>
          </p:cNvPr>
          <p:cNvPicPr>
            <a:picLocks noChangeAspect="1"/>
          </p:cNvPicPr>
          <p:nvPr/>
        </p:nvPicPr>
        <p:blipFill>
          <a:blip r:embed="rId5"/>
          <a:stretch>
            <a:fillRect/>
          </a:stretch>
        </p:blipFill>
        <p:spPr>
          <a:xfrm>
            <a:off x="5471194" y="5866003"/>
            <a:ext cx="1661035" cy="930180"/>
          </a:xfrm>
          <a:prstGeom prst="rect">
            <a:avLst/>
          </a:prstGeom>
        </p:spPr>
      </p:pic>
      <p:sp>
        <p:nvSpPr>
          <p:cNvPr id="94" name="Rectangle: Rounded Corners 74">
            <a:extLst>
              <a:ext uri="{FF2B5EF4-FFF2-40B4-BE49-F238E27FC236}">
                <a16:creationId xmlns:a16="http://schemas.microsoft.com/office/drawing/2014/main" id="{602EA24E-FA47-4913-A2A5-AEECD23C9F92}"/>
              </a:ext>
            </a:extLst>
          </p:cNvPr>
          <p:cNvSpPr/>
          <p:nvPr/>
        </p:nvSpPr>
        <p:spPr>
          <a:xfrm>
            <a:off x="3908329" y="4125399"/>
            <a:ext cx="1417153" cy="369374"/>
          </a:xfrm>
          <a:prstGeom prst="roundRect">
            <a:avLst/>
          </a:prstGeom>
          <a:ln w="76200">
            <a:solidFill>
              <a:schemeClr val="accent3">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Prose</a:t>
            </a:r>
            <a:endParaRPr lang="en-US" dirty="0"/>
          </a:p>
        </p:txBody>
      </p:sp>
      <p:cxnSp>
        <p:nvCxnSpPr>
          <p:cNvPr id="97" name="Straight Connector 96">
            <a:extLst>
              <a:ext uri="{FF2B5EF4-FFF2-40B4-BE49-F238E27FC236}">
                <a16:creationId xmlns:a16="http://schemas.microsoft.com/office/drawing/2014/main" id="{1160545F-8368-4190-9B9A-5877B23940BD}"/>
              </a:ext>
            </a:extLst>
          </p:cNvPr>
          <p:cNvCxnSpPr>
            <a:cxnSpLocks/>
          </p:cNvCxnSpPr>
          <p:nvPr/>
        </p:nvCxnSpPr>
        <p:spPr>
          <a:xfrm>
            <a:off x="3666230" y="4351597"/>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0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3"/>
          </p:nvPr>
        </p:nvSpPr>
        <p:spPr/>
        <p:txBody>
          <a:bodyPr/>
          <a:lstStyle/>
          <a:p>
            <a:fld id="{19B51A1E-902D-48AF-9020-955120F399B6}" type="slidenum">
              <a:rPr lang="en-ZA" smtClean="0"/>
              <a:pPr/>
              <a:t>51</a:t>
            </a:fld>
            <a:endParaRPr lang="en-ZA" dirty="0"/>
          </a:p>
        </p:txBody>
      </p:sp>
      <p:sp>
        <p:nvSpPr>
          <p:cNvPr id="3" name="Title 2"/>
          <p:cNvSpPr>
            <a:spLocks noGrp="1"/>
          </p:cNvSpPr>
          <p:nvPr>
            <p:ph type="title"/>
          </p:nvPr>
        </p:nvSpPr>
        <p:spPr/>
        <p:txBody>
          <a:bodyPr/>
          <a:lstStyle/>
          <a:p>
            <a:r>
              <a:rPr lang="en-US" dirty="0" smtClean="0"/>
              <a:t>Genre Worksheet:</a:t>
            </a:r>
            <a:endParaRPr lang="en-US" dirty="0"/>
          </a:p>
        </p:txBody>
      </p:sp>
      <p:sp>
        <p:nvSpPr>
          <p:cNvPr id="4" name="Content Placeholder 3"/>
          <p:cNvSpPr>
            <a:spLocks noGrp="1"/>
          </p:cNvSpPr>
          <p:nvPr>
            <p:ph idx="34"/>
          </p:nvPr>
        </p:nvSpPr>
        <p:spPr/>
        <p:txBody>
          <a:bodyPr/>
          <a:lstStyle/>
          <a:p>
            <a:r>
              <a:rPr lang="en-US" sz="4000" dirty="0" smtClean="0"/>
              <a:t>Your turn to practice!</a:t>
            </a:r>
          </a:p>
          <a:p>
            <a:r>
              <a:rPr lang="en-US" sz="4000" dirty="0" smtClean="0"/>
              <a:t>Now I know… I didn’t go through all of these notes in class. </a:t>
            </a:r>
          </a:p>
          <a:p>
            <a:r>
              <a:rPr lang="en-US" sz="4000" dirty="0" smtClean="0"/>
              <a:t>Do the ones you know on the worksheet.</a:t>
            </a:r>
          </a:p>
          <a:p>
            <a:r>
              <a:rPr lang="en-US" sz="4000" dirty="0" smtClean="0"/>
              <a:t>Use context clues to help you answer the other ones</a:t>
            </a:r>
          </a:p>
          <a:p>
            <a:r>
              <a:rPr lang="en-US" sz="4000" dirty="0" smtClean="0"/>
              <a:t>Visit my website to review notes to finalize answers.</a:t>
            </a:r>
          </a:p>
          <a:p>
            <a:r>
              <a:rPr lang="en-US" sz="4000" dirty="0" smtClean="0"/>
              <a:t>HW if don’t finish.</a:t>
            </a:r>
            <a:endParaRPr lang="en-US" sz="4000" dirty="0"/>
          </a:p>
        </p:txBody>
      </p:sp>
    </p:spTree>
    <p:extLst>
      <p:ext uri="{BB962C8B-B14F-4D97-AF65-F5344CB8AC3E}">
        <p14:creationId xmlns:p14="http://schemas.microsoft.com/office/powerpoint/2010/main" val="3417728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Sources</a:t>
            </a:r>
          </a:p>
        </p:txBody>
      </p:sp>
      <p:sp>
        <p:nvSpPr>
          <p:cNvPr id="9" name="Content Placeholder 8"/>
          <p:cNvSpPr>
            <a:spLocks noGrp="1"/>
          </p:cNvSpPr>
          <p:nvPr>
            <p:ph idx="1"/>
          </p:nvPr>
        </p:nvSpPr>
        <p:spPr/>
        <p:txBody>
          <a:bodyPr/>
          <a:lstStyle/>
          <a:p>
            <a:r>
              <a:rPr lang="en-US" dirty="0">
                <a:hlinkClick r:id="rId2"/>
              </a:rPr>
              <a:t>http://www.poemofquotes.com/articles/three-genres-of-poetry.php</a:t>
            </a:r>
            <a:r>
              <a:rPr lang="en-US" dirty="0"/>
              <a:t> </a:t>
            </a:r>
          </a:p>
          <a:p>
            <a:r>
              <a:rPr lang="en-US" dirty="0">
                <a:hlinkClick r:id="rId3"/>
              </a:rPr>
              <a:t>http://www.storyboardthat.com/articles/e/literary-genres</a:t>
            </a:r>
            <a:endParaRPr lang="en-US" dirty="0"/>
          </a:p>
          <a:p>
            <a:r>
              <a:rPr lang="en-US" dirty="0">
                <a:hlinkClick r:id="rId4"/>
              </a:rPr>
              <a:t>http://genresofliterature.com/</a:t>
            </a:r>
            <a:endParaRPr lang="en-US" dirty="0"/>
          </a:p>
          <a:p>
            <a:r>
              <a:rPr lang="en-US" dirty="0">
                <a:hlinkClick r:id="rId5"/>
              </a:rPr>
              <a:t>http://www.dpi.state.nc.us/curriculum/</a:t>
            </a:r>
            <a:r>
              <a:rPr lang="en-US" dirty="0"/>
              <a:t>  </a:t>
            </a:r>
          </a:p>
          <a:p>
            <a:endParaRPr lang="en-US" dirty="0"/>
          </a:p>
        </p:txBody>
      </p:sp>
      <p:sp>
        <p:nvSpPr>
          <p:cNvPr id="10" name="Text Placeholder 9"/>
          <p:cNvSpPr>
            <a:spLocks noGrp="1"/>
          </p:cNvSpPr>
          <p:nvPr>
            <p:ph type="body" sz="half" idx="2"/>
          </p:nvPr>
        </p:nvSpPr>
        <p:spPr>
          <a:xfrm>
            <a:off x="314492" y="160754"/>
            <a:ext cx="10931023" cy="3476829"/>
          </a:xfrm>
        </p:spPr>
        <p:txBody>
          <a:bodyPr>
            <a:normAutofit/>
          </a:bodyPr>
          <a:lstStyle/>
          <a:p>
            <a:pPr algn="ctr"/>
            <a:r>
              <a:rPr lang="en-US" sz="4400" dirty="0">
                <a:solidFill>
                  <a:srgbClr val="FFFF00"/>
                </a:solidFill>
              </a:rPr>
              <a:t>Any questions? Be sure to review this PowerPoint on my Website if you need to reference it!</a:t>
            </a:r>
          </a:p>
          <a:p>
            <a:pPr algn="ctr"/>
            <a:r>
              <a:rPr lang="en-US" sz="4400" dirty="0" smtClean="0">
                <a:solidFill>
                  <a:srgbClr val="FFFF00"/>
                </a:solidFill>
              </a:rPr>
              <a:t>You </a:t>
            </a:r>
            <a:r>
              <a:rPr lang="en-US" sz="4400" dirty="0">
                <a:solidFill>
                  <a:srgbClr val="FFFF00"/>
                </a:solidFill>
              </a:rPr>
              <a:t>will </a:t>
            </a:r>
            <a:r>
              <a:rPr lang="en-US" sz="4400" dirty="0" smtClean="0">
                <a:solidFill>
                  <a:srgbClr val="FFFF00"/>
                </a:solidFill>
              </a:rPr>
              <a:t>have a </a:t>
            </a:r>
            <a:r>
              <a:rPr lang="en-US" sz="5400" b="1" u="sng" dirty="0" smtClean="0">
                <a:solidFill>
                  <a:srgbClr val="FFFF00"/>
                </a:solidFill>
              </a:rPr>
              <a:t>QUIZ</a:t>
            </a:r>
            <a:r>
              <a:rPr lang="en-US" sz="4400" dirty="0" smtClean="0">
                <a:solidFill>
                  <a:srgbClr val="FFFF00"/>
                </a:solidFill>
              </a:rPr>
              <a:t> </a:t>
            </a:r>
            <a:r>
              <a:rPr lang="en-US" sz="4400" dirty="0">
                <a:solidFill>
                  <a:srgbClr val="FFFF00"/>
                </a:solidFill>
              </a:rPr>
              <a:t>on this in the near future!</a:t>
            </a:r>
          </a:p>
        </p:txBody>
      </p:sp>
    </p:spTree>
    <p:extLst>
      <p:ext uri="{BB962C8B-B14F-4D97-AF65-F5344CB8AC3E}">
        <p14:creationId xmlns:p14="http://schemas.microsoft.com/office/powerpoint/2010/main" val="10089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AF618D-87F2-4E55-834A-E2D7FBF9574D}"/>
              </a:ext>
            </a:extLst>
          </p:cNvPr>
          <p:cNvSpPr>
            <a:spLocks noGrp="1"/>
          </p:cNvSpPr>
          <p:nvPr>
            <p:ph type="title"/>
          </p:nvPr>
        </p:nvSpPr>
        <p:spPr>
          <a:xfrm>
            <a:off x="7505613" y="478538"/>
            <a:ext cx="3871278" cy="510152"/>
          </a:xfrm>
        </p:spPr>
        <p:txBody>
          <a:bodyPr>
            <a:normAutofit fontScale="90000"/>
          </a:bodyPr>
          <a:lstStyle/>
          <a:p>
            <a:r>
              <a:rPr lang="en-US" dirty="0"/>
              <a:t>Genres in </a:t>
            </a:r>
            <a:br>
              <a:rPr lang="en-US" dirty="0"/>
            </a:br>
            <a:r>
              <a:rPr lang="en-US" dirty="0"/>
              <a:t>Literature</a:t>
            </a:r>
          </a:p>
        </p:txBody>
      </p:sp>
      <p:sp>
        <p:nvSpPr>
          <p:cNvPr id="9" name="Rectangle: Rounded Corners 8">
            <a:extLst>
              <a:ext uri="{FF2B5EF4-FFF2-40B4-BE49-F238E27FC236}">
                <a16:creationId xmlns:a16="http://schemas.microsoft.com/office/drawing/2014/main" id="{B67F083B-D278-417D-BD5C-40EDF1FF2806}"/>
              </a:ext>
            </a:extLst>
          </p:cNvPr>
          <p:cNvSpPr/>
          <p:nvPr/>
        </p:nvSpPr>
        <p:spPr>
          <a:xfrm>
            <a:off x="77248" y="235802"/>
            <a:ext cx="2776756" cy="953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Drama</a:t>
            </a:r>
          </a:p>
        </p:txBody>
      </p:sp>
      <p:sp>
        <p:nvSpPr>
          <p:cNvPr id="11" name="Rectangle: Rounded Corners 10">
            <a:extLst>
              <a:ext uri="{FF2B5EF4-FFF2-40B4-BE49-F238E27FC236}">
                <a16:creationId xmlns:a16="http://schemas.microsoft.com/office/drawing/2014/main" id="{35888396-65E1-40EB-BB69-1F64D6333DD3}"/>
              </a:ext>
            </a:extLst>
          </p:cNvPr>
          <p:cNvSpPr/>
          <p:nvPr/>
        </p:nvSpPr>
        <p:spPr>
          <a:xfrm>
            <a:off x="-7252" y="4514343"/>
            <a:ext cx="3415892" cy="953549"/>
          </a:xfrm>
          <a:prstGeom prst="roundRect">
            <a:avLst/>
          </a:prstGeom>
          <a:solidFill>
            <a:srgbClr val="1CAC2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t>Prose</a:t>
            </a:r>
          </a:p>
        </p:txBody>
      </p:sp>
      <p:sp>
        <p:nvSpPr>
          <p:cNvPr id="12" name="Rectangle: Rounded Corners 11">
            <a:extLst>
              <a:ext uri="{FF2B5EF4-FFF2-40B4-BE49-F238E27FC236}">
                <a16:creationId xmlns:a16="http://schemas.microsoft.com/office/drawing/2014/main" id="{B6F61B58-EB8D-40FF-9779-64661FC49EB2}"/>
              </a:ext>
            </a:extLst>
          </p:cNvPr>
          <p:cNvSpPr/>
          <p:nvPr/>
        </p:nvSpPr>
        <p:spPr>
          <a:xfrm>
            <a:off x="83890" y="3015510"/>
            <a:ext cx="3233608" cy="953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Poetry</a:t>
            </a:r>
          </a:p>
        </p:txBody>
      </p:sp>
      <p:cxnSp>
        <p:nvCxnSpPr>
          <p:cNvPr id="13" name="Straight Connector 12">
            <a:extLst>
              <a:ext uri="{FF2B5EF4-FFF2-40B4-BE49-F238E27FC236}">
                <a16:creationId xmlns:a16="http://schemas.microsoft.com/office/drawing/2014/main" id="{A528FB18-5A5E-4101-BEBB-BAF87DAE5220}"/>
              </a:ext>
            </a:extLst>
          </p:cNvPr>
          <p:cNvCxnSpPr>
            <a:cxnSpLocks/>
          </p:cNvCxnSpPr>
          <p:nvPr/>
        </p:nvCxnSpPr>
        <p:spPr>
          <a:xfrm flipV="1">
            <a:off x="2822431" y="632594"/>
            <a:ext cx="222496"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B5A7CC-362D-4A63-BB15-C6A2C10B86D9}"/>
              </a:ext>
            </a:extLst>
          </p:cNvPr>
          <p:cNvCxnSpPr>
            <a:cxnSpLocks/>
          </p:cNvCxnSpPr>
          <p:nvPr/>
        </p:nvCxnSpPr>
        <p:spPr>
          <a:xfrm flipV="1">
            <a:off x="3226501" y="3512481"/>
            <a:ext cx="605811"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FB2F8-D121-4455-9263-12C8DA324C0A}"/>
              </a:ext>
            </a:extLst>
          </p:cNvPr>
          <p:cNvCxnSpPr>
            <a:cxnSpLocks/>
          </p:cNvCxnSpPr>
          <p:nvPr/>
        </p:nvCxnSpPr>
        <p:spPr>
          <a:xfrm>
            <a:off x="3554848" y="4739780"/>
            <a:ext cx="0" cy="588882"/>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87DA1FCF-0E82-415B-831C-CC33B029106B}"/>
              </a:ext>
            </a:extLst>
          </p:cNvPr>
          <p:cNvSpPr/>
          <p:nvPr/>
        </p:nvSpPr>
        <p:spPr>
          <a:xfrm>
            <a:off x="3254926" y="18591"/>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History</a:t>
            </a:r>
          </a:p>
        </p:txBody>
      </p:sp>
      <p:sp>
        <p:nvSpPr>
          <p:cNvPr id="17" name="Rectangle: Rounded Corners 16">
            <a:extLst>
              <a:ext uri="{FF2B5EF4-FFF2-40B4-BE49-F238E27FC236}">
                <a16:creationId xmlns:a16="http://schemas.microsoft.com/office/drawing/2014/main" id="{0CAAEB04-1FAF-4EE7-BD79-3DAA4F3772B5}"/>
              </a:ext>
            </a:extLst>
          </p:cNvPr>
          <p:cNvSpPr/>
          <p:nvPr/>
        </p:nvSpPr>
        <p:spPr>
          <a:xfrm>
            <a:off x="3246104" y="576956"/>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Tragedy</a:t>
            </a:r>
          </a:p>
        </p:txBody>
      </p:sp>
      <p:sp>
        <p:nvSpPr>
          <p:cNvPr id="18" name="Rectangle: Rounded Corners 17">
            <a:extLst>
              <a:ext uri="{FF2B5EF4-FFF2-40B4-BE49-F238E27FC236}">
                <a16:creationId xmlns:a16="http://schemas.microsoft.com/office/drawing/2014/main" id="{DAD58BEA-F638-43CF-8F17-C5AA2D4A1289}"/>
              </a:ext>
            </a:extLst>
          </p:cNvPr>
          <p:cNvSpPr/>
          <p:nvPr/>
        </p:nvSpPr>
        <p:spPr>
          <a:xfrm>
            <a:off x="3244534" y="1178223"/>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Comedy</a:t>
            </a:r>
          </a:p>
        </p:txBody>
      </p:sp>
      <p:cxnSp>
        <p:nvCxnSpPr>
          <p:cNvPr id="20" name="Straight Connector 19">
            <a:extLst>
              <a:ext uri="{FF2B5EF4-FFF2-40B4-BE49-F238E27FC236}">
                <a16:creationId xmlns:a16="http://schemas.microsoft.com/office/drawing/2014/main" id="{1A1CDCD1-53FC-438D-9B0D-C758FD0F8098}"/>
              </a:ext>
            </a:extLst>
          </p:cNvPr>
          <p:cNvCxnSpPr>
            <a:cxnSpLocks/>
          </p:cNvCxnSpPr>
          <p:nvPr/>
        </p:nvCxnSpPr>
        <p:spPr>
          <a:xfrm flipV="1">
            <a:off x="3019852" y="249175"/>
            <a:ext cx="13187" cy="244369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F52BB6-0DFB-4237-ABC4-C4F7FE81ED5A}"/>
              </a:ext>
            </a:extLst>
          </p:cNvPr>
          <p:cNvCxnSpPr>
            <a:cxnSpLocks/>
          </p:cNvCxnSpPr>
          <p:nvPr/>
        </p:nvCxnSpPr>
        <p:spPr>
          <a:xfrm flipV="1">
            <a:off x="3019852" y="273721"/>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FC418C-2048-463D-93F5-817FBE3D3937}"/>
              </a:ext>
            </a:extLst>
          </p:cNvPr>
          <p:cNvCxnSpPr>
            <a:cxnSpLocks/>
          </p:cNvCxnSpPr>
          <p:nvPr/>
        </p:nvCxnSpPr>
        <p:spPr>
          <a:xfrm flipV="1">
            <a:off x="3041789" y="704186"/>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D8462E3-2638-4622-B14F-D30DF808D2B8}"/>
              </a:ext>
            </a:extLst>
          </p:cNvPr>
          <p:cNvSpPr/>
          <p:nvPr/>
        </p:nvSpPr>
        <p:spPr>
          <a:xfrm>
            <a:off x="3244534" y="1697561"/>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Melodrama</a:t>
            </a:r>
          </a:p>
        </p:txBody>
      </p:sp>
      <p:sp>
        <p:nvSpPr>
          <p:cNvPr id="27" name="Rectangle: Rounded Corners 26">
            <a:extLst>
              <a:ext uri="{FF2B5EF4-FFF2-40B4-BE49-F238E27FC236}">
                <a16:creationId xmlns:a16="http://schemas.microsoft.com/office/drawing/2014/main" id="{C16CFC4B-2269-415E-A3D8-F6A37AFA1B41}"/>
              </a:ext>
            </a:extLst>
          </p:cNvPr>
          <p:cNvSpPr/>
          <p:nvPr/>
        </p:nvSpPr>
        <p:spPr>
          <a:xfrm>
            <a:off x="3225440" y="2191213"/>
            <a:ext cx="1599152" cy="6123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Musical</a:t>
            </a:r>
          </a:p>
        </p:txBody>
      </p:sp>
      <p:cxnSp>
        <p:nvCxnSpPr>
          <p:cNvPr id="30" name="Straight Connector 29">
            <a:extLst>
              <a:ext uri="{FF2B5EF4-FFF2-40B4-BE49-F238E27FC236}">
                <a16:creationId xmlns:a16="http://schemas.microsoft.com/office/drawing/2014/main" id="{24741617-E1AD-45AB-AD9A-A1D19EF3AAF9}"/>
              </a:ext>
            </a:extLst>
          </p:cNvPr>
          <p:cNvCxnSpPr>
            <a:cxnSpLocks/>
          </p:cNvCxnSpPr>
          <p:nvPr/>
        </p:nvCxnSpPr>
        <p:spPr>
          <a:xfrm flipV="1">
            <a:off x="2997463" y="1484420"/>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A811AF-1E10-4016-822E-AFFA1F09035F}"/>
              </a:ext>
            </a:extLst>
          </p:cNvPr>
          <p:cNvCxnSpPr>
            <a:cxnSpLocks/>
          </p:cNvCxnSpPr>
          <p:nvPr/>
        </p:nvCxnSpPr>
        <p:spPr>
          <a:xfrm flipV="1">
            <a:off x="2992921" y="1955875"/>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336C6-52F0-4B36-820D-20A5037327FD}"/>
              </a:ext>
            </a:extLst>
          </p:cNvPr>
          <p:cNvCxnSpPr>
            <a:cxnSpLocks/>
          </p:cNvCxnSpPr>
          <p:nvPr/>
        </p:nvCxnSpPr>
        <p:spPr>
          <a:xfrm flipV="1">
            <a:off x="2992486" y="2656602"/>
            <a:ext cx="411177" cy="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EF13FBA-06C1-440D-A485-BD20D453DF2E}"/>
              </a:ext>
            </a:extLst>
          </p:cNvPr>
          <p:cNvSpPr/>
          <p:nvPr/>
        </p:nvSpPr>
        <p:spPr>
          <a:xfrm>
            <a:off x="3939239" y="2882803"/>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Lyric</a:t>
            </a:r>
          </a:p>
        </p:txBody>
      </p:sp>
      <p:sp>
        <p:nvSpPr>
          <p:cNvPr id="35" name="Rectangle: Rounded Corners 34">
            <a:extLst>
              <a:ext uri="{FF2B5EF4-FFF2-40B4-BE49-F238E27FC236}">
                <a16:creationId xmlns:a16="http://schemas.microsoft.com/office/drawing/2014/main" id="{225EDF08-540F-46AD-AC9D-CF5DCE704D45}"/>
              </a:ext>
            </a:extLst>
          </p:cNvPr>
          <p:cNvSpPr/>
          <p:nvPr/>
        </p:nvSpPr>
        <p:spPr>
          <a:xfrm>
            <a:off x="3970557" y="3328697"/>
            <a:ext cx="1335308" cy="476774"/>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Narrative</a:t>
            </a:r>
          </a:p>
        </p:txBody>
      </p:sp>
      <p:sp>
        <p:nvSpPr>
          <p:cNvPr id="36" name="Rectangle: Rounded Corners 35">
            <a:extLst>
              <a:ext uri="{FF2B5EF4-FFF2-40B4-BE49-F238E27FC236}">
                <a16:creationId xmlns:a16="http://schemas.microsoft.com/office/drawing/2014/main" id="{F36D009E-F376-4323-9DDC-4A063DD87B2B}"/>
              </a:ext>
            </a:extLst>
          </p:cNvPr>
          <p:cNvSpPr/>
          <p:nvPr/>
        </p:nvSpPr>
        <p:spPr>
          <a:xfrm>
            <a:off x="3939238" y="3735020"/>
            <a:ext cx="1355337" cy="514642"/>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Dramatic</a:t>
            </a:r>
          </a:p>
        </p:txBody>
      </p:sp>
      <p:cxnSp>
        <p:nvCxnSpPr>
          <p:cNvPr id="37" name="Straight Connector 36">
            <a:extLst>
              <a:ext uri="{FF2B5EF4-FFF2-40B4-BE49-F238E27FC236}">
                <a16:creationId xmlns:a16="http://schemas.microsoft.com/office/drawing/2014/main" id="{F8F3575E-61B3-487D-9662-4F6D2D13E666}"/>
              </a:ext>
            </a:extLst>
          </p:cNvPr>
          <p:cNvCxnSpPr>
            <a:cxnSpLocks/>
          </p:cNvCxnSpPr>
          <p:nvPr/>
        </p:nvCxnSpPr>
        <p:spPr>
          <a:xfrm>
            <a:off x="3691156" y="3102496"/>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60545F-8368-4190-9B9A-5877B23940BD}"/>
              </a:ext>
            </a:extLst>
          </p:cNvPr>
          <p:cNvCxnSpPr>
            <a:cxnSpLocks/>
          </p:cNvCxnSpPr>
          <p:nvPr/>
        </p:nvCxnSpPr>
        <p:spPr>
          <a:xfrm>
            <a:off x="3706698" y="3512480"/>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01AA91-4F7C-45F2-A9EF-4D08505D704A}"/>
              </a:ext>
            </a:extLst>
          </p:cNvPr>
          <p:cNvCxnSpPr>
            <a:cxnSpLocks/>
          </p:cNvCxnSpPr>
          <p:nvPr/>
        </p:nvCxnSpPr>
        <p:spPr>
          <a:xfrm flipV="1">
            <a:off x="3675615" y="4010727"/>
            <a:ext cx="422783" cy="2094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B2DC5C-6293-4D41-8017-423D737ECD60}"/>
              </a:ext>
            </a:extLst>
          </p:cNvPr>
          <p:cNvCxnSpPr>
            <a:cxnSpLocks/>
          </p:cNvCxnSpPr>
          <p:nvPr/>
        </p:nvCxnSpPr>
        <p:spPr>
          <a:xfrm>
            <a:off x="3691156" y="3090309"/>
            <a:ext cx="15542" cy="128520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68A8DA-3B9A-4EF2-86CE-B54954E915BE}"/>
              </a:ext>
            </a:extLst>
          </p:cNvPr>
          <p:cNvCxnSpPr>
            <a:cxnSpLocks/>
          </p:cNvCxnSpPr>
          <p:nvPr/>
        </p:nvCxnSpPr>
        <p:spPr>
          <a:xfrm flipV="1">
            <a:off x="5218223" y="1586337"/>
            <a:ext cx="383639" cy="1248314"/>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BF74C94D-1F9B-4611-A492-BDC8CF77585D}"/>
              </a:ext>
            </a:extLst>
          </p:cNvPr>
          <p:cNvSpPr/>
          <p:nvPr/>
        </p:nvSpPr>
        <p:spPr>
          <a:xfrm>
            <a:off x="5728025" y="265481"/>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Sonnet</a:t>
            </a:r>
          </a:p>
        </p:txBody>
      </p:sp>
      <p:sp>
        <p:nvSpPr>
          <p:cNvPr id="48" name="Rectangle: Rounded Corners 47">
            <a:extLst>
              <a:ext uri="{FF2B5EF4-FFF2-40B4-BE49-F238E27FC236}">
                <a16:creationId xmlns:a16="http://schemas.microsoft.com/office/drawing/2014/main" id="{1DD8A736-5536-43A9-8D32-E98638918966}"/>
              </a:ext>
            </a:extLst>
          </p:cNvPr>
          <p:cNvSpPr/>
          <p:nvPr/>
        </p:nvSpPr>
        <p:spPr>
          <a:xfrm>
            <a:off x="5788736" y="758588"/>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Elegy</a:t>
            </a:r>
          </a:p>
        </p:txBody>
      </p:sp>
      <p:sp>
        <p:nvSpPr>
          <p:cNvPr id="49" name="Rectangle: Rounded Corners 48">
            <a:extLst>
              <a:ext uri="{FF2B5EF4-FFF2-40B4-BE49-F238E27FC236}">
                <a16:creationId xmlns:a16="http://schemas.microsoft.com/office/drawing/2014/main" id="{AB1B3918-77C0-44CD-84C3-122D48AABE34}"/>
              </a:ext>
            </a:extLst>
          </p:cNvPr>
          <p:cNvSpPr/>
          <p:nvPr/>
        </p:nvSpPr>
        <p:spPr>
          <a:xfrm>
            <a:off x="5788736" y="1283846"/>
            <a:ext cx="1335308" cy="476774"/>
          </a:xfrm>
          <a:prstGeom prst="roundRect">
            <a:avLst/>
          </a:prstGeom>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Ode</a:t>
            </a:r>
          </a:p>
        </p:txBody>
      </p:sp>
      <p:cxnSp>
        <p:nvCxnSpPr>
          <p:cNvPr id="51" name="Straight Connector 50">
            <a:extLst>
              <a:ext uri="{FF2B5EF4-FFF2-40B4-BE49-F238E27FC236}">
                <a16:creationId xmlns:a16="http://schemas.microsoft.com/office/drawing/2014/main" id="{D281B87A-8C06-4316-A8E7-DAEFD1A0E839}"/>
              </a:ext>
            </a:extLst>
          </p:cNvPr>
          <p:cNvCxnSpPr>
            <a:cxnSpLocks/>
          </p:cNvCxnSpPr>
          <p:nvPr/>
        </p:nvCxnSpPr>
        <p:spPr>
          <a:xfrm flipV="1">
            <a:off x="5576068" y="417862"/>
            <a:ext cx="0" cy="1355706"/>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C93071-1743-4C58-B848-FB60D603305F}"/>
              </a:ext>
            </a:extLst>
          </p:cNvPr>
          <p:cNvCxnSpPr>
            <a:cxnSpLocks/>
          </p:cNvCxnSpPr>
          <p:nvPr/>
        </p:nvCxnSpPr>
        <p:spPr>
          <a:xfrm>
            <a:off x="5500090" y="430719"/>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9110CA-9413-4391-8590-B728F3E23FAA}"/>
              </a:ext>
            </a:extLst>
          </p:cNvPr>
          <p:cNvCxnSpPr>
            <a:cxnSpLocks/>
          </p:cNvCxnSpPr>
          <p:nvPr/>
        </p:nvCxnSpPr>
        <p:spPr>
          <a:xfrm>
            <a:off x="5593992" y="996975"/>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0F0E09-AE60-4ED0-B523-C648F5637A4B}"/>
              </a:ext>
            </a:extLst>
          </p:cNvPr>
          <p:cNvCxnSpPr>
            <a:cxnSpLocks/>
          </p:cNvCxnSpPr>
          <p:nvPr/>
        </p:nvCxnSpPr>
        <p:spPr>
          <a:xfrm>
            <a:off x="5576068" y="1729740"/>
            <a:ext cx="228816"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03ECD7C8-6CE6-4948-B843-48FED6527B2D}"/>
              </a:ext>
            </a:extLst>
          </p:cNvPr>
          <p:cNvSpPr/>
          <p:nvPr/>
        </p:nvSpPr>
        <p:spPr>
          <a:xfrm>
            <a:off x="5796921" y="1873477"/>
            <a:ext cx="1335308" cy="519731"/>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Epics</a:t>
            </a:r>
          </a:p>
        </p:txBody>
      </p:sp>
      <p:sp>
        <p:nvSpPr>
          <p:cNvPr id="61" name="Rectangle: Rounded Corners 60">
            <a:extLst>
              <a:ext uri="{FF2B5EF4-FFF2-40B4-BE49-F238E27FC236}">
                <a16:creationId xmlns:a16="http://schemas.microsoft.com/office/drawing/2014/main" id="{3F9B54DC-F9F5-4AB9-8F3D-F6D8A96FB771}"/>
              </a:ext>
            </a:extLst>
          </p:cNvPr>
          <p:cNvSpPr/>
          <p:nvPr/>
        </p:nvSpPr>
        <p:spPr>
          <a:xfrm>
            <a:off x="5796921" y="2371279"/>
            <a:ext cx="1335308" cy="518932"/>
          </a:xfrm>
          <a:prstGeom prst="roundRect">
            <a:avLst/>
          </a:prstGeom>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Ballads</a:t>
            </a:r>
          </a:p>
        </p:txBody>
      </p:sp>
      <p:cxnSp>
        <p:nvCxnSpPr>
          <p:cNvPr id="62" name="Straight Connector 61">
            <a:extLst>
              <a:ext uri="{FF2B5EF4-FFF2-40B4-BE49-F238E27FC236}">
                <a16:creationId xmlns:a16="http://schemas.microsoft.com/office/drawing/2014/main" id="{C7241928-379B-4510-B062-4748A3379809}"/>
              </a:ext>
            </a:extLst>
          </p:cNvPr>
          <p:cNvCxnSpPr>
            <a:cxnSpLocks/>
            <a:stCxn id="35" idx="3"/>
          </p:cNvCxnSpPr>
          <p:nvPr/>
        </p:nvCxnSpPr>
        <p:spPr>
          <a:xfrm flipV="1">
            <a:off x="5274547" y="2606036"/>
            <a:ext cx="279130" cy="961047"/>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32B1F6-C2C4-420C-8E3E-68F47191634C}"/>
              </a:ext>
            </a:extLst>
          </p:cNvPr>
          <p:cNvCxnSpPr>
            <a:cxnSpLocks/>
          </p:cNvCxnSpPr>
          <p:nvPr/>
        </p:nvCxnSpPr>
        <p:spPr>
          <a:xfrm>
            <a:off x="5567053" y="2127142"/>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0A8C9B-56D7-44EA-A4F0-41CAA4CCF3C3}"/>
              </a:ext>
            </a:extLst>
          </p:cNvPr>
          <p:cNvCxnSpPr>
            <a:cxnSpLocks/>
          </p:cNvCxnSpPr>
          <p:nvPr/>
        </p:nvCxnSpPr>
        <p:spPr>
          <a:xfrm>
            <a:off x="5543910" y="2606036"/>
            <a:ext cx="228816"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95DF75-CFAF-4D34-AF80-8C17EE7B6BD7}"/>
              </a:ext>
            </a:extLst>
          </p:cNvPr>
          <p:cNvCxnSpPr>
            <a:cxnSpLocks/>
          </p:cNvCxnSpPr>
          <p:nvPr/>
        </p:nvCxnSpPr>
        <p:spPr>
          <a:xfrm>
            <a:off x="5567053" y="2096261"/>
            <a:ext cx="17924" cy="52713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10E9A37-5A10-4C85-9872-CADE6F2ECDC3}"/>
              </a:ext>
            </a:extLst>
          </p:cNvPr>
          <p:cNvSpPr/>
          <p:nvPr/>
        </p:nvSpPr>
        <p:spPr>
          <a:xfrm>
            <a:off x="5770171" y="3623615"/>
            <a:ext cx="1487378" cy="434009"/>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Monologues</a:t>
            </a:r>
          </a:p>
        </p:txBody>
      </p:sp>
      <p:sp>
        <p:nvSpPr>
          <p:cNvPr id="69" name="Rectangle: Rounded Corners 68">
            <a:extLst>
              <a:ext uri="{FF2B5EF4-FFF2-40B4-BE49-F238E27FC236}">
                <a16:creationId xmlns:a16="http://schemas.microsoft.com/office/drawing/2014/main" id="{DF71264C-BC15-46EE-859C-3220325A3B43}"/>
              </a:ext>
            </a:extLst>
          </p:cNvPr>
          <p:cNvSpPr/>
          <p:nvPr/>
        </p:nvSpPr>
        <p:spPr>
          <a:xfrm>
            <a:off x="5743085" y="2970602"/>
            <a:ext cx="1514464" cy="562642"/>
          </a:xfrm>
          <a:prstGeom prst="roundRect">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Blank Verse</a:t>
            </a:r>
          </a:p>
        </p:txBody>
      </p:sp>
      <p:cxnSp>
        <p:nvCxnSpPr>
          <p:cNvPr id="71" name="Straight Connector 70">
            <a:extLst>
              <a:ext uri="{FF2B5EF4-FFF2-40B4-BE49-F238E27FC236}">
                <a16:creationId xmlns:a16="http://schemas.microsoft.com/office/drawing/2014/main" id="{49F54FD6-5A60-487D-B504-EC4417356357}"/>
              </a:ext>
            </a:extLst>
          </p:cNvPr>
          <p:cNvCxnSpPr>
            <a:cxnSpLocks/>
            <a:stCxn id="36" idx="3"/>
          </p:cNvCxnSpPr>
          <p:nvPr/>
        </p:nvCxnSpPr>
        <p:spPr>
          <a:xfrm flipV="1">
            <a:off x="5274547" y="3619562"/>
            <a:ext cx="279130" cy="41811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DE34C6-5763-4EA3-A7A8-B76DE790282F}"/>
              </a:ext>
            </a:extLst>
          </p:cNvPr>
          <p:cNvCxnSpPr>
            <a:cxnSpLocks/>
          </p:cNvCxnSpPr>
          <p:nvPr/>
        </p:nvCxnSpPr>
        <p:spPr>
          <a:xfrm>
            <a:off x="5537529" y="3880875"/>
            <a:ext cx="2288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E49625-AFB5-4451-A46D-05B207E4C873}"/>
              </a:ext>
            </a:extLst>
          </p:cNvPr>
          <p:cNvCxnSpPr>
            <a:cxnSpLocks/>
          </p:cNvCxnSpPr>
          <p:nvPr/>
        </p:nvCxnSpPr>
        <p:spPr>
          <a:xfrm flipH="1">
            <a:off x="5537529" y="3171836"/>
            <a:ext cx="23738" cy="70903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0601500-D687-4BE4-8EE2-71A1A863E5C7}"/>
              </a:ext>
            </a:extLst>
          </p:cNvPr>
          <p:cNvCxnSpPr>
            <a:cxnSpLocks/>
          </p:cNvCxnSpPr>
          <p:nvPr/>
        </p:nvCxnSpPr>
        <p:spPr>
          <a:xfrm>
            <a:off x="5553677" y="3195605"/>
            <a:ext cx="243244" cy="2030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602EA24E-FA47-4913-A2A5-AEECD23C9F92}"/>
              </a:ext>
            </a:extLst>
          </p:cNvPr>
          <p:cNvSpPr/>
          <p:nvPr/>
        </p:nvSpPr>
        <p:spPr>
          <a:xfrm>
            <a:off x="3738802" y="4648605"/>
            <a:ext cx="1943711" cy="450541"/>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Fiction</a:t>
            </a:r>
          </a:p>
        </p:txBody>
      </p:sp>
      <p:cxnSp>
        <p:nvCxnSpPr>
          <p:cNvPr id="80" name="Straight Connector 79">
            <a:extLst>
              <a:ext uri="{FF2B5EF4-FFF2-40B4-BE49-F238E27FC236}">
                <a16:creationId xmlns:a16="http://schemas.microsoft.com/office/drawing/2014/main" id="{50BC998F-1B5B-409B-8385-A71C2EB54452}"/>
              </a:ext>
            </a:extLst>
          </p:cNvPr>
          <p:cNvCxnSpPr>
            <a:cxnSpLocks/>
            <a:stCxn id="75" idx="1"/>
          </p:cNvCxnSpPr>
          <p:nvPr/>
        </p:nvCxnSpPr>
        <p:spPr>
          <a:xfrm flipH="1">
            <a:off x="3554848" y="4680166"/>
            <a:ext cx="120767" cy="59614"/>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B087449-2EDA-44B4-A9C0-3A3E44E9A973}"/>
              </a:ext>
            </a:extLst>
          </p:cNvPr>
          <p:cNvCxnSpPr>
            <a:cxnSpLocks/>
          </p:cNvCxnSpPr>
          <p:nvPr/>
        </p:nvCxnSpPr>
        <p:spPr>
          <a:xfrm flipH="1">
            <a:off x="3267079" y="4970920"/>
            <a:ext cx="273168" cy="20152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712C0AF-2970-4677-9B6F-FC2DAE40682E}"/>
              </a:ext>
            </a:extLst>
          </p:cNvPr>
          <p:cNvCxnSpPr>
            <a:cxnSpLocks/>
          </p:cNvCxnSpPr>
          <p:nvPr/>
        </p:nvCxnSpPr>
        <p:spPr>
          <a:xfrm flipH="1">
            <a:off x="3554848" y="5328662"/>
            <a:ext cx="277464"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0" name="Rectangle: Rounded Corners 89">
            <a:extLst>
              <a:ext uri="{FF2B5EF4-FFF2-40B4-BE49-F238E27FC236}">
                <a16:creationId xmlns:a16="http://schemas.microsoft.com/office/drawing/2014/main" id="{EF598A25-0A4A-41E8-B870-CC71ECCD6E27}"/>
              </a:ext>
            </a:extLst>
          </p:cNvPr>
          <p:cNvSpPr/>
          <p:nvPr/>
        </p:nvSpPr>
        <p:spPr>
          <a:xfrm>
            <a:off x="3738802" y="5242621"/>
            <a:ext cx="1943711" cy="450541"/>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Non Fiction</a:t>
            </a:r>
          </a:p>
        </p:txBody>
      </p:sp>
      <p:sp>
        <p:nvSpPr>
          <p:cNvPr id="99" name="Rectangle: Rounded Corners 98">
            <a:extLst>
              <a:ext uri="{FF2B5EF4-FFF2-40B4-BE49-F238E27FC236}">
                <a16:creationId xmlns:a16="http://schemas.microsoft.com/office/drawing/2014/main" id="{52BC825C-D9F9-4EE5-8078-41264787D6E8}"/>
              </a:ext>
            </a:extLst>
          </p:cNvPr>
          <p:cNvSpPr/>
          <p:nvPr/>
        </p:nvSpPr>
        <p:spPr>
          <a:xfrm>
            <a:off x="7692797" y="1004356"/>
            <a:ext cx="1820779" cy="482104"/>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Novel</a:t>
            </a:r>
          </a:p>
        </p:txBody>
      </p:sp>
      <p:sp>
        <p:nvSpPr>
          <p:cNvPr id="100" name="Rectangle: Rounded Corners 99">
            <a:extLst>
              <a:ext uri="{FF2B5EF4-FFF2-40B4-BE49-F238E27FC236}">
                <a16:creationId xmlns:a16="http://schemas.microsoft.com/office/drawing/2014/main" id="{60FA25F8-7FF0-42B3-8EFB-26E44CBD849E}"/>
              </a:ext>
            </a:extLst>
          </p:cNvPr>
          <p:cNvSpPr/>
          <p:nvPr/>
        </p:nvSpPr>
        <p:spPr>
          <a:xfrm>
            <a:off x="7674530" y="1506092"/>
            <a:ext cx="1820779" cy="487820"/>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Novella</a:t>
            </a:r>
          </a:p>
        </p:txBody>
      </p:sp>
      <p:sp>
        <p:nvSpPr>
          <p:cNvPr id="101" name="Rectangle: Rounded Corners 100">
            <a:extLst>
              <a:ext uri="{FF2B5EF4-FFF2-40B4-BE49-F238E27FC236}">
                <a16:creationId xmlns:a16="http://schemas.microsoft.com/office/drawing/2014/main" id="{A81705A9-CB91-4DA7-B64C-D2A5A417CE5A}"/>
              </a:ext>
            </a:extLst>
          </p:cNvPr>
          <p:cNvSpPr/>
          <p:nvPr/>
        </p:nvSpPr>
        <p:spPr>
          <a:xfrm>
            <a:off x="7700719" y="2032798"/>
            <a:ext cx="1820779" cy="573169"/>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Short Story</a:t>
            </a:r>
          </a:p>
        </p:txBody>
      </p:sp>
      <p:sp>
        <p:nvSpPr>
          <p:cNvPr id="102" name="Rectangle: Rounded Corners 101">
            <a:extLst>
              <a:ext uri="{FF2B5EF4-FFF2-40B4-BE49-F238E27FC236}">
                <a16:creationId xmlns:a16="http://schemas.microsoft.com/office/drawing/2014/main" id="{F270F9B2-908D-40D3-8FD5-FFBC35F428A3}"/>
              </a:ext>
            </a:extLst>
          </p:cNvPr>
          <p:cNvSpPr/>
          <p:nvPr/>
        </p:nvSpPr>
        <p:spPr>
          <a:xfrm>
            <a:off x="7700719" y="2628565"/>
            <a:ext cx="1820779" cy="546150"/>
          </a:xfrm>
          <a:prstGeom prst="roundRect">
            <a:avLst/>
          </a:prstGeom>
          <a:solidFill>
            <a:srgbClr val="1CAC2D"/>
          </a:solidFill>
          <a:ln w="76200">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Flash Fiction</a:t>
            </a:r>
          </a:p>
        </p:txBody>
      </p:sp>
      <p:sp>
        <p:nvSpPr>
          <p:cNvPr id="103" name="Rectangle: Rounded Corners 102">
            <a:extLst>
              <a:ext uri="{FF2B5EF4-FFF2-40B4-BE49-F238E27FC236}">
                <a16:creationId xmlns:a16="http://schemas.microsoft.com/office/drawing/2014/main" id="{244FB46B-3EE1-4BBE-BB84-AC7419C3DD1B}"/>
              </a:ext>
            </a:extLst>
          </p:cNvPr>
          <p:cNvSpPr/>
          <p:nvPr/>
        </p:nvSpPr>
        <p:spPr>
          <a:xfrm>
            <a:off x="7710692" y="3210732"/>
            <a:ext cx="1820779" cy="516615"/>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Folktales</a:t>
            </a:r>
          </a:p>
        </p:txBody>
      </p:sp>
      <p:cxnSp>
        <p:nvCxnSpPr>
          <p:cNvPr id="104" name="Straight Connector 103">
            <a:extLst>
              <a:ext uri="{FF2B5EF4-FFF2-40B4-BE49-F238E27FC236}">
                <a16:creationId xmlns:a16="http://schemas.microsoft.com/office/drawing/2014/main" id="{56090DAF-884E-492D-A0FE-0132B8EA6C75}"/>
              </a:ext>
            </a:extLst>
          </p:cNvPr>
          <p:cNvCxnSpPr>
            <a:cxnSpLocks/>
            <a:stCxn id="75" idx="3"/>
          </p:cNvCxnSpPr>
          <p:nvPr/>
        </p:nvCxnSpPr>
        <p:spPr>
          <a:xfrm flipV="1">
            <a:off x="5682513" y="4100194"/>
            <a:ext cx="1702415" cy="77368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5103F39-BB4A-4BDD-B09B-AE9788CB363E}"/>
              </a:ext>
            </a:extLst>
          </p:cNvPr>
          <p:cNvCxnSpPr>
            <a:cxnSpLocks/>
          </p:cNvCxnSpPr>
          <p:nvPr/>
        </p:nvCxnSpPr>
        <p:spPr>
          <a:xfrm flipV="1">
            <a:off x="7373404" y="1236944"/>
            <a:ext cx="23048" cy="2889548"/>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04A7B7E-AF19-4153-940B-4B8BC6591EB7}"/>
              </a:ext>
            </a:extLst>
          </p:cNvPr>
          <p:cNvCxnSpPr>
            <a:cxnSpLocks/>
          </p:cNvCxnSpPr>
          <p:nvPr/>
        </p:nvCxnSpPr>
        <p:spPr>
          <a:xfrm flipH="1">
            <a:off x="7401824" y="1236944"/>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C07AE52-282B-40B7-BAF3-3FA51A2717AD}"/>
              </a:ext>
            </a:extLst>
          </p:cNvPr>
          <p:cNvCxnSpPr>
            <a:cxnSpLocks/>
          </p:cNvCxnSpPr>
          <p:nvPr/>
        </p:nvCxnSpPr>
        <p:spPr>
          <a:xfrm flipH="1">
            <a:off x="7377993" y="1848320"/>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ED96507-4F07-410E-AE13-28C31623FECD}"/>
              </a:ext>
            </a:extLst>
          </p:cNvPr>
          <p:cNvCxnSpPr>
            <a:cxnSpLocks/>
          </p:cNvCxnSpPr>
          <p:nvPr/>
        </p:nvCxnSpPr>
        <p:spPr>
          <a:xfrm flipH="1">
            <a:off x="7377993" y="2246758"/>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39165DF-8EBB-497B-BA0B-6DDA7B19675F}"/>
              </a:ext>
            </a:extLst>
          </p:cNvPr>
          <p:cNvCxnSpPr>
            <a:cxnSpLocks/>
          </p:cNvCxnSpPr>
          <p:nvPr/>
        </p:nvCxnSpPr>
        <p:spPr>
          <a:xfrm flipH="1">
            <a:off x="7359727" y="3195605"/>
            <a:ext cx="314803"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E8710A2-1BAD-47D2-8677-720DBDDAB0DD}"/>
              </a:ext>
            </a:extLst>
          </p:cNvPr>
          <p:cNvCxnSpPr>
            <a:cxnSpLocks/>
          </p:cNvCxnSpPr>
          <p:nvPr/>
        </p:nvCxnSpPr>
        <p:spPr>
          <a:xfrm flipV="1">
            <a:off x="9896180" y="922789"/>
            <a:ext cx="8317" cy="2772537"/>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17" name="Straight Connector 116">
            <a:extLst>
              <a:ext uri="{FF2B5EF4-FFF2-40B4-BE49-F238E27FC236}">
                <a16:creationId xmlns:a16="http://schemas.microsoft.com/office/drawing/2014/main" id="{07BBC257-F876-487A-B3EF-0B71021B211D}"/>
              </a:ext>
            </a:extLst>
          </p:cNvPr>
          <p:cNvCxnSpPr>
            <a:cxnSpLocks/>
          </p:cNvCxnSpPr>
          <p:nvPr/>
        </p:nvCxnSpPr>
        <p:spPr>
          <a:xfrm>
            <a:off x="9892169" y="2490039"/>
            <a:ext cx="349725" cy="0"/>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sp>
        <p:nvSpPr>
          <p:cNvPr id="118" name="Rectangle: Rounded Corners 117">
            <a:extLst>
              <a:ext uri="{FF2B5EF4-FFF2-40B4-BE49-F238E27FC236}">
                <a16:creationId xmlns:a16="http://schemas.microsoft.com/office/drawing/2014/main" id="{FF904F95-1DDB-4930-BE4E-7656C521921D}"/>
              </a:ext>
            </a:extLst>
          </p:cNvPr>
          <p:cNvSpPr/>
          <p:nvPr/>
        </p:nvSpPr>
        <p:spPr>
          <a:xfrm>
            <a:off x="10241894" y="1936588"/>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Myths</a:t>
            </a:r>
          </a:p>
        </p:txBody>
      </p:sp>
      <p:sp>
        <p:nvSpPr>
          <p:cNvPr id="119" name="Rectangle: Rounded Corners 118">
            <a:extLst>
              <a:ext uri="{FF2B5EF4-FFF2-40B4-BE49-F238E27FC236}">
                <a16:creationId xmlns:a16="http://schemas.microsoft.com/office/drawing/2014/main" id="{809C75B7-F789-475C-97DF-DDD1EB2DCCC7}"/>
              </a:ext>
            </a:extLst>
          </p:cNvPr>
          <p:cNvSpPr/>
          <p:nvPr/>
        </p:nvSpPr>
        <p:spPr>
          <a:xfrm>
            <a:off x="10237884" y="2658482"/>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Fairy Tales</a:t>
            </a:r>
          </a:p>
        </p:txBody>
      </p:sp>
      <p:sp>
        <p:nvSpPr>
          <p:cNvPr id="120" name="Rectangle: Rounded Corners 119">
            <a:extLst>
              <a:ext uri="{FF2B5EF4-FFF2-40B4-BE49-F238E27FC236}">
                <a16:creationId xmlns:a16="http://schemas.microsoft.com/office/drawing/2014/main" id="{F1618436-BF9A-4648-8653-069FDFF271F1}"/>
              </a:ext>
            </a:extLst>
          </p:cNvPr>
          <p:cNvSpPr/>
          <p:nvPr/>
        </p:nvSpPr>
        <p:spPr>
          <a:xfrm>
            <a:off x="10241894" y="3396420"/>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Legends</a:t>
            </a:r>
          </a:p>
        </p:txBody>
      </p:sp>
      <p:sp>
        <p:nvSpPr>
          <p:cNvPr id="121" name="Rectangle: Rounded Corners 120">
            <a:extLst>
              <a:ext uri="{FF2B5EF4-FFF2-40B4-BE49-F238E27FC236}">
                <a16:creationId xmlns:a16="http://schemas.microsoft.com/office/drawing/2014/main" id="{762B97C7-F0B4-482F-90BC-B4DCC18F5FD2}"/>
              </a:ext>
            </a:extLst>
          </p:cNvPr>
          <p:cNvSpPr/>
          <p:nvPr/>
        </p:nvSpPr>
        <p:spPr>
          <a:xfrm>
            <a:off x="10245907" y="1182606"/>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Fable</a:t>
            </a:r>
          </a:p>
        </p:txBody>
      </p:sp>
      <p:sp>
        <p:nvSpPr>
          <p:cNvPr id="122" name="Rectangle: Rounded Corners 121">
            <a:extLst>
              <a:ext uri="{FF2B5EF4-FFF2-40B4-BE49-F238E27FC236}">
                <a16:creationId xmlns:a16="http://schemas.microsoft.com/office/drawing/2014/main" id="{46486152-913A-4AF1-A9CE-F8198078985D}"/>
              </a:ext>
            </a:extLst>
          </p:cNvPr>
          <p:cNvSpPr/>
          <p:nvPr/>
        </p:nvSpPr>
        <p:spPr>
          <a:xfrm>
            <a:off x="10245907" y="500818"/>
            <a:ext cx="1820779" cy="737938"/>
          </a:xfrm>
          <a:prstGeom prst="roundRect">
            <a:avLst/>
          </a:prstGeom>
          <a:solidFill>
            <a:srgbClr val="1CAC2D"/>
          </a:solidFill>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Tall Tale</a:t>
            </a:r>
          </a:p>
        </p:txBody>
      </p:sp>
      <p:cxnSp>
        <p:nvCxnSpPr>
          <p:cNvPr id="123" name="Straight Connector 122">
            <a:extLst>
              <a:ext uri="{FF2B5EF4-FFF2-40B4-BE49-F238E27FC236}">
                <a16:creationId xmlns:a16="http://schemas.microsoft.com/office/drawing/2014/main" id="{6F91C37A-CF73-4272-827A-15A53CC9865B}"/>
              </a:ext>
            </a:extLst>
          </p:cNvPr>
          <p:cNvCxnSpPr>
            <a:cxnSpLocks/>
          </p:cNvCxnSpPr>
          <p:nvPr/>
        </p:nvCxnSpPr>
        <p:spPr>
          <a:xfrm>
            <a:off x="9950329" y="897856"/>
            <a:ext cx="295578" cy="1"/>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4" name="Straight Connector 123">
            <a:extLst>
              <a:ext uri="{FF2B5EF4-FFF2-40B4-BE49-F238E27FC236}">
                <a16:creationId xmlns:a16="http://schemas.microsoft.com/office/drawing/2014/main" id="{B7578F06-A3E8-4DB6-8B80-D31DD4B70B15}"/>
              </a:ext>
            </a:extLst>
          </p:cNvPr>
          <p:cNvCxnSpPr>
            <a:cxnSpLocks/>
          </p:cNvCxnSpPr>
          <p:nvPr/>
        </p:nvCxnSpPr>
        <p:spPr>
          <a:xfrm>
            <a:off x="9896180" y="1547354"/>
            <a:ext cx="349727" cy="16254"/>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5" name="Straight Connector 124">
            <a:extLst>
              <a:ext uri="{FF2B5EF4-FFF2-40B4-BE49-F238E27FC236}">
                <a16:creationId xmlns:a16="http://schemas.microsoft.com/office/drawing/2014/main" id="{5EBB61FA-ABDE-46AD-AAB0-B9E8C2F2CE65}"/>
              </a:ext>
            </a:extLst>
          </p:cNvPr>
          <p:cNvCxnSpPr>
            <a:cxnSpLocks/>
          </p:cNvCxnSpPr>
          <p:nvPr/>
        </p:nvCxnSpPr>
        <p:spPr>
          <a:xfrm flipV="1">
            <a:off x="9904497" y="3019436"/>
            <a:ext cx="341410" cy="22658"/>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26" name="Straight Connector 125">
            <a:extLst>
              <a:ext uri="{FF2B5EF4-FFF2-40B4-BE49-F238E27FC236}">
                <a16:creationId xmlns:a16="http://schemas.microsoft.com/office/drawing/2014/main" id="{307EDFF8-709D-411C-939C-A46CE56C50B3}"/>
              </a:ext>
            </a:extLst>
          </p:cNvPr>
          <p:cNvCxnSpPr>
            <a:cxnSpLocks/>
          </p:cNvCxnSpPr>
          <p:nvPr/>
        </p:nvCxnSpPr>
        <p:spPr>
          <a:xfrm>
            <a:off x="9900338" y="3711370"/>
            <a:ext cx="345569" cy="90113"/>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57" name="Straight Connector 156">
            <a:extLst>
              <a:ext uri="{FF2B5EF4-FFF2-40B4-BE49-F238E27FC236}">
                <a16:creationId xmlns:a16="http://schemas.microsoft.com/office/drawing/2014/main" id="{C7E4A92C-47D2-4B00-88AA-14C31448A63B}"/>
              </a:ext>
            </a:extLst>
          </p:cNvPr>
          <p:cNvCxnSpPr>
            <a:cxnSpLocks/>
            <a:stCxn id="103" idx="3"/>
          </p:cNvCxnSpPr>
          <p:nvPr/>
        </p:nvCxnSpPr>
        <p:spPr>
          <a:xfrm flipV="1">
            <a:off x="9531471" y="3443440"/>
            <a:ext cx="400157" cy="25600"/>
          </a:xfrm>
          <a:prstGeom prst="line">
            <a:avLst/>
          </a:prstGeom>
          <a:ln w="76200">
            <a:solidFill>
              <a:srgbClr val="C00000"/>
            </a:solidFill>
          </a:ln>
        </p:spPr>
        <p:style>
          <a:lnRef idx="2">
            <a:schemeClr val="accent5">
              <a:shade val="50000"/>
            </a:schemeClr>
          </a:lnRef>
          <a:fillRef idx="1">
            <a:schemeClr val="accent5"/>
          </a:fillRef>
          <a:effectRef idx="0">
            <a:schemeClr val="accent5"/>
          </a:effectRef>
          <a:fontRef idx="minor">
            <a:schemeClr val="lt1"/>
          </a:fontRef>
        </p:style>
      </p:cxnSp>
      <p:cxnSp>
        <p:nvCxnSpPr>
          <p:cNvPr id="194" name="Straight Connector 193">
            <a:extLst>
              <a:ext uri="{FF2B5EF4-FFF2-40B4-BE49-F238E27FC236}">
                <a16:creationId xmlns:a16="http://schemas.microsoft.com/office/drawing/2014/main" id="{B1D8D812-D25F-46E5-814E-0DFB9D98B269}"/>
              </a:ext>
            </a:extLst>
          </p:cNvPr>
          <p:cNvCxnSpPr>
            <a:cxnSpLocks/>
            <a:stCxn id="90" idx="3"/>
          </p:cNvCxnSpPr>
          <p:nvPr/>
        </p:nvCxnSpPr>
        <p:spPr>
          <a:xfrm flipV="1">
            <a:off x="5682513" y="5297786"/>
            <a:ext cx="1847170" cy="170106"/>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195" name="Straight Connector 194">
            <a:extLst>
              <a:ext uri="{FF2B5EF4-FFF2-40B4-BE49-F238E27FC236}">
                <a16:creationId xmlns:a16="http://schemas.microsoft.com/office/drawing/2014/main" id="{4BA72FE0-E349-4C51-A906-D30D7E131B55}"/>
              </a:ext>
            </a:extLst>
          </p:cNvPr>
          <p:cNvCxnSpPr>
            <a:cxnSpLocks/>
          </p:cNvCxnSpPr>
          <p:nvPr/>
        </p:nvCxnSpPr>
        <p:spPr>
          <a:xfrm flipV="1">
            <a:off x="7513789" y="4149193"/>
            <a:ext cx="15894" cy="2435417"/>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sp>
        <p:nvSpPr>
          <p:cNvPr id="196" name="Rectangle: Rounded Corners 195">
            <a:extLst>
              <a:ext uri="{FF2B5EF4-FFF2-40B4-BE49-F238E27FC236}">
                <a16:creationId xmlns:a16="http://schemas.microsoft.com/office/drawing/2014/main" id="{6DAAB592-01F9-4DA3-9D12-BE7776485614}"/>
              </a:ext>
            </a:extLst>
          </p:cNvPr>
          <p:cNvSpPr/>
          <p:nvPr/>
        </p:nvSpPr>
        <p:spPr>
          <a:xfrm>
            <a:off x="8015251" y="3880875"/>
            <a:ext cx="1820779" cy="536636"/>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Narrative</a:t>
            </a:r>
          </a:p>
        </p:txBody>
      </p:sp>
      <p:cxnSp>
        <p:nvCxnSpPr>
          <p:cNvPr id="197" name="Straight Connector 196">
            <a:extLst>
              <a:ext uri="{FF2B5EF4-FFF2-40B4-BE49-F238E27FC236}">
                <a16:creationId xmlns:a16="http://schemas.microsoft.com/office/drawing/2014/main" id="{76E3AD9A-5410-420E-BE52-623ABC5046E2}"/>
              </a:ext>
            </a:extLst>
          </p:cNvPr>
          <p:cNvCxnSpPr>
            <a:cxnSpLocks/>
          </p:cNvCxnSpPr>
          <p:nvPr/>
        </p:nvCxnSpPr>
        <p:spPr>
          <a:xfrm>
            <a:off x="7467868" y="4149193"/>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sp>
        <p:nvSpPr>
          <p:cNvPr id="198" name="Rectangle: Rounded Corners 197">
            <a:extLst>
              <a:ext uri="{FF2B5EF4-FFF2-40B4-BE49-F238E27FC236}">
                <a16:creationId xmlns:a16="http://schemas.microsoft.com/office/drawing/2014/main" id="{CC9D2317-2606-42EF-AA9C-2F4DACB835B5}"/>
              </a:ext>
            </a:extLst>
          </p:cNvPr>
          <p:cNvSpPr/>
          <p:nvPr/>
        </p:nvSpPr>
        <p:spPr>
          <a:xfrm>
            <a:off x="7989052" y="4375518"/>
            <a:ext cx="1820779" cy="436258"/>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Biography</a:t>
            </a:r>
          </a:p>
        </p:txBody>
      </p:sp>
      <p:sp>
        <p:nvSpPr>
          <p:cNvPr id="199" name="Rectangle: Rounded Corners 198">
            <a:extLst>
              <a:ext uri="{FF2B5EF4-FFF2-40B4-BE49-F238E27FC236}">
                <a16:creationId xmlns:a16="http://schemas.microsoft.com/office/drawing/2014/main" id="{0BC82626-FADD-49C3-A045-24F668B72062}"/>
              </a:ext>
            </a:extLst>
          </p:cNvPr>
          <p:cNvSpPr/>
          <p:nvPr/>
        </p:nvSpPr>
        <p:spPr>
          <a:xfrm>
            <a:off x="7972346" y="4816305"/>
            <a:ext cx="1820779" cy="557466"/>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Memoir/</a:t>
            </a:r>
          </a:p>
          <a:p>
            <a:pPr algn="ctr"/>
            <a:r>
              <a:rPr lang="en-US" dirty="0"/>
              <a:t>Autobiography</a:t>
            </a:r>
          </a:p>
        </p:txBody>
      </p:sp>
      <p:sp>
        <p:nvSpPr>
          <p:cNvPr id="200" name="Rectangle: Rounded Corners 199">
            <a:extLst>
              <a:ext uri="{FF2B5EF4-FFF2-40B4-BE49-F238E27FC236}">
                <a16:creationId xmlns:a16="http://schemas.microsoft.com/office/drawing/2014/main" id="{4792C044-3EF5-4FB9-BDED-7A7CA3BD475F}"/>
              </a:ext>
            </a:extLst>
          </p:cNvPr>
          <p:cNvSpPr/>
          <p:nvPr/>
        </p:nvSpPr>
        <p:spPr>
          <a:xfrm>
            <a:off x="7972345" y="5397745"/>
            <a:ext cx="1820779" cy="485169"/>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Essay</a:t>
            </a:r>
          </a:p>
        </p:txBody>
      </p:sp>
      <p:sp>
        <p:nvSpPr>
          <p:cNvPr id="201" name="Rectangle: Rounded Corners 200">
            <a:extLst>
              <a:ext uri="{FF2B5EF4-FFF2-40B4-BE49-F238E27FC236}">
                <a16:creationId xmlns:a16="http://schemas.microsoft.com/office/drawing/2014/main" id="{7C554943-D46E-4A72-9D57-C5633D5D87FF}"/>
              </a:ext>
            </a:extLst>
          </p:cNvPr>
          <p:cNvSpPr/>
          <p:nvPr/>
        </p:nvSpPr>
        <p:spPr>
          <a:xfrm>
            <a:off x="7989053" y="5882916"/>
            <a:ext cx="1820779" cy="394265"/>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Diary/Journal</a:t>
            </a:r>
          </a:p>
        </p:txBody>
      </p:sp>
      <p:sp>
        <p:nvSpPr>
          <p:cNvPr id="202" name="Rectangle: Rounded Corners 201">
            <a:extLst>
              <a:ext uri="{FF2B5EF4-FFF2-40B4-BE49-F238E27FC236}">
                <a16:creationId xmlns:a16="http://schemas.microsoft.com/office/drawing/2014/main" id="{D97E30E3-B87F-4CAA-8E4E-D2FB15D28A6D}"/>
              </a:ext>
            </a:extLst>
          </p:cNvPr>
          <p:cNvSpPr/>
          <p:nvPr/>
        </p:nvSpPr>
        <p:spPr>
          <a:xfrm>
            <a:off x="7989051" y="6277182"/>
            <a:ext cx="1820779" cy="490094"/>
          </a:xfrm>
          <a:prstGeom prst="roundRect">
            <a:avLst/>
          </a:prstGeom>
          <a:solidFill>
            <a:srgbClr val="1CAC2D"/>
          </a:solidFill>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News Article</a:t>
            </a:r>
          </a:p>
        </p:txBody>
      </p:sp>
      <p:cxnSp>
        <p:nvCxnSpPr>
          <p:cNvPr id="203" name="Straight Connector 202">
            <a:extLst>
              <a:ext uri="{FF2B5EF4-FFF2-40B4-BE49-F238E27FC236}">
                <a16:creationId xmlns:a16="http://schemas.microsoft.com/office/drawing/2014/main" id="{15505E93-EF43-4C29-AD4D-02419206DF35}"/>
              </a:ext>
            </a:extLst>
          </p:cNvPr>
          <p:cNvCxnSpPr>
            <a:cxnSpLocks/>
          </p:cNvCxnSpPr>
          <p:nvPr/>
        </p:nvCxnSpPr>
        <p:spPr>
          <a:xfrm>
            <a:off x="7477841" y="4489826"/>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4" name="Straight Connector 203">
            <a:extLst>
              <a:ext uri="{FF2B5EF4-FFF2-40B4-BE49-F238E27FC236}">
                <a16:creationId xmlns:a16="http://schemas.microsoft.com/office/drawing/2014/main" id="{B52F3AA4-9380-4FE2-B352-78FF8AC1AF9B}"/>
              </a:ext>
            </a:extLst>
          </p:cNvPr>
          <p:cNvCxnSpPr>
            <a:cxnSpLocks/>
          </p:cNvCxnSpPr>
          <p:nvPr/>
        </p:nvCxnSpPr>
        <p:spPr>
          <a:xfrm>
            <a:off x="7513789" y="4981520"/>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5" name="Straight Connector 204">
            <a:extLst>
              <a:ext uri="{FF2B5EF4-FFF2-40B4-BE49-F238E27FC236}">
                <a16:creationId xmlns:a16="http://schemas.microsoft.com/office/drawing/2014/main" id="{F7291487-30F6-4824-9930-073B9ECEC0F1}"/>
              </a:ext>
            </a:extLst>
          </p:cNvPr>
          <p:cNvCxnSpPr>
            <a:cxnSpLocks/>
          </p:cNvCxnSpPr>
          <p:nvPr/>
        </p:nvCxnSpPr>
        <p:spPr>
          <a:xfrm>
            <a:off x="7517948" y="5594571"/>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6" name="Straight Connector 205">
            <a:extLst>
              <a:ext uri="{FF2B5EF4-FFF2-40B4-BE49-F238E27FC236}">
                <a16:creationId xmlns:a16="http://schemas.microsoft.com/office/drawing/2014/main" id="{B0901428-D098-464B-AE86-28DC399DF8D0}"/>
              </a:ext>
            </a:extLst>
          </p:cNvPr>
          <p:cNvCxnSpPr>
            <a:cxnSpLocks/>
          </p:cNvCxnSpPr>
          <p:nvPr/>
        </p:nvCxnSpPr>
        <p:spPr>
          <a:xfrm>
            <a:off x="7497895" y="5948460"/>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cxnSp>
        <p:nvCxnSpPr>
          <p:cNvPr id="207" name="Straight Connector 206">
            <a:extLst>
              <a:ext uri="{FF2B5EF4-FFF2-40B4-BE49-F238E27FC236}">
                <a16:creationId xmlns:a16="http://schemas.microsoft.com/office/drawing/2014/main" id="{588E8B0E-6B20-497F-B648-19E710D1E884}"/>
              </a:ext>
            </a:extLst>
          </p:cNvPr>
          <p:cNvCxnSpPr>
            <a:cxnSpLocks/>
          </p:cNvCxnSpPr>
          <p:nvPr/>
        </p:nvCxnSpPr>
        <p:spPr>
          <a:xfrm>
            <a:off x="7513789" y="6490367"/>
            <a:ext cx="537410" cy="0"/>
          </a:xfrm>
          <a:prstGeom prst="line">
            <a:avLst/>
          </a:prstGeom>
          <a:ln w="76200">
            <a:solidFill>
              <a:schemeClr val="accent2"/>
            </a:solidFill>
          </a:ln>
        </p:spPr>
        <p:style>
          <a:lnRef idx="2">
            <a:schemeClr val="accent5">
              <a:shade val="50000"/>
            </a:schemeClr>
          </a:lnRef>
          <a:fillRef idx="1">
            <a:schemeClr val="accent5"/>
          </a:fillRef>
          <a:effectRef idx="0">
            <a:schemeClr val="accent5"/>
          </a:effectRef>
          <a:fontRef idx="minor">
            <a:schemeClr val="lt1"/>
          </a:fontRef>
        </p:style>
      </p:cxnSp>
      <p:pic>
        <p:nvPicPr>
          <p:cNvPr id="2" name="Picture 1">
            <a:extLst>
              <a:ext uri="{FF2B5EF4-FFF2-40B4-BE49-F238E27FC236}">
                <a16:creationId xmlns:a16="http://schemas.microsoft.com/office/drawing/2014/main" id="{77E11AE2-7FA2-410C-83E9-A5A6233DB0D1}"/>
              </a:ext>
            </a:extLst>
          </p:cNvPr>
          <p:cNvPicPr>
            <a:picLocks noChangeAspect="1"/>
          </p:cNvPicPr>
          <p:nvPr/>
        </p:nvPicPr>
        <p:blipFill>
          <a:blip r:embed="rId2"/>
          <a:stretch>
            <a:fillRect/>
          </a:stretch>
        </p:blipFill>
        <p:spPr>
          <a:xfrm>
            <a:off x="10642117" y="4249662"/>
            <a:ext cx="1332074" cy="2363754"/>
          </a:xfrm>
          <a:prstGeom prst="rect">
            <a:avLst/>
          </a:prstGeom>
        </p:spPr>
      </p:pic>
      <p:pic>
        <p:nvPicPr>
          <p:cNvPr id="3" name="Picture 2">
            <a:extLst>
              <a:ext uri="{FF2B5EF4-FFF2-40B4-BE49-F238E27FC236}">
                <a16:creationId xmlns:a16="http://schemas.microsoft.com/office/drawing/2014/main" id="{9FE9B0B3-5A67-4EFA-A8F6-CD3E94295F0F}"/>
              </a:ext>
            </a:extLst>
          </p:cNvPr>
          <p:cNvPicPr>
            <a:picLocks noChangeAspect="1"/>
          </p:cNvPicPr>
          <p:nvPr/>
        </p:nvPicPr>
        <p:blipFill>
          <a:blip r:embed="rId3"/>
          <a:stretch>
            <a:fillRect/>
          </a:stretch>
        </p:blipFill>
        <p:spPr>
          <a:xfrm>
            <a:off x="794303" y="5640329"/>
            <a:ext cx="1680002" cy="1117965"/>
          </a:xfrm>
          <a:prstGeom prst="rect">
            <a:avLst/>
          </a:prstGeom>
        </p:spPr>
      </p:pic>
      <p:pic>
        <p:nvPicPr>
          <p:cNvPr id="4" name="Picture 3">
            <a:extLst>
              <a:ext uri="{FF2B5EF4-FFF2-40B4-BE49-F238E27FC236}">
                <a16:creationId xmlns:a16="http://schemas.microsoft.com/office/drawing/2014/main" id="{853B58C5-1953-43CA-8F14-608CC2C374AC}"/>
              </a:ext>
            </a:extLst>
          </p:cNvPr>
          <p:cNvPicPr>
            <a:picLocks noChangeAspect="1"/>
          </p:cNvPicPr>
          <p:nvPr/>
        </p:nvPicPr>
        <p:blipFill>
          <a:blip r:embed="rId4"/>
          <a:stretch>
            <a:fillRect/>
          </a:stretch>
        </p:blipFill>
        <p:spPr>
          <a:xfrm>
            <a:off x="3305275" y="5867282"/>
            <a:ext cx="1405382" cy="891012"/>
          </a:xfrm>
          <a:prstGeom prst="rect">
            <a:avLst/>
          </a:prstGeom>
        </p:spPr>
      </p:pic>
      <p:pic>
        <p:nvPicPr>
          <p:cNvPr id="5" name="Picture 4">
            <a:extLst>
              <a:ext uri="{FF2B5EF4-FFF2-40B4-BE49-F238E27FC236}">
                <a16:creationId xmlns:a16="http://schemas.microsoft.com/office/drawing/2014/main" id="{1CC7A30D-0DFE-4C3D-8932-3AA37BC4AA01}"/>
              </a:ext>
            </a:extLst>
          </p:cNvPr>
          <p:cNvPicPr>
            <a:picLocks noChangeAspect="1"/>
          </p:cNvPicPr>
          <p:nvPr/>
        </p:nvPicPr>
        <p:blipFill>
          <a:blip r:embed="rId5"/>
          <a:stretch>
            <a:fillRect/>
          </a:stretch>
        </p:blipFill>
        <p:spPr>
          <a:xfrm>
            <a:off x="5471194" y="5866003"/>
            <a:ext cx="1661035" cy="930180"/>
          </a:xfrm>
          <a:prstGeom prst="rect">
            <a:avLst/>
          </a:prstGeom>
        </p:spPr>
      </p:pic>
      <p:sp>
        <p:nvSpPr>
          <p:cNvPr id="94" name="Rectangle: Rounded Corners 74">
            <a:extLst>
              <a:ext uri="{FF2B5EF4-FFF2-40B4-BE49-F238E27FC236}">
                <a16:creationId xmlns:a16="http://schemas.microsoft.com/office/drawing/2014/main" id="{602EA24E-FA47-4913-A2A5-AEECD23C9F92}"/>
              </a:ext>
            </a:extLst>
          </p:cNvPr>
          <p:cNvSpPr/>
          <p:nvPr/>
        </p:nvSpPr>
        <p:spPr>
          <a:xfrm>
            <a:off x="3908329" y="4125399"/>
            <a:ext cx="1417153" cy="369374"/>
          </a:xfrm>
          <a:prstGeom prst="roundRect">
            <a:avLst/>
          </a:prstGeom>
          <a:ln w="76200">
            <a:solidFill>
              <a:schemeClr val="accent3">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Prose</a:t>
            </a:r>
            <a:endParaRPr lang="en-US" dirty="0"/>
          </a:p>
        </p:txBody>
      </p:sp>
      <p:cxnSp>
        <p:nvCxnSpPr>
          <p:cNvPr id="97" name="Straight Connector 96">
            <a:extLst>
              <a:ext uri="{FF2B5EF4-FFF2-40B4-BE49-F238E27FC236}">
                <a16:creationId xmlns:a16="http://schemas.microsoft.com/office/drawing/2014/main" id="{1160545F-8368-4190-9B9A-5877B23940BD}"/>
              </a:ext>
            </a:extLst>
          </p:cNvPr>
          <p:cNvCxnSpPr>
            <a:cxnSpLocks/>
          </p:cNvCxnSpPr>
          <p:nvPr/>
        </p:nvCxnSpPr>
        <p:spPr>
          <a:xfrm>
            <a:off x="3666230" y="4351597"/>
            <a:ext cx="31831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9" idx="2"/>
          </p:cNvCxnSpPr>
          <p:nvPr/>
        </p:nvCxnSpPr>
        <p:spPr>
          <a:xfrm flipH="1" flipV="1">
            <a:off x="1465626" y="1189351"/>
            <a:ext cx="2464524" cy="2820166"/>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75" idx="3"/>
            <a:endCxn id="94" idx="3"/>
          </p:cNvCxnSpPr>
          <p:nvPr/>
        </p:nvCxnSpPr>
        <p:spPr>
          <a:xfrm flipH="1" flipV="1">
            <a:off x="5325482" y="4310086"/>
            <a:ext cx="357031" cy="56379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12" idx="2"/>
          </p:cNvCxnSpPr>
          <p:nvPr/>
        </p:nvCxnSpPr>
        <p:spPr>
          <a:xfrm flipH="1" flipV="1">
            <a:off x="1700694" y="3969059"/>
            <a:ext cx="2038109" cy="940099"/>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9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additive="base">
                                        <p:cTn id="4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ppt_x"/>
                                          </p:val>
                                        </p:tav>
                                        <p:tav tm="100000">
                                          <p:val>
                                            <p:strVal val="#ppt_x"/>
                                          </p:val>
                                        </p:tav>
                                      </p:tavLst>
                                    </p:anim>
                                    <p:anim calcmode="lin" valueType="num">
                                      <p:cBhvr additive="base">
                                        <p:cTn id="7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fill="hold"/>
                                        <p:tgtEl>
                                          <p:spTgt spid="60"/>
                                        </p:tgtEl>
                                        <p:attrNameLst>
                                          <p:attrName>ppt_x</p:attrName>
                                        </p:attrNameLst>
                                      </p:cBhvr>
                                      <p:tavLst>
                                        <p:tav tm="0">
                                          <p:val>
                                            <p:strVal val="#ppt_x"/>
                                          </p:val>
                                        </p:tav>
                                        <p:tav tm="100000">
                                          <p:val>
                                            <p:strVal val="#ppt_x"/>
                                          </p:val>
                                        </p:tav>
                                      </p:tavLst>
                                    </p:anim>
                                    <p:anim calcmode="lin" valueType="num">
                                      <p:cBhvr additive="base">
                                        <p:cTn id="8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additive="base">
                                        <p:cTn id="91" dur="500" fill="hold"/>
                                        <p:tgtEl>
                                          <p:spTgt spid="61"/>
                                        </p:tgtEl>
                                        <p:attrNameLst>
                                          <p:attrName>ppt_x</p:attrName>
                                        </p:attrNameLst>
                                      </p:cBhvr>
                                      <p:tavLst>
                                        <p:tav tm="0">
                                          <p:val>
                                            <p:strVal val="#ppt_x"/>
                                          </p:val>
                                        </p:tav>
                                        <p:tav tm="100000">
                                          <p:val>
                                            <p:strVal val="#ppt_x"/>
                                          </p:val>
                                        </p:tav>
                                      </p:tavLst>
                                    </p:anim>
                                    <p:anim calcmode="lin" valueType="num">
                                      <p:cBhvr additive="base">
                                        <p:cTn id="9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ppt_x"/>
                                          </p:val>
                                        </p:tav>
                                        <p:tav tm="100000">
                                          <p:val>
                                            <p:strVal val="#ppt_x"/>
                                          </p:val>
                                        </p:tav>
                                      </p:tavLst>
                                    </p:anim>
                                    <p:anim calcmode="lin" valueType="num">
                                      <p:cBhvr additive="base">
                                        <p:cTn id="10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additive="base">
                                        <p:cTn id="109" dur="500" fill="hold"/>
                                        <p:tgtEl>
                                          <p:spTgt spid="68"/>
                                        </p:tgtEl>
                                        <p:attrNameLst>
                                          <p:attrName>ppt_x</p:attrName>
                                        </p:attrNameLst>
                                      </p:cBhvr>
                                      <p:tavLst>
                                        <p:tav tm="0">
                                          <p:val>
                                            <p:strVal val="#ppt_x"/>
                                          </p:val>
                                        </p:tav>
                                        <p:tav tm="100000">
                                          <p:val>
                                            <p:strVal val="#ppt_x"/>
                                          </p:val>
                                        </p:tav>
                                      </p:tavLst>
                                    </p:anim>
                                    <p:anim calcmode="lin" valueType="num">
                                      <p:cBhvr additive="base">
                                        <p:cTn id="11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9" fill="hold" nodeType="click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94"/>
                                        </p:tgtEl>
                                        <p:attrNameLst>
                                          <p:attrName>style.visibility</p:attrName>
                                        </p:attrNameLst>
                                      </p:cBhvr>
                                      <p:to>
                                        <p:strVal val="visible"/>
                                      </p:to>
                                    </p:set>
                                    <p:anim calcmode="lin" valueType="num">
                                      <p:cBhvr additive="base">
                                        <p:cTn id="121" dur="500" fill="hold"/>
                                        <p:tgtEl>
                                          <p:spTgt spid="94"/>
                                        </p:tgtEl>
                                        <p:attrNameLst>
                                          <p:attrName>ppt_x</p:attrName>
                                        </p:attrNameLst>
                                      </p:cBhvr>
                                      <p:tavLst>
                                        <p:tav tm="0">
                                          <p:val>
                                            <p:strVal val="#ppt_x"/>
                                          </p:val>
                                        </p:tav>
                                        <p:tav tm="100000">
                                          <p:val>
                                            <p:strVal val="#ppt_x"/>
                                          </p:val>
                                        </p:tav>
                                      </p:tavLst>
                                    </p:anim>
                                    <p:anim calcmode="lin" valueType="num">
                                      <p:cBhvr additive="base">
                                        <p:cTn id="12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9" fill="hold" nodeType="clickEffect">
                                  <p:stCondLst>
                                    <p:cond delay="0"/>
                                  </p:stCondLst>
                                  <p:childTnLst>
                                    <p:set>
                                      <p:cBhvr>
                                        <p:cTn id="132" dur="1" fill="hold">
                                          <p:stCondLst>
                                            <p:cond delay="0"/>
                                          </p:stCondLst>
                                        </p:cTn>
                                        <p:tgtEl>
                                          <p:spTgt spid="105"/>
                                        </p:tgtEl>
                                        <p:attrNameLst>
                                          <p:attrName>style.visibility</p:attrName>
                                        </p:attrNameLst>
                                      </p:cBhvr>
                                      <p:to>
                                        <p:strVal val="visible"/>
                                      </p:to>
                                    </p:set>
                                    <p:anim calcmode="lin" valueType="num">
                                      <p:cBhvr additive="base">
                                        <p:cTn id="133" dur="500" fill="hold"/>
                                        <p:tgtEl>
                                          <p:spTgt spid="105"/>
                                        </p:tgtEl>
                                        <p:attrNameLst>
                                          <p:attrName>ppt_x</p:attrName>
                                        </p:attrNameLst>
                                      </p:cBhvr>
                                      <p:tavLst>
                                        <p:tav tm="0">
                                          <p:val>
                                            <p:strVal val="0-#ppt_w/2"/>
                                          </p:val>
                                        </p:tav>
                                        <p:tav tm="100000">
                                          <p:val>
                                            <p:strVal val="#ppt_x"/>
                                          </p:val>
                                        </p:tav>
                                      </p:tavLst>
                                    </p:anim>
                                    <p:anim calcmode="lin" valueType="num">
                                      <p:cBhvr additive="base">
                                        <p:cTn id="134" dur="500" fill="hold"/>
                                        <p:tgtEl>
                                          <p:spTgt spid="105"/>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9" fill="hold" nodeType="clickEffect">
                                  <p:stCondLst>
                                    <p:cond delay="0"/>
                                  </p:stCondLst>
                                  <p:childTnLst>
                                    <p:set>
                                      <p:cBhvr>
                                        <p:cTn id="138" dur="1" fill="hold">
                                          <p:stCondLst>
                                            <p:cond delay="0"/>
                                          </p:stCondLst>
                                        </p:cTn>
                                        <p:tgtEl>
                                          <p:spTgt spid="107"/>
                                        </p:tgtEl>
                                        <p:attrNameLst>
                                          <p:attrName>style.visibility</p:attrName>
                                        </p:attrNameLst>
                                      </p:cBhvr>
                                      <p:to>
                                        <p:strVal val="visible"/>
                                      </p:to>
                                    </p:set>
                                    <p:anim calcmode="lin" valueType="num">
                                      <p:cBhvr additive="base">
                                        <p:cTn id="139" dur="500" fill="hold"/>
                                        <p:tgtEl>
                                          <p:spTgt spid="107"/>
                                        </p:tgtEl>
                                        <p:attrNameLst>
                                          <p:attrName>ppt_x</p:attrName>
                                        </p:attrNameLst>
                                      </p:cBhvr>
                                      <p:tavLst>
                                        <p:tav tm="0">
                                          <p:val>
                                            <p:strVal val="0-#ppt_w/2"/>
                                          </p:val>
                                        </p:tav>
                                        <p:tav tm="100000">
                                          <p:val>
                                            <p:strVal val="#ppt_x"/>
                                          </p:val>
                                        </p:tav>
                                      </p:tavLst>
                                    </p:anim>
                                    <p:anim calcmode="lin" valueType="num">
                                      <p:cBhvr additive="base">
                                        <p:cTn id="140"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90"/>
                                        </p:tgtEl>
                                        <p:attrNameLst>
                                          <p:attrName>style.visibility</p:attrName>
                                        </p:attrNameLst>
                                      </p:cBhvr>
                                      <p:to>
                                        <p:strVal val="visible"/>
                                      </p:to>
                                    </p:set>
                                    <p:anim calcmode="lin" valueType="num">
                                      <p:cBhvr additive="base">
                                        <p:cTn id="145" dur="500" fill="hold"/>
                                        <p:tgtEl>
                                          <p:spTgt spid="90"/>
                                        </p:tgtEl>
                                        <p:attrNameLst>
                                          <p:attrName>ppt_x</p:attrName>
                                        </p:attrNameLst>
                                      </p:cBhvr>
                                      <p:tavLst>
                                        <p:tav tm="0">
                                          <p:val>
                                            <p:strVal val="#ppt_x"/>
                                          </p:val>
                                        </p:tav>
                                        <p:tav tm="100000">
                                          <p:val>
                                            <p:strVal val="#ppt_x"/>
                                          </p:val>
                                        </p:tav>
                                      </p:tavLst>
                                    </p:anim>
                                    <p:anim calcmode="lin" valueType="num">
                                      <p:cBhvr additive="base">
                                        <p:cTn id="14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99">
                                            <p:txEl>
                                              <p:pRg st="0" end="0"/>
                                            </p:txEl>
                                          </p:spTgt>
                                        </p:tgtEl>
                                        <p:attrNameLst>
                                          <p:attrName>style.visibility</p:attrName>
                                        </p:attrNameLst>
                                      </p:cBhvr>
                                      <p:to>
                                        <p:strVal val="visible"/>
                                      </p:to>
                                    </p:set>
                                    <p:anim calcmode="lin" valueType="num">
                                      <p:cBhvr additive="base">
                                        <p:cTn id="151"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00"/>
                                        </p:tgtEl>
                                        <p:attrNameLst>
                                          <p:attrName>style.visibility</p:attrName>
                                        </p:attrNameLst>
                                      </p:cBhvr>
                                      <p:to>
                                        <p:strVal val="visible"/>
                                      </p:to>
                                    </p:set>
                                    <p:anim calcmode="lin" valueType="num">
                                      <p:cBhvr additive="base">
                                        <p:cTn id="157" dur="500" fill="hold"/>
                                        <p:tgtEl>
                                          <p:spTgt spid="100"/>
                                        </p:tgtEl>
                                        <p:attrNameLst>
                                          <p:attrName>ppt_x</p:attrName>
                                        </p:attrNameLst>
                                      </p:cBhvr>
                                      <p:tavLst>
                                        <p:tav tm="0">
                                          <p:val>
                                            <p:strVal val="#ppt_x"/>
                                          </p:val>
                                        </p:tav>
                                        <p:tav tm="100000">
                                          <p:val>
                                            <p:strVal val="#ppt_x"/>
                                          </p:val>
                                        </p:tav>
                                      </p:tavLst>
                                    </p:anim>
                                    <p:anim calcmode="lin" valueType="num">
                                      <p:cBhvr additive="base">
                                        <p:cTn id="15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01"/>
                                        </p:tgtEl>
                                        <p:attrNameLst>
                                          <p:attrName>style.visibility</p:attrName>
                                        </p:attrNameLst>
                                      </p:cBhvr>
                                      <p:to>
                                        <p:strVal val="visible"/>
                                      </p:to>
                                    </p:set>
                                    <p:anim calcmode="lin" valueType="num">
                                      <p:cBhvr additive="base">
                                        <p:cTn id="163" dur="500" fill="hold"/>
                                        <p:tgtEl>
                                          <p:spTgt spid="101"/>
                                        </p:tgtEl>
                                        <p:attrNameLst>
                                          <p:attrName>ppt_x</p:attrName>
                                        </p:attrNameLst>
                                      </p:cBhvr>
                                      <p:tavLst>
                                        <p:tav tm="0">
                                          <p:val>
                                            <p:strVal val="#ppt_x"/>
                                          </p:val>
                                        </p:tav>
                                        <p:tav tm="100000">
                                          <p:val>
                                            <p:strVal val="#ppt_x"/>
                                          </p:val>
                                        </p:tav>
                                      </p:tavLst>
                                    </p:anim>
                                    <p:anim calcmode="lin" valueType="num">
                                      <p:cBhvr additive="base">
                                        <p:cTn id="16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02"/>
                                        </p:tgtEl>
                                        <p:attrNameLst>
                                          <p:attrName>style.visibility</p:attrName>
                                        </p:attrNameLst>
                                      </p:cBhvr>
                                      <p:to>
                                        <p:strVal val="visible"/>
                                      </p:to>
                                    </p:set>
                                    <p:anim calcmode="lin" valueType="num">
                                      <p:cBhvr additive="base">
                                        <p:cTn id="169" dur="500" fill="hold"/>
                                        <p:tgtEl>
                                          <p:spTgt spid="102"/>
                                        </p:tgtEl>
                                        <p:attrNameLst>
                                          <p:attrName>ppt_x</p:attrName>
                                        </p:attrNameLst>
                                      </p:cBhvr>
                                      <p:tavLst>
                                        <p:tav tm="0">
                                          <p:val>
                                            <p:strVal val="#ppt_x"/>
                                          </p:val>
                                        </p:tav>
                                        <p:tav tm="100000">
                                          <p:val>
                                            <p:strVal val="#ppt_x"/>
                                          </p:val>
                                        </p:tav>
                                      </p:tavLst>
                                    </p:anim>
                                    <p:anim calcmode="lin" valueType="num">
                                      <p:cBhvr additive="base">
                                        <p:cTn id="17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03"/>
                                        </p:tgtEl>
                                        <p:attrNameLst>
                                          <p:attrName>style.visibility</p:attrName>
                                        </p:attrNameLst>
                                      </p:cBhvr>
                                      <p:to>
                                        <p:strVal val="visible"/>
                                      </p:to>
                                    </p:set>
                                    <p:anim calcmode="lin" valueType="num">
                                      <p:cBhvr additive="base">
                                        <p:cTn id="175" dur="500" fill="hold"/>
                                        <p:tgtEl>
                                          <p:spTgt spid="103"/>
                                        </p:tgtEl>
                                        <p:attrNameLst>
                                          <p:attrName>ppt_x</p:attrName>
                                        </p:attrNameLst>
                                      </p:cBhvr>
                                      <p:tavLst>
                                        <p:tav tm="0">
                                          <p:val>
                                            <p:strVal val="#ppt_x"/>
                                          </p:val>
                                        </p:tav>
                                        <p:tav tm="100000">
                                          <p:val>
                                            <p:strVal val="#ppt_x"/>
                                          </p:val>
                                        </p:tav>
                                      </p:tavLst>
                                    </p:anim>
                                    <p:anim calcmode="lin" valueType="num">
                                      <p:cBhvr additive="base">
                                        <p:cTn id="17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122"/>
                                        </p:tgtEl>
                                        <p:attrNameLst>
                                          <p:attrName>style.visibility</p:attrName>
                                        </p:attrNameLst>
                                      </p:cBhvr>
                                      <p:to>
                                        <p:strVal val="visible"/>
                                      </p:to>
                                    </p:set>
                                    <p:animEffect transition="in" filter="fade">
                                      <p:cBhvr>
                                        <p:cTn id="181" dur="1000"/>
                                        <p:tgtEl>
                                          <p:spTgt spid="122"/>
                                        </p:tgtEl>
                                      </p:cBhvr>
                                    </p:animEffect>
                                    <p:anim calcmode="lin" valueType="num">
                                      <p:cBhvr>
                                        <p:cTn id="182" dur="1000" fill="hold"/>
                                        <p:tgtEl>
                                          <p:spTgt spid="122"/>
                                        </p:tgtEl>
                                        <p:attrNameLst>
                                          <p:attrName>ppt_x</p:attrName>
                                        </p:attrNameLst>
                                      </p:cBhvr>
                                      <p:tavLst>
                                        <p:tav tm="0">
                                          <p:val>
                                            <p:strVal val="#ppt_x"/>
                                          </p:val>
                                        </p:tav>
                                        <p:tav tm="100000">
                                          <p:val>
                                            <p:strVal val="#ppt_x"/>
                                          </p:val>
                                        </p:tav>
                                      </p:tavLst>
                                    </p:anim>
                                    <p:anim calcmode="lin" valueType="num">
                                      <p:cBhvr>
                                        <p:cTn id="183"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2" fill="hold" grpId="0" nodeType="clickEffect">
                                  <p:stCondLst>
                                    <p:cond delay="0"/>
                                  </p:stCondLst>
                                  <p:childTnLst>
                                    <p:set>
                                      <p:cBhvr>
                                        <p:cTn id="187" dur="1" fill="hold">
                                          <p:stCondLst>
                                            <p:cond delay="0"/>
                                          </p:stCondLst>
                                        </p:cTn>
                                        <p:tgtEl>
                                          <p:spTgt spid="121"/>
                                        </p:tgtEl>
                                        <p:attrNameLst>
                                          <p:attrName>style.visibility</p:attrName>
                                        </p:attrNameLst>
                                      </p:cBhvr>
                                      <p:to>
                                        <p:strVal val="visible"/>
                                      </p:to>
                                    </p:set>
                                    <p:anim calcmode="lin" valueType="num">
                                      <p:cBhvr additive="base">
                                        <p:cTn id="188" dur="500" fill="hold"/>
                                        <p:tgtEl>
                                          <p:spTgt spid="121"/>
                                        </p:tgtEl>
                                        <p:attrNameLst>
                                          <p:attrName>ppt_x</p:attrName>
                                        </p:attrNameLst>
                                      </p:cBhvr>
                                      <p:tavLst>
                                        <p:tav tm="0">
                                          <p:val>
                                            <p:strVal val="1+#ppt_w/2"/>
                                          </p:val>
                                        </p:tav>
                                        <p:tav tm="100000">
                                          <p:val>
                                            <p:strVal val="#ppt_x"/>
                                          </p:val>
                                        </p:tav>
                                      </p:tavLst>
                                    </p:anim>
                                    <p:anim calcmode="lin" valueType="num">
                                      <p:cBhvr additive="base">
                                        <p:cTn id="189"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118"/>
                                        </p:tgtEl>
                                        <p:attrNameLst>
                                          <p:attrName>style.visibility</p:attrName>
                                        </p:attrNameLst>
                                      </p:cBhvr>
                                      <p:to>
                                        <p:strVal val="visible"/>
                                      </p:to>
                                    </p:set>
                                    <p:anim calcmode="lin" valueType="num">
                                      <p:cBhvr additive="base">
                                        <p:cTn id="194" dur="500" fill="hold"/>
                                        <p:tgtEl>
                                          <p:spTgt spid="118"/>
                                        </p:tgtEl>
                                        <p:attrNameLst>
                                          <p:attrName>ppt_x</p:attrName>
                                        </p:attrNameLst>
                                      </p:cBhvr>
                                      <p:tavLst>
                                        <p:tav tm="0">
                                          <p:val>
                                            <p:strVal val="1+#ppt_w/2"/>
                                          </p:val>
                                        </p:tav>
                                        <p:tav tm="100000">
                                          <p:val>
                                            <p:strVal val="#ppt_x"/>
                                          </p:val>
                                        </p:tav>
                                      </p:tavLst>
                                    </p:anim>
                                    <p:anim calcmode="lin" valueType="num">
                                      <p:cBhvr additive="base">
                                        <p:cTn id="195" dur="5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2" fill="hold" nodeType="clickEffect">
                                  <p:stCondLst>
                                    <p:cond delay="0"/>
                                  </p:stCondLst>
                                  <p:childTnLst>
                                    <p:set>
                                      <p:cBhvr>
                                        <p:cTn id="199" dur="1" fill="hold">
                                          <p:stCondLst>
                                            <p:cond delay="0"/>
                                          </p:stCondLst>
                                        </p:cTn>
                                        <p:tgtEl>
                                          <p:spTgt spid="119">
                                            <p:txEl>
                                              <p:pRg st="0" end="0"/>
                                            </p:txEl>
                                          </p:spTgt>
                                        </p:tgtEl>
                                        <p:attrNameLst>
                                          <p:attrName>style.visibility</p:attrName>
                                        </p:attrNameLst>
                                      </p:cBhvr>
                                      <p:to>
                                        <p:strVal val="visible"/>
                                      </p:to>
                                    </p:set>
                                    <p:anim calcmode="lin" valueType="num">
                                      <p:cBhvr additive="base">
                                        <p:cTn id="200" dur="500" fill="hold"/>
                                        <p:tgtEl>
                                          <p:spTgt spid="119">
                                            <p:txEl>
                                              <p:pRg st="0" end="0"/>
                                            </p:txEl>
                                          </p:spTgt>
                                        </p:tgtEl>
                                        <p:attrNameLst>
                                          <p:attrName>ppt_x</p:attrName>
                                        </p:attrNameLst>
                                      </p:cBhvr>
                                      <p:tavLst>
                                        <p:tav tm="0">
                                          <p:val>
                                            <p:strVal val="1+#ppt_w/2"/>
                                          </p:val>
                                        </p:tav>
                                        <p:tav tm="100000">
                                          <p:val>
                                            <p:strVal val="#ppt_x"/>
                                          </p:val>
                                        </p:tav>
                                      </p:tavLst>
                                    </p:anim>
                                    <p:anim calcmode="lin" valueType="num">
                                      <p:cBhvr additive="base">
                                        <p:cTn id="201" dur="500" fill="hold"/>
                                        <p:tgtEl>
                                          <p:spTgt spid="1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2" fill="hold" grpId="0" nodeType="clickEffect">
                                  <p:stCondLst>
                                    <p:cond delay="0"/>
                                  </p:stCondLst>
                                  <p:childTnLst>
                                    <p:set>
                                      <p:cBhvr>
                                        <p:cTn id="205" dur="1" fill="hold">
                                          <p:stCondLst>
                                            <p:cond delay="0"/>
                                          </p:stCondLst>
                                        </p:cTn>
                                        <p:tgtEl>
                                          <p:spTgt spid="120"/>
                                        </p:tgtEl>
                                        <p:attrNameLst>
                                          <p:attrName>style.visibility</p:attrName>
                                        </p:attrNameLst>
                                      </p:cBhvr>
                                      <p:to>
                                        <p:strVal val="visible"/>
                                      </p:to>
                                    </p:set>
                                    <p:anim calcmode="lin" valueType="num">
                                      <p:cBhvr additive="base">
                                        <p:cTn id="206" dur="500" fill="hold"/>
                                        <p:tgtEl>
                                          <p:spTgt spid="120"/>
                                        </p:tgtEl>
                                        <p:attrNameLst>
                                          <p:attrName>ppt_x</p:attrName>
                                        </p:attrNameLst>
                                      </p:cBhvr>
                                      <p:tavLst>
                                        <p:tav tm="0">
                                          <p:val>
                                            <p:strVal val="1+#ppt_w/2"/>
                                          </p:val>
                                        </p:tav>
                                        <p:tav tm="100000">
                                          <p:val>
                                            <p:strVal val="#ppt_x"/>
                                          </p:val>
                                        </p:tav>
                                      </p:tavLst>
                                    </p:anim>
                                    <p:anim calcmode="lin" valueType="num">
                                      <p:cBhvr additive="base">
                                        <p:cTn id="207"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grpId="0" nodeType="clickEffect">
                                  <p:stCondLst>
                                    <p:cond delay="0"/>
                                  </p:stCondLst>
                                  <p:childTnLst>
                                    <p:set>
                                      <p:cBhvr>
                                        <p:cTn id="211" dur="1" fill="hold">
                                          <p:stCondLst>
                                            <p:cond delay="0"/>
                                          </p:stCondLst>
                                        </p:cTn>
                                        <p:tgtEl>
                                          <p:spTgt spid="196"/>
                                        </p:tgtEl>
                                        <p:attrNameLst>
                                          <p:attrName>style.visibility</p:attrName>
                                        </p:attrNameLst>
                                      </p:cBhvr>
                                      <p:to>
                                        <p:strVal val="visible"/>
                                      </p:to>
                                    </p:set>
                                    <p:anim calcmode="lin" valueType="num">
                                      <p:cBhvr additive="base">
                                        <p:cTn id="212" dur="500" fill="hold"/>
                                        <p:tgtEl>
                                          <p:spTgt spid="196"/>
                                        </p:tgtEl>
                                        <p:attrNameLst>
                                          <p:attrName>ppt_x</p:attrName>
                                        </p:attrNameLst>
                                      </p:cBhvr>
                                      <p:tavLst>
                                        <p:tav tm="0">
                                          <p:val>
                                            <p:strVal val="#ppt_x"/>
                                          </p:val>
                                        </p:tav>
                                        <p:tav tm="100000">
                                          <p:val>
                                            <p:strVal val="#ppt_x"/>
                                          </p:val>
                                        </p:tav>
                                      </p:tavLst>
                                    </p:anim>
                                    <p:anim calcmode="lin" valueType="num">
                                      <p:cBhvr additive="base">
                                        <p:cTn id="213"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198"/>
                                        </p:tgtEl>
                                        <p:attrNameLst>
                                          <p:attrName>style.visibility</p:attrName>
                                        </p:attrNameLst>
                                      </p:cBhvr>
                                      <p:to>
                                        <p:strVal val="visible"/>
                                      </p:to>
                                    </p:set>
                                    <p:anim calcmode="lin" valueType="num">
                                      <p:cBhvr additive="base">
                                        <p:cTn id="218" dur="500" fill="hold"/>
                                        <p:tgtEl>
                                          <p:spTgt spid="198"/>
                                        </p:tgtEl>
                                        <p:attrNameLst>
                                          <p:attrName>ppt_x</p:attrName>
                                        </p:attrNameLst>
                                      </p:cBhvr>
                                      <p:tavLst>
                                        <p:tav tm="0">
                                          <p:val>
                                            <p:strVal val="#ppt_x"/>
                                          </p:val>
                                        </p:tav>
                                        <p:tav tm="100000">
                                          <p:val>
                                            <p:strVal val="#ppt_x"/>
                                          </p:val>
                                        </p:tav>
                                      </p:tavLst>
                                    </p:anim>
                                    <p:anim calcmode="lin" valueType="num">
                                      <p:cBhvr additive="base">
                                        <p:cTn id="219"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grpId="0" nodeType="clickEffect">
                                  <p:stCondLst>
                                    <p:cond delay="0"/>
                                  </p:stCondLst>
                                  <p:childTnLst>
                                    <p:set>
                                      <p:cBhvr>
                                        <p:cTn id="223" dur="1" fill="hold">
                                          <p:stCondLst>
                                            <p:cond delay="0"/>
                                          </p:stCondLst>
                                        </p:cTn>
                                        <p:tgtEl>
                                          <p:spTgt spid="199"/>
                                        </p:tgtEl>
                                        <p:attrNameLst>
                                          <p:attrName>style.visibility</p:attrName>
                                        </p:attrNameLst>
                                      </p:cBhvr>
                                      <p:to>
                                        <p:strVal val="visible"/>
                                      </p:to>
                                    </p:set>
                                    <p:anim calcmode="lin" valueType="num">
                                      <p:cBhvr additive="base">
                                        <p:cTn id="224" dur="500" fill="hold"/>
                                        <p:tgtEl>
                                          <p:spTgt spid="199"/>
                                        </p:tgtEl>
                                        <p:attrNameLst>
                                          <p:attrName>ppt_x</p:attrName>
                                        </p:attrNameLst>
                                      </p:cBhvr>
                                      <p:tavLst>
                                        <p:tav tm="0">
                                          <p:val>
                                            <p:strVal val="#ppt_x"/>
                                          </p:val>
                                        </p:tav>
                                        <p:tav tm="100000">
                                          <p:val>
                                            <p:strVal val="#ppt_x"/>
                                          </p:val>
                                        </p:tav>
                                      </p:tavLst>
                                    </p:anim>
                                    <p:anim calcmode="lin" valueType="num">
                                      <p:cBhvr additive="base">
                                        <p:cTn id="225"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grpId="0" nodeType="clickEffect">
                                  <p:stCondLst>
                                    <p:cond delay="0"/>
                                  </p:stCondLst>
                                  <p:childTnLst>
                                    <p:set>
                                      <p:cBhvr>
                                        <p:cTn id="229" dur="1" fill="hold">
                                          <p:stCondLst>
                                            <p:cond delay="0"/>
                                          </p:stCondLst>
                                        </p:cTn>
                                        <p:tgtEl>
                                          <p:spTgt spid="200"/>
                                        </p:tgtEl>
                                        <p:attrNameLst>
                                          <p:attrName>style.visibility</p:attrName>
                                        </p:attrNameLst>
                                      </p:cBhvr>
                                      <p:to>
                                        <p:strVal val="visible"/>
                                      </p:to>
                                    </p:set>
                                    <p:anim calcmode="lin" valueType="num">
                                      <p:cBhvr additive="base">
                                        <p:cTn id="230" dur="500" fill="hold"/>
                                        <p:tgtEl>
                                          <p:spTgt spid="200"/>
                                        </p:tgtEl>
                                        <p:attrNameLst>
                                          <p:attrName>ppt_x</p:attrName>
                                        </p:attrNameLst>
                                      </p:cBhvr>
                                      <p:tavLst>
                                        <p:tav tm="0">
                                          <p:val>
                                            <p:strVal val="#ppt_x"/>
                                          </p:val>
                                        </p:tav>
                                        <p:tav tm="100000">
                                          <p:val>
                                            <p:strVal val="#ppt_x"/>
                                          </p:val>
                                        </p:tav>
                                      </p:tavLst>
                                    </p:anim>
                                    <p:anim calcmode="lin" valueType="num">
                                      <p:cBhvr additive="base">
                                        <p:cTn id="231" dur="500" fill="hold"/>
                                        <p:tgtEl>
                                          <p:spTgt spid="200"/>
                                        </p:tgtEl>
                                        <p:attrNameLst>
                                          <p:attrName>ppt_y</p:attrName>
                                        </p:attrNameLst>
                                      </p:cBhvr>
                                      <p:tavLst>
                                        <p:tav tm="0">
                                          <p:val>
                                            <p:strVal val="1+#ppt_h/2"/>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nodeType="clickEffect">
                                  <p:stCondLst>
                                    <p:cond delay="0"/>
                                  </p:stCondLst>
                                  <p:childTnLst>
                                    <p:set>
                                      <p:cBhvr>
                                        <p:cTn id="235" dur="1" fill="hold">
                                          <p:stCondLst>
                                            <p:cond delay="0"/>
                                          </p:stCondLst>
                                        </p:cTn>
                                        <p:tgtEl>
                                          <p:spTgt spid="201">
                                            <p:txEl>
                                              <p:pRg st="0" end="0"/>
                                            </p:txEl>
                                          </p:spTgt>
                                        </p:tgtEl>
                                        <p:attrNameLst>
                                          <p:attrName>style.visibility</p:attrName>
                                        </p:attrNameLst>
                                      </p:cBhvr>
                                      <p:to>
                                        <p:strVal val="visible"/>
                                      </p:to>
                                    </p:set>
                                    <p:anim calcmode="lin" valueType="num">
                                      <p:cBhvr additive="base">
                                        <p:cTn id="236"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237" dur="500" fill="hold"/>
                                        <p:tgtEl>
                                          <p:spTgt spid="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202"/>
                                        </p:tgtEl>
                                        <p:attrNameLst>
                                          <p:attrName>style.visibility</p:attrName>
                                        </p:attrNameLst>
                                      </p:cBhvr>
                                      <p:to>
                                        <p:strVal val="visible"/>
                                      </p:to>
                                    </p:set>
                                    <p:anim calcmode="lin" valueType="num">
                                      <p:cBhvr additive="base">
                                        <p:cTn id="242" dur="500" fill="hold"/>
                                        <p:tgtEl>
                                          <p:spTgt spid="202"/>
                                        </p:tgtEl>
                                        <p:attrNameLst>
                                          <p:attrName>ppt_x</p:attrName>
                                        </p:attrNameLst>
                                      </p:cBhvr>
                                      <p:tavLst>
                                        <p:tav tm="0">
                                          <p:val>
                                            <p:strVal val="#ppt_x"/>
                                          </p:val>
                                        </p:tav>
                                        <p:tav tm="100000">
                                          <p:val>
                                            <p:strVal val="#ppt_x"/>
                                          </p:val>
                                        </p:tav>
                                      </p:tavLst>
                                    </p:anim>
                                    <p:anim calcmode="lin" valueType="num">
                                      <p:cBhvr additive="base">
                                        <p:cTn id="243"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P spid="17" grpId="0" animBg="1"/>
      <p:bldP spid="18" grpId="0" animBg="1"/>
      <p:bldP spid="27" grpId="0" animBg="1"/>
      <p:bldP spid="34" grpId="0" animBg="1"/>
      <p:bldP spid="35" grpId="0" animBg="1"/>
      <p:bldP spid="36" grpId="0" animBg="1"/>
      <p:bldP spid="47" grpId="0" animBg="1"/>
      <p:bldP spid="48" grpId="0" animBg="1"/>
      <p:bldP spid="49" grpId="0" animBg="1"/>
      <p:bldP spid="60" grpId="0" animBg="1"/>
      <p:bldP spid="61" grpId="0" animBg="1"/>
      <p:bldP spid="68" grpId="0" animBg="1"/>
      <p:bldP spid="69" grpId="0" animBg="1"/>
      <p:bldP spid="75" grpId="0" animBg="1"/>
      <p:bldP spid="90" grpId="0" animBg="1"/>
      <p:bldP spid="100" grpId="0" animBg="1"/>
      <p:bldP spid="101" grpId="0" animBg="1"/>
      <p:bldP spid="102" grpId="0" animBg="1"/>
      <p:bldP spid="103" grpId="0" animBg="1"/>
      <p:bldP spid="118" grpId="0" animBg="1"/>
      <p:bldP spid="120" grpId="0" animBg="1"/>
      <p:bldP spid="121" grpId="0" animBg="1"/>
      <p:bldP spid="122" grpId="0" animBg="1"/>
      <p:bldP spid="196" grpId="0" animBg="1"/>
      <p:bldP spid="198" grpId="0" animBg="1"/>
      <p:bldP spid="199" grpId="0" animBg="1"/>
      <p:bldP spid="200" grpId="0" animBg="1"/>
      <p:bldP spid="202" grpId="0" animBg="1"/>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33"/>
          </p:nvPr>
        </p:nvSpPr>
        <p:spPr/>
        <p:txBody>
          <a:bodyPr/>
          <a:lstStyle/>
          <a:p>
            <a:fld id="{19B51A1E-902D-48AF-9020-955120F399B6}" type="slidenum">
              <a:rPr lang="en-ZA" smtClean="0"/>
              <a:pPr/>
              <a:t>7</a:t>
            </a:fld>
            <a:endParaRPr lang="en-ZA" dirty="0"/>
          </a:p>
        </p:txBody>
      </p:sp>
      <p:sp>
        <p:nvSpPr>
          <p:cNvPr id="4" name="Title 3"/>
          <p:cNvSpPr>
            <a:spLocks noGrp="1"/>
          </p:cNvSpPr>
          <p:nvPr>
            <p:ph type="title"/>
          </p:nvPr>
        </p:nvSpPr>
        <p:spPr/>
        <p:txBody>
          <a:bodyPr/>
          <a:lstStyle/>
          <a:p>
            <a:r>
              <a:rPr lang="en-US" dirty="0" smtClean="0"/>
              <a:t>Which ones do we need to know?</a:t>
            </a:r>
            <a:endParaRPr lang="en-US" dirty="0"/>
          </a:p>
        </p:txBody>
      </p:sp>
      <p:sp>
        <p:nvSpPr>
          <p:cNvPr id="5" name="Content Placeholder 4"/>
          <p:cNvSpPr>
            <a:spLocks noGrp="1"/>
          </p:cNvSpPr>
          <p:nvPr>
            <p:ph idx="34"/>
          </p:nvPr>
        </p:nvSpPr>
        <p:spPr/>
        <p:txBody>
          <a:bodyPr/>
          <a:lstStyle/>
          <a:p>
            <a:r>
              <a:rPr lang="en-US" sz="3200" dirty="0" smtClean="0">
                <a:solidFill>
                  <a:schemeClr val="bg1"/>
                </a:solidFill>
              </a:rPr>
              <a:t>I won’t be covering all of these in class.</a:t>
            </a:r>
          </a:p>
          <a:p>
            <a:r>
              <a:rPr lang="en-US" sz="3200" dirty="0" smtClean="0">
                <a:solidFill>
                  <a:schemeClr val="bg1"/>
                </a:solidFill>
              </a:rPr>
              <a:t>SO….Check out this PPT. on my website if you need help</a:t>
            </a:r>
          </a:p>
          <a:p>
            <a:r>
              <a:rPr lang="en-US" sz="3200" dirty="0" smtClean="0">
                <a:solidFill>
                  <a:schemeClr val="bg1"/>
                </a:solidFill>
              </a:rPr>
              <a:t>We’ll be dissecting each of these topics in their own units later on (novels/novella next, then drama, then poetry, etc.)</a:t>
            </a:r>
          </a:p>
          <a:p>
            <a:r>
              <a:rPr lang="en-US" sz="3200" dirty="0" smtClean="0">
                <a:solidFill>
                  <a:schemeClr val="bg1"/>
                </a:solidFill>
              </a:rPr>
              <a:t>What we need for unit 1: Narrative Poem &amp; All of Prose</a:t>
            </a:r>
          </a:p>
          <a:p>
            <a:r>
              <a:rPr lang="en-US" sz="3200" dirty="0" smtClean="0">
                <a:solidFill>
                  <a:schemeClr val="bg1"/>
                </a:solidFill>
              </a:rPr>
              <a:t>What don’t you know?</a:t>
            </a:r>
            <a:endParaRPr lang="en-US" sz="3200" dirty="0">
              <a:solidFill>
                <a:schemeClr val="bg1"/>
              </a:solidFill>
            </a:endParaRPr>
          </a:p>
          <a:p>
            <a:pPr marL="0" indent="0">
              <a:buNone/>
            </a:pPr>
            <a:endParaRPr lang="en-US" sz="3200" dirty="0">
              <a:solidFill>
                <a:schemeClr val="bg1"/>
              </a:solidFill>
            </a:endParaRPr>
          </a:p>
        </p:txBody>
      </p:sp>
    </p:spTree>
    <p:extLst>
      <p:ext uri="{BB962C8B-B14F-4D97-AF65-F5344CB8AC3E}">
        <p14:creationId xmlns:p14="http://schemas.microsoft.com/office/powerpoint/2010/main" val="120599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09C0-BD04-4272-A7D3-AD802EAD8B24}"/>
              </a:ext>
            </a:extLst>
          </p:cNvPr>
          <p:cNvSpPr>
            <a:spLocks noGrp="1"/>
          </p:cNvSpPr>
          <p:nvPr>
            <p:ph type="title"/>
          </p:nvPr>
        </p:nvSpPr>
        <p:spPr>
          <a:xfrm>
            <a:off x="1102453" y="-49208"/>
            <a:ext cx="9601200" cy="1069940"/>
          </a:xfrm>
        </p:spPr>
        <p:txBody>
          <a:bodyPr/>
          <a:lstStyle/>
          <a:p>
            <a:r>
              <a:rPr lang="en-US" dirty="0"/>
              <a:t>How to understand Genres in Literature</a:t>
            </a:r>
          </a:p>
        </p:txBody>
      </p:sp>
      <p:sp>
        <p:nvSpPr>
          <p:cNvPr id="3" name="Content Placeholder 2">
            <a:extLst>
              <a:ext uri="{FF2B5EF4-FFF2-40B4-BE49-F238E27FC236}">
                <a16:creationId xmlns:a16="http://schemas.microsoft.com/office/drawing/2014/main" id="{E872C035-596E-400B-813D-4EF49579B8AE}"/>
              </a:ext>
            </a:extLst>
          </p:cNvPr>
          <p:cNvSpPr>
            <a:spLocks noGrp="1"/>
          </p:cNvSpPr>
          <p:nvPr>
            <p:ph idx="1"/>
          </p:nvPr>
        </p:nvSpPr>
        <p:spPr>
          <a:xfrm>
            <a:off x="1177954" y="1055441"/>
            <a:ext cx="9601200" cy="587229"/>
          </a:xfrm>
        </p:spPr>
        <p:txBody>
          <a:bodyPr>
            <a:normAutofit/>
          </a:bodyPr>
          <a:lstStyle/>
          <a:p>
            <a:r>
              <a:rPr lang="en-US" sz="2800" dirty="0"/>
              <a:t>Classic three forms of Ancient Greece:</a:t>
            </a:r>
          </a:p>
        </p:txBody>
      </p:sp>
      <p:sp>
        <p:nvSpPr>
          <p:cNvPr id="4" name="Rectangle: Rounded Corners 3">
            <a:extLst>
              <a:ext uri="{FF2B5EF4-FFF2-40B4-BE49-F238E27FC236}">
                <a16:creationId xmlns:a16="http://schemas.microsoft.com/office/drawing/2014/main" id="{C64A9D3D-47E3-411A-A963-9762DFF34324}"/>
              </a:ext>
            </a:extLst>
          </p:cNvPr>
          <p:cNvSpPr/>
          <p:nvPr/>
        </p:nvSpPr>
        <p:spPr>
          <a:xfrm>
            <a:off x="563810" y="1762598"/>
            <a:ext cx="2776756" cy="9535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Drama</a:t>
            </a:r>
          </a:p>
        </p:txBody>
      </p:sp>
      <p:sp>
        <p:nvSpPr>
          <p:cNvPr id="5" name="Rectangle: Rounded Corners 4">
            <a:extLst>
              <a:ext uri="{FF2B5EF4-FFF2-40B4-BE49-F238E27FC236}">
                <a16:creationId xmlns:a16="http://schemas.microsoft.com/office/drawing/2014/main" id="{92FC482D-4B28-4C56-9A03-21DEC6A8AF83}"/>
              </a:ext>
            </a:extLst>
          </p:cNvPr>
          <p:cNvSpPr/>
          <p:nvPr/>
        </p:nvSpPr>
        <p:spPr>
          <a:xfrm>
            <a:off x="8128932" y="1803632"/>
            <a:ext cx="3415892" cy="953549"/>
          </a:xfrm>
          <a:prstGeom prst="roundRect">
            <a:avLst/>
          </a:prstGeom>
          <a:solidFill>
            <a:srgbClr val="1CAC2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t>Prose</a:t>
            </a:r>
          </a:p>
        </p:txBody>
      </p:sp>
      <p:sp>
        <p:nvSpPr>
          <p:cNvPr id="6" name="Rectangle: Rounded Corners 5">
            <a:extLst>
              <a:ext uri="{FF2B5EF4-FFF2-40B4-BE49-F238E27FC236}">
                <a16:creationId xmlns:a16="http://schemas.microsoft.com/office/drawing/2014/main" id="{3C3090F9-33B4-4A1A-9984-15DAC17EE339}"/>
              </a:ext>
            </a:extLst>
          </p:cNvPr>
          <p:cNvSpPr/>
          <p:nvPr/>
        </p:nvSpPr>
        <p:spPr>
          <a:xfrm>
            <a:off x="4022869" y="1873540"/>
            <a:ext cx="3233608" cy="953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Poetry</a:t>
            </a:r>
          </a:p>
        </p:txBody>
      </p:sp>
      <p:sp>
        <p:nvSpPr>
          <p:cNvPr id="7" name="Arrow: Down 6">
            <a:extLst>
              <a:ext uri="{FF2B5EF4-FFF2-40B4-BE49-F238E27FC236}">
                <a16:creationId xmlns:a16="http://schemas.microsoft.com/office/drawing/2014/main" id="{DB385BBA-1FEE-4CF0-92E9-666D7FADD46A}"/>
              </a:ext>
            </a:extLst>
          </p:cNvPr>
          <p:cNvSpPr/>
          <p:nvPr/>
        </p:nvSpPr>
        <p:spPr>
          <a:xfrm>
            <a:off x="4022869" y="2904863"/>
            <a:ext cx="3233608" cy="637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A86D842-48B7-4440-8035-DF61FD48EA0D}"/>
              </a:ext>
            </a:extLst>
          </p:cNvPr>
          <p:cNvSpPr/>
          <p:nvPr/>
        </p:nvSpPr>
        <p:spPr>
          <a:xfrm>
            <a:off x="335384" y="2896997"/>
            <a:ext cx="3233608" cy="63756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6A34688-C8BE-4F2A-90CB-B492AC23F340}"/>
              </a:ext>
            </a:extLst>
          </p:cNvPr>
          <p:cNvSpPr/>
          <p:nvPr/>
        </p:nvSpPr>
        <p:spPr>
          <a:xfrm>
            <a:off x="8461694" y="2904862"/>
            <a:ext cx="3233608" cy="637563"/>
          </a:xfrm>
          <a:prstGeom prst="downArrow">
            <a:avLst/>
          </a:prstGeom>
          <a:solidFill>
            <a:srgbClr val="1CAC2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6D92E38-2D5D-4942-9CB4-97B0D7C3CE5C}"/>
              </a:ext>
            </a:extLst>
          </p:cNvPr>
          <p:cNvSpPr txBox="1"/>
          <p:nvPr/>
        </p:nvSpPr>
        <p:spPr>
          <a:xfrm>
            <a:off x="883146" y="3332738"/>
            <a:ext cx="2336473" cy="2862322"/>
          </a:xfrm>
          <a:prstGeom prst="rect">
            <a:avLst/>
          </a:prstGeom>
          <a:noFill/>
        </p:spPr>
        <p:txBody>
          <a:bodyPr wrap="none" rtlCol="0">
            <a:spAutoFit/>
          </a:bodyPr>
          <a:lstStyle/>
          <a:p>
            <a:r>
              <a:rPr lang="en-US" sz="3600" dirty="0">
                <a:solidFill>
                  <a:schemeClr val="bg1"/>
                </a:solidFill>
              </a:rPr>
              <a:t>History</a:t>
            </a:r>
          </a:p>
          <a:p>
            <a:r>
              <a:rPr lang="en-US" sz="3600" dirty="0">
                <a:solidFill>
                  <a:schemeClr val="bg1"/>
                </a:solidFill>
              </a:rPr>
              <a:t>Tragedy</a:t>
            </a:r>
          </a:p>
          <a:p>
            <a:r>
              <a:rPr lang="en-US" sz="3600" dirty="0">
                <a:solidFill>
                  <a:schemeClr val="bg1"/>
                </a:solidFill>
              </a:rPr>
              <a:t>Comedy</a:t>
            </a:r>
          </a:p>
          <a:p>
            <a:r>
              <a:rPr lang="en-US" sz="3600" dirty="0">
                <a:solidFill>
                  <a:schemeClr val="bg1"/>
                </a:solidFill>
              </a:rPr>
              <a:t>Melodrama</a:t>
            </a:r>
          </a:p>
          <a:p>
            <a:r>
              <a:rPr lang="en-US" sz="3600" dirty="0">
                <a:solidFill>
                  <a:schemeClr val="bg1"/>
                </a:solidFill>
              </a:rPr>
              <a:t>Musical</a:t>
            </a:r>
          </a:p>
        </p:txBody>
      </p:sp>
      <p:sp>
        <p:nvSpPr>
          <p:cNvPr id="11" name="TextBox 10">
            <a:extLst>
              <a:ext uri="{FF2B5EF4-FFF2-40B4-BE49-F238E27FC236}">
                <a16:creationId xmlns:a16="http://schemas.microsoft.com/office/drawing/2014/main" id="{8B410A1C-28F9-48C1-956A-91B98E14B866}"/>
              </a:ext>
            </a:extLst>
          </p:cNvPr>
          <p:cNvSpPr txBox="1"/>
          <p:nvPr/>
        </p:nvSpPr>
        <p:spPr>
          <a:xfrm>
            <a:off x="4757957" y="3740442"/>
            <a:ext cx="1901098" cy="2308324"/>
          </a:xfrm>
          <a:prstGeom prst="rect">
            <a:avLst/>
          </a:prstGeom>
          <a:noFill/>
        </p:spPr>
        <p:txBody>
          <a:bodyPr wrap="none" rtlCol="0">
            <a:spAutoFit/>
          </a:bodyPr>
          <a:lstStyle/>
          <a:p>
            <a:r>
              <a:rPr lang="en-US" sz="3600" dirty="0">
                <a:solidFill>
                  <a:schemeClr val="bg1"/>
                </a:solidFill>
              </a:rPr>
              <a:t>Lyric</a:t>
            </a:r>
          </a:p>
          <a:p>
            <a:r>
              <a:rPr lang="en-US" sz="3600" dirty="0">
                <a:solidFill>
                  <a:schemeClr val="bg1"/>
                </a:solidFill>
              </a:rPr>
              <a:t>Narrative</a:t>
            </a:r>
          </a:p>
          <a:p>
            <a:r>
              <a:rPr lang="en-US" sz="3600" dirty="0" smtClean="0">
                <a:solidFill>
                  <a:schemeClr val="bg1"/>
                </a:solidFill>
              </a:rPr>
              <a:t>Dramatic</a:t>
            </a:r>
          </a:p>
          <a:p>
            <a:r>
              <a:rPr lang="en-US" sz="3600" dirty="0" smtClean="0">
                <a:solidFill>
                  <a:schemeClr val="bg1"/>
                </a:solidFill>
              </a:rPr>
              <a:t>Prose</a:t>
            </a:r>
            <a:endParaRPr lang="en-US" sz="3600" dirty="0">
              <a:solidFill>
                <a:schemeClr val="bg1"/>
              </a:solidFill>
            </a:endParaRPr>
          </a:p>
        </p:txBody>
      </p:sp>
      <p:sp>
        <p:nvSpPr>
          <p:cNvPr id="12" name="TextBox 11">
            <a:extLst>
              <a:ext uri="{FF2B5EF4-FFF2-40B4-BE49-F238E27FC236}">
                <a16:creationId xmlns:a16="http://schemas.microsoft.com/office/drawing/2014/main" id="{08188743-1500-4F82-AF2A-6A404C5EDB93}"/>
              </a:ext>
            </a:extLst>
          </p:cNvPr>
          <p:cNvSpPr txBox="1"/>
          <p:nvPr/>
        </p:nvSpPr>
        <p:spPr>
          <a:xfrm>
            <a:off x="9137010" y="3876063"/>
            <a:ext cx="2347117" cy="1200329"/>
          </a:xfrm>
          <a:prstGeom prst="rect">
            <a:avLst/>
          </a:prstGeom>
          <a:noFill/>
        </p:spPr>
        <p:txBody>
          <a:bodyPr wrap="none" rtlCol="0">
            <a:spAutoFit/>
          </a:bodyPr>
          <a:lstStyle/>
          <a:p>
            <a:r>
              <a:rPr lang="en-US" sz="3600" dirty="0">
                <a:solidFill>
                  <a:schemeClr val="bg1"/>
                </a:solidFill>
              </a:rPr>
              <a:t>Fiction</a:t>
            </a:r>
          </a:p>
          <a:p>
            <a:r>
              <a:rPr lang="en-US" sz="3600" dirty="0">
                <a:solidFill>
                  <a:schemeClr val="bg1"/>
                </a:solidFill>
              </a:rPr>
              <a:t>Non-Fiction</a:t>
            </a:r>
          </a:p>
        </p:txBody>
      </p:sp>
    </p:spTree>
    <p:extLst>
      <p:ext uri="{BB962C8B-B14F-4D97-AF65-F5344CB8AC3E}">
        <p14:creationId xmlns:p14="http://schemas.microsoft.com/office/powerpoint/2010/main" val="2039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wipe(down)">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down)">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wipe(down)">
                                      <p:cBhvr>
                                        <p:cTn id="49" dur="500"/>
                                        <p:tgtEl>
                                          <p:spTgt spid="1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animEffect transition="in" filter="wipe(down)">
                                      <p:cBhvr>
                                        <p:cTn id="54" dur="500"/>
                                        <p:tgtEl>
                                          <p:spTgt spid="1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wipe(down)">
                                      <p:cBhvr>
                                        <p:cTn id="59" dur="500"/>
                                        <p:tgtEl>
                                          <p:spTgt spid="11">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wipe(down)">
                                      <p:cBhvr>
                                        <p:cTn id="70" dur="500"/>
                                        <p:tgtEl>
                                          <p:spTgt spid="1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
                                            <p:txEl>
                                              <p:pRg st="1" end="1"/>
                                            </p:txEl>
                                          </p:spTgt>
                                        </p:tgtEl>
                                        <p:attrNameLst>
                                          <p:attrName>style.visibility</p:attrName>
                                        </p:attrNameLst>
                                      </p:cBhvr>
                                      <p:to>
                                        <p:strVal val="visible"/>
                                      </p:to>
                                    </p:set>
                                    <p:animEffect transition="in" filter="wipe(down)">
                                      <p:cBhvr>
                                        <p:cTn id="7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2EA2A-3746-4B85-BEAB-3D8C65353CD0}"/>
              </a:ext>
            </a:extLst>
          </p:cNvPr>
          <p:cNvSpPr>
            <a:spLocks noGrp="1"/>
          </p:cNvSpPr>
          <p:nvPr>
            <p:ph type="ctrTitle"/>
          </p:nvPr>
        </p:nvSpPr>
        <p:spPr>
          <a:xfrm>
            <a:off x="3609474" y="345233"/>
            <a:ext cx="8226490" cy="3083767"/>
          </a:xfrm>
        </p:spPr>
        <p:txBody>
          <a:bodyPr/>
          <a:lstStyle/>
          <a:p>
            <a:pPr algn="r"/>
            <a:r>
              <a:rPr lang="en-US" dirty="0"/>
              <a:t>Oh the </a:t>
            </a:r>
            <a:br>
              <a:rPr lang="en-US" dirty="0"/>
            </a:br>
            <a:r>
              <a:rPr lang="en-US" dirty="0"/>
              <a:t>DRAMA</a:t>
            </a:r>
          </a:p>
        </p:txBody>
      </p:sp>
      <p:sp>
        <p:nvSpPr>
          <p:cNvPr id="5" name="Subtitle 4">
            <a:extLst>
              <a:ext uri="{FF2B5EF4-FFF2-40B4-BE49-F238E27FC236}">
                <a16:creationId xmlns:a16="http://schemas.microsoft.com/office/drawing/2014/main" id="{404A4ED5-BCC0-4A6E-BCC5-42C2C7A9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57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1793</Words>
  <Application>Microsoft Office PowerPoint</Application>
  <PresentationFormat>Widescreen</PresentationFormat>
  <Paragraphs>347</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Literary Genres</vt:lpstr>
      <vt:lpstr>Today’s Goals:</vt:lpstr>
      <vt:lpstr>What is a Genre?</vt:lpstr>
      <vt:lpstr>Organize (use a pencil!)</vt:lpstr>
      <vt:lpstr>Hint: Underlined words go in the large boxes</vt:lpstr>
      <vt:lpstr>Genres in  Literature</vt:lpstr>
      <vt:lpstr>Which ones do we need to know?</vt:lpstr>
      <vt:lpstr>How to understand Genres in Literature</vt:lpstr>
      <vt:lpstr>Oh the  DRAMA</vt:lpstr>
      <vt:lpstr>Drama</vt:lpstr>
      <vt:lpstr>PowerPoint Presentation</vt:lpstr>
      <vt:lpstr>PowerPoint Presentation</vt:lpstr>
      <vt:lpstr>PowerPoint Presentation</vt:lpstr>
      <vt:lpstr>Musical</vt:lpstr>
      <vt:lpstr>Examples:</vt:lpstr>
      <vt:lpstr>A thousands lives in a single POEM</vt:lpstr>
      <vt:lpstr>PowerPoint Presentation</vt:lpstr>
      <vt:lpstr>Poetry</vt:lpstr>
      <vt:lpstr>Poetry Subgenres</vt:lpstr>
      <vt:lpstr>Lyric Poetry</vt:lpstr>
      <vt:lpstr>Sonnet, Elegy, Ode</vt:lpstr>
      <vt:lpstr>Narrative Poetry</vt:lpstr>
      <vt:lpstr>Narrative Poetry Subgenres</vt:lpstr>
      <vt:lpstr>Dramatic Poetry</vt:lpstr>
      <vt:lpstr>Dramatic Poetry definitions </vt:lpstr>
      <vt:lpstr>Prose in Poetry</vt:lpstr>
      <vt:lpstr>Prosey Prose</vt:lpstr>
      <vt:lpstr>Prose</vt:lpstr>
      <vt:lpstr>Subcategories of Prose</vt:lpstr>
      <vt:lpstr>PowerPoint Presentation</vt:lpstr>
      <vt:lpstr>Fiction- Subgenres</vt:lpstr>
      <vt:lpstr>Fiction- Subgenres</vt:lpstr>
      <vt:lpstr>Fiction- Subgenres</vt:lpstr>
      <vt:lpstr>Fiction- Subgenres</vt:lpstr>
      <vt:lpstr>Fiction- Subgenres</vt:lpstr>
      <vt:lpstr>Fiction Folk Tale Subgenres</vt:lpstr>
      <vt:lpstr>Fiction Folk Tale Subgenres</vt:lpstr>
      <vt:lpstr>Fiction Folk Tale Subgenres</vt:lpstr>
      <vt:lpstr>Fiction Folk Tale Subgenres</vt:lpstr>
      <vt:lpstr>Fiction Folk Tale Subgenres</vt:lpstr>
      <vt:lpstr>Prose Subgenre</vt:lpstr>
      <vt:lpstr>Non Fiction Subgenres</vt:lpstr>
      <vt:lpstr>Non Fiction Subgenres</vt:lpstr>
      <vt:lpstr>Non Fiction Subgenres</vt:lpstr>
      <vt:lpstr>Non Fiction Subgenres</vt:lpstr>
      <vt:lpstr>Non Fiction Subgenres</vt:lpstr>
      <vt:lpstr>Non Fiction Subgenres</vt:lpstr>
      <vt:lpstr>Review</vt:lpstr>
      <vt:lpstr>Recap: Genres</vt:lpstr>
      <vt:lpstr>Genres in  Literature</vt:lpstr>
      <vt:lpstr>Genre Worksheet:</vt:lpstr>
      <vt:lpstr>Sources</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Bugica, Kaylin M</dc:creator>
  <cp:lastModifiedBy>Bugica, Kaylin M</cp:lastModifiedBy>
  <cp:revision>2</cp:revision>
  <dcterms:created xsi:type="dcterms:W3CDTF">2018-09-06T18:43:15Z</dcterms:created>
  <dcterms:modified xsi:type="dcterms:W3CDTF">2018-09-06T18:47:15Z</dcterms:modified>
</cp:coreProperties>
</file>