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1" r:id="rId2"/>
    <p:sldId id="256" r:id="rId3"/>
    <p:sldId id="257" r:id="rId4"/>
    <p:sldId id="258" r:id="rId5"/>
    <p:sldId id="259" r:id="rId6"/>
    <p:sldId id="260" r:id="rId7"/>
    <p:sldId id="261" r:id="rId8"/>
    <p:sldId id="262" r:id="rId9"/>
    <p:sldId id="263" r:id="rId10"/>
    <p:sldId id="267" r:id="rId11"/>
    <p:sldId id="264" r:id="rId12"/>
    <p:sldId id="265" r:id="rId13"/>
    <p:sldId id="290" r:id="rId14"/>
    <p:sldId id="266" r:id="rId15"/>
    <p:sldId id="268" r:id="rId16"/>
    <p:sldId id="273" r:id="rId17"/>
    <p:sldId id="278" r:id="rId18"/>
    <p:sldId id="279" r:id="rId19"/>
    <p:sldId id="282" r:id="rId20"/>
    <p:sldId id="281" r:id="rId21"/>
    <p:sldId id="283" r:id="rId22"/>
    <p:sldId id="275" r:id="rId23"/>
    <p:sldId id="286" r:id="rId24"/>
    <p:sldId id="276" r:id="rId25"/>
    <p:sldId id="287" r:id="rId26"/>
    <p:sldId id="270" r:id="rId27"/>
    <p:sldId id="288" r:id="rId28"/>
    <p:sldId id="289" r:id="rId29"/>
    <p:sldId id="277"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9" autoAdjust="0"/>
    <p:restoredTop sz="94628" autoAdjust="0"/>
  </p:normalViewPr>
  <p:slideViewPr>
    <p:cSldViewPr>
      <p:cViewPr>
        <p:scale>
          <a:sx n="75" d="100"/>
          <a:sy n="75" d="100"/>
        </p:scale>
        <p:origin x="366" y="54"/>
      </p:cViewPr>
      <p:guideLst>
        <p:guide orient="horz" pos="2160"/>
        <p:guide pos="2880"/>
      </p:guideLst>
    </p:cSldViewPr>
  </p:slideViewPr>
  <p:outlineViewPr>
    <p:cViewPr>
      <p:scale>
        <a:sx n="33" d="100"/>
        <a:sy n="33" d="100"/>
      </p:scale>
      <p:origin x="48" y="886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E95C52-2B77-4EE6-B362-C696F2434746}" type="datetimeFigureOut">
              <a:rPr lang="en-US" smtClean="0"/>
              <a:t>5/17/2017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49D7B-41EC-45F9-8C1F-5A9BD2D19226}" type="slidenum">
              <a:rPr lang="en-US" smtClean="0"/>
              <a:t>‹#›</a:t>
            </a:fld>
            <a:endParaRPr lang="en-US"/>
          </a:p>
        </p:txBody>
      </p:sp>
    </p:spTree>
    <p:extLst>
      <p:ext uri="{BB962C8B-B14F-4D97-AF65-F5344CB8AC3E}">
        <p14:creationId xmlns:p14="http://schemas.microsoft.com/office/powerpoint/2010/main" val="490880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95C52-2B77-4EE6-B362-C696F2434746}" type="datetimeFigureOut">
              <a:rPr lang="en-US" smtClean="0"/>
              <a:t>5/17/2017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49D7B-41EC-45F9-8C1F-5A9BD2D19226}" type="slidenum">
              <a:rPr lang="en-US" smtClean="0"/>
              <a:t>‹#›</a:t>
            </a:fld>
            <a:endParaRPr lang="en-US"/>
          </a:p>
        </p:txBody>
      </p:sp>
    </p:spTree>
    <p:extLst>
      <p:ext uri="{BB962C8B-B14F-4D97-AF65-F5344CB8AC3E}">
        <p14:creationId xmlns:p14="http://schemas.microsoft.com/office/powerpoint/2010/main" val="673447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95C52-2B77-4EE6-B362-C696F2434746}" type="datetimeFigureOut">
              <a:rPr lang="en-US" smtClean="0"/>
              <a:t>5/17/2017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49D7B-41EC-45F9-8C1F-5A9BD2D19226}" type="slidenum">
              <a:rPr lang="en-US" smtClean="0"/>
              <a:t>‹#›</a:t>
            </a:fld>
            <a:endParaRPr lang="en-US"/>
          </a:p>
        </p:txBody>
      </p:sp>
    </p:spTree>
    <p:extLst>
      <p:ext uri="{BB962C8B-B14F-4D97-AF65-F5344CB8AC3E}">
        <p14:creationId xmlns:p14="http://schemas.microsoft.com/office/powerpoint/2010/main" val="3175635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95C52-2B77-4EE6-B362-C696F2434746}" type="datetimeFigureOut">
              <a:rPr lang="en-US" smtClean="0"/>
              <a:t>5/17/2017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49D7B-41EC-45F9-8C1F-5A9BD2D19226}" type="slidenum">
              <a:rPr lang="en-US" smtClean="0"/>
              <a:t>‹#›</a:t>
            </a:fld>
            <a:endParaRPr lang="en-US"/>
          </a:p>
        </p:txBody>
      </p:sp>
    </p:spTree>
    <p:extLst>
      <p:ext uri="{BB962C8B-B14F-4D97-AF65-F5344CB8AC3E}">
        <p14:creationId xmlns:p14="http://schemas.microsoft.com/office/powerpoint/2010/main" val="3560522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E95C52-2B77-4EE6-B362-C696F2434746}" type="datetimeFigureOut">
              <a:rPr lang="en-US" smtClean="0"/>
              <a:t>5/17/2017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49D7B-41EC-45F9-8C1F-5A9BD2D19226}" type="slidenum">
              <a:rPr lang="en-US" smtClean="0"/>
              <a:t>‹#›</a:t>
            </a:fld>
            <a:endParaRPr lang="en-US"/>
          </a:p>
        </p:txBody>
      </p:sp>
    </p:spTree>
    <p:extLst>
      <p:ext uri="{BB962C8B-B14F-4D97-AF65-F5344CB8AC3E}">
        <p14:creationId xmlns:p14="http://schemas.microsoft.com/office/powerpoint/2010/main" val="2186549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E95C52-2B77-4EE6-B362-C696F2434746}" type="datetimeFigureOut">
              <a:rPr lang="en-US" smtClean="0"/>
              <a:t>5/17/2017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49D7B-41EC-45F9-8C1F-5A9BD2D19226}" type="slidenum">
              <a:rPr lang="en-US" smtClean="0"/>
              <a:t>‹#›</a:t>
            </a:fld>
            <a:endParaRPr lang="en-US"/>
          </a:p>
        </p:txBody>
      </p:sp>
    </p:spTree>
    <p:extLst>
      <p:ext uri="{BB962C8B-B14F-4D97-AF65-F5344CB8AC3E}">
        <p14:creationId xmlns:p14="http://schemas.microsoft.com/office/powerpoint/2010/main" val="224873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E95C52-2B77-4EE6-B362-C696F2434746}" type="datetimeFigureOut">
              <a:rPr lang="en-US" smtClean="0"/>
              <a:t>5/17/2017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C49D7B-41EC-45F9-8C1F-5A9BD2D19226}" type="slidenum">
              <a:rPr lang="en-US" smtClean="0"/>
              <a:t>‹#›</a:t>
            </a:fld>
            <a:endParaRPr lang="en-US"/>
          </a:p>
        </p:txBody>
      </p:sp>
    </p:spTree>
    <p:extLst>
      <p:ext uri="{BB962C8B-B14F-4D97-AF65-F5344CB8AC3E}">
        <p14:creationId xmlns:p14="http://schemas.microsoft.com/office/powerpoint/2010/main" val="2880375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E95C52-2B77-4EE6-B362-C696F2434746}" type="datetimeFigureOut">
              <a:rPr lang="en-US" smtClean="0"/>
              <a:t>5/17/2017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C49D7B-41EC-45F9-8C1F-5A9BD2D19226}" type="slidenum">
              <a:rPr lang="en-US" smtClean="0"/>
              <a:t>‹#›</a:t>
            </a:fld>
            <a:endParaRPr lang="en-US"/>
          </a:p>
        </p:txBody>
      </p:sp>
    </p:spTree>
    <p:extLst>
      <p:ext uri="{BB962C8B-B14F-4D97-AF65-F5344CB8AC3E}">
        <p14:creationId xmlns:p14="http://schemas.microsoft.com/office/powerpoint/2010/main" val="1452108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E95C52-2B77-4EE6-B362-C696F2434746}" type="datetimeFigureOut">
              <a:rPr lang="en-US" smtClean="0"/>
              <a:t>5/17/2017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C49D7B-41EC-45F9-8C1F-5A9BD2D19226}" type="slidenum">
              <a:rPr lang="en-US" smtClean="0"/>
              <a:t>‹#›</a:t>
            </a:fld>
            <a:endParaRPr lang="en-US"/>
          </a:p>
        </p:txBody>
      </p:sp>
    </p:spTree>
    <p:extLst>
      <p:ext uri="{BB962C8B-B14F-4D97-AF65-F5344CB8AC3E}">
        <p14:creationId xmlns:p14="http://schemas.microsoft.com/office/powerpoint/2010/main" val="3755874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95C52-2B77-4EE6-B362-C696F2434746}" type="datetimeFigureOut">
              <a:rPr lang="en-US" smtClean="0"/>
              <a:t>5/17/2017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49D7B-41EC-45F9-8C1F-5A9BD2D19226}" type="slidenum">
              <a:rPr lang="en-US" smtClean="0"/>
              <a:t>‹#›</a:t>
            </a:fld>
            <a:endParaRPr lang="en-US"/>
          </a:p>
        </p:txBody>
      </p:sp>
    </p:spTree>
    <p:extLst>
      <p:ext uri="{BB962C8B-B14F-4D97-AF65-F5344CB8AC3E}">
        <p14:creationId xmlns:p14="http://schemas.microsoft.com/office/powerpoint/2010/main" val="2580291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95C52-2B77-4EE6-B362-C696F2434746}" type="datetimeFigureOut">
              <a:rPr lang="en-US" smtClean="0"/>
              <a:t>5/17/2017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49D7B-41EC-45F9-8C1F-5A9BD2D19226}" type="slidenum">
              <a:rPr lang="en-US" smtClean="0"/>
              <a:t>‹#›</a:t>
            </a:fld>
            <a:endParaRPr lang="en-US"/>
          </a:p>
        </p:txBody>
      </p:sp>
    </p:spTree>
    <p:extLst>
      <p:ext uri="{BB962C8B-B14F-4D97-AF65-F5344CB8AC3E}">
        <p14:creationId xmlns:p14="http://schemas.microsoft.com/office/powerpoint/2010/main" val="1454343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E95C52-2B77-4EE6-B362-C696F2434746}" type="datetimeFigureOut">
              <a:rPr lang="en-US" smtClean="0"/>
              <a:t>5/17/2017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C49D7B-41EC-45F9-8C1F-5A9BD2D19226}" type="slidenum">
              <a:rPr lang="en-US" smtClean="0"/>
              <a:t>‹#›</a:t>
            </a:fld>
            <a:endParaRPr lang="en-US"/>
          </a:p>
        </p:txBody>
      </p:sp>
    </p:spTree>
    <p:extLst>
      <p:ext uri="{BB962C8B-B14F-4D97-AF65-F5344CB8AC3E}">
        <p14:creationId xmlns:p14="http://schemas.microsoft.com/office/powerpoint/2010/main" val="3994875361"/>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00200" y="1219200"/>
            <a:ext cx="6705600" cy="3535362"/>
          </a:xfrm>
        </p:spPr>
        <p:txBody>
          <a:bodyPr>
            <a:normAutofit/>
          </a:bodyPr>
          <a:lstStyle/>
          <a:p>
            <a:r>
              <a:rPr lang="en-US" dirty="0" smtClean="0">
                <a:solidFill>
                  <a:srgbClr val="7030A0"/>
                </a:solidFill>
              </a:rPr>
              <a:t>Turn to Page 13 in your Survival Guide</a:t>
            </a:r>
            <a:endParaRPr lang="en-US" dirty="0">
              <a:solidFill>
                <a:srgbClr val="7030A0"/>
              </a:solidFill>
            </a:endParaRPr>
          </a:p>
        </p:txBody>
      </p:sp>
      <p:pic>
        <p:nvPicPr>
          <p:cNvPr id="5122" name="Picture 2" descr="Image result for turn p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6400" y="0"/>
            <a:ext cx="1117600" cy="111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650813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274638"/>
            <a:ext cx="5943599" cy="1143000"/>
          </a:xfrm>
        </p:spPr>
        <p:txBody>
          <a:bodyPr/>
          <a:lstStyle/>
          <a:p>
            <a:r>
              <a:rPr lang="en-US" dirty="0" smtClean="0"/>
              <a:t>Review: Taking the Test</a:t>
            </a:r>
            <a:endParaRPr lang="en-US" dirty="0"/>
          </a:p>
        </p:txBody>
      </p:sp>
      <p:pic>
        <p:nvPicPr>
          <p:cNvPr id="13314" name="Picture 2" descr="http://www.senpuu.net/images/characters/biographies/165234939/165234939_photo1_bi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43" y="11289"/>
            <a:ext cx="2748844" cy="15462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Content Placeholder 4"/>
          <p:cNvGraphicFramePr>
            <a:graphicFrameLocks noGrp="1"/>
          </p:cNvGraphicFramePr>
          <p:nvPr>
            <p:ph idx="1"/>
            <p:extLst>
              <p:ext uri="{D42A27DB-BD31-4B8C-83A1-F6EECF244321}">
                <p14:modId xmlns:p14="http://schemas.microsoft.com/office/powerpoint/2010/main" val="3334868529"/>
              </p:ext>
            </p:extLst>
          </p:nvPr>
        </p:nvGraphicFramePr>
        <p:xfrm>
          <a:off x="228600" y="1905000"/>
          <a:ext cx="8686799" cy="3291839"/>
        </p:xfrm>
        <a:graphic>
          <a:graphicData uri="http://schemas.openxmlformats.org/drawingml/2006/table">
            <a:tbl>
              <a:tblPr firstRow="1" firstCol="1" bandRow="1">
                <a:tableStyleId>{073A0DAA-6AF3-43AB-8588-CEC1D06C72B9}</a:tableStyleId>
              </a:tblPr>
              <a:tblGrid>
                <a:gridCol w="1250477">
                  <a:extLst>
                    <a:ext uri="{9D8B030D-6E8A-4147-A177-3AD203B41FA5}">
                      <a16:colId xmlns:a16="http://schemas.microsoft.com/office/drawing/2014/main" val="3869707980"/>
                    </a:ext>
                  </a:extLst>
                </a:gridCol>
                <a:gridCol w="1250477">
                  <a:extLst>
                    <a:ext uri="{9D8B030D-6E8A-4147-A177-3AD203B41FA5}">
                      <a16:colId xmlns:a16="http://schemas.microsoft.com/office/drawing/2014/main" val="1946624768"/>
                    </a:ext>
                  </a:extLst>
                </a:gridCol>
                <a:gridCol w="1250477">
                  <a:extLst>
                    <a:ext uri="{9D8B030D-6E8A-4147-A177-3AD203B41FA5}">
                      <a16:colId xmlns:a16="http://schemas.microsoft.com/office/drawing/2014/main" val="3522265608"/>
                    </a:ext>
                  </a:extLst>
                </a:gridCol>
                <a:gridCol w="1429812">
                  <a:extLst>
                    <a:ext uri="{9D8B030D-6E8A-4147-A177-3AD203B41FA5}">
                      <a16:colId xmlns:a16="http://schemas.microsoft.com/office/drawing/2014/main" val="2370306434"/>
                    </a:ext>
                  </a:extLst>
                </a:gridCol>
                <a:gridCol w="1606713">
                  <a:extLst>
                    <a:ext uri="{9D8B030D-6E8A-4147-A177-3AD203B41FA5}">
                      <a16:colId xmlns:a16="http://schemas.microsoft.com/office/drawing/2014/main" val="2383297552"/>
                    </a:ext>
                  </a:extLst>
                </a:gridCol>
                <a:gridCol w="1898843">
                  <a:extLst>
                    <a:ext uri="{9D8B030D-6E8A-4147-A177-3AD203B41FA5}">
                      <a16:colId xmlns:a16="http://schemas.microsoft.com/office/drawing/2014/main" val="1885710"/>
                    </a:ext>
                  </a:extLst>
                </a:gridCol>
              </a:tblGrid>
              <a:tr h="533400">
                <a:tc>
                  <a:txBody>
                    <a:bodyPr/>
                    <a:lstStyle/>
                    <a:p>
                      <a:pPr marL="0" marR="0">
                        <a:spcBef>
                          <a:spcPts val="0"/>
                        </a:spcBef>
                        <a:spcAft>
                          <a:spcPts val="0"/>
                        </a:spcAft>
                      </a:pPr>
                      <a:r>
                        <a:rPr lang="en-US" sz="2800">
                          <a:effectLst/>
                        </a:rPr>
                        <a:t>Exam Name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800" dirty="0">
                          <a:effectLst/>
                        </a:rPr>
                        <a:t># of </a:t>
                      </a:r>
                      <a:r>
                        <a:rPr lang="en-US" sz="2800" dirty="0" smtClean="0">
                          <a:effectLst/>
                        </a:rPr>
                        <a:t>?’s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800" dirty="0">
                          <a:effectLst/>
                        </a:rPr>
                        <a:t>Type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800">
                          <a:effectLst/>
                        </a:rPr>
                        <a:t>Number of field test items*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800" dirty="0">
                          <a:effectLst/>
                        </a:rPr>
                        <a:t>Total # of </a:t>
                      </a:r>
                      <a:r>
                        <a:rPr lang="en-US" sz="2800" dirty="0" smtClean="0">
                          <a:effectLst/>
                        </a:rPr>
                        <a:t>?’s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800" dirty="0">
                          <a:effectLst/>
                        </a:rPr>
                        <a:t>Regular amount of time to take test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05033144"/>
                  </a:ext>
                </a:extLst>
              </a:tr>
              <a:tr h="1584959">
                <a:tc>
                  <a:txBody>
                    <a:bodyPr/>
                    <a:lstStyle/>
                    <a:p>
                      <a:pPr marL="0" marR="0">
                        <a:spcBef>
                          <a:spcPts val="0"/>
                        </a:spcBef>
                        <a:spcAft>
                          <a:spcPts val="0"/>
                        </a:spcAft>
                      </a:pPr>
                      <a:r>
                        <a:rPr lang="en-US" sz="2800">
                          <a:effectLst/>
                        </a:rPr>
                        <a:t>NCFE Eng 1</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800">
                          <a:effectLst/>
                        </a:rPr>
                        <a:t>40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800" dirty="0" smtClean="0">
                          <a:effectLst/>
                        </a:rPr>
                        <a:t>MC</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800" dirty="0">
                          <a:effectLst/>
                        </a:rPr>
                        <a:t>10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800">
                          <a:effectLst/>
                        </a:rPr>
                        <a:t>50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800" dirty="0">
                          <a:effectLst/>
                        </a:rPr>
                        <a:t>120 minutes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90820447"/>
                  </a:ext>
                </a:extLst>
              </a:tr>
            </a:tbl>
          </a:graphicData>
        </a:graphic>
      </p:graphicFrame>
      <p:sp>
        <p:nvSpPr>
          <p:cNvPr id="6" name="Rectangle 1"/>
          <p:cNvSpPr>
            <a:spLocks noChangeArrowheads="1"/>
          </p:cNvSpPr>
          <p:nvPr/>
        </p:nvSpPr>
        <p:spPr bwMode="auto">
          <a:xfrm>
            <a:off x="-404934" y="2739152"/>
            <a:ext cx="10722097" cy="1215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03574614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will I know my grade?</a:t>
            </a:r>
            <a:endParaRPr lang="en-US" dirty="0"/>
          </a:p>
        </p:txBody>
      </p:sp>
      <p:sp>
        <p:nvSpPr>
          <p:cNvPr id="3" name="Content Placeholder 2"/>
          <p:cNvSpPr>
            <a:spLocks noGrp="1"/>
          </p:cNvSpPr>
          <p:nvPr>
            <p:ph idx="1"/>
          </p:nvPr>
        </p:nvSpPr>
        <p:spPr/>
        <p:txBody>
          <a:bodyPr/>
          <a:lstStyle/>
          <a:p>
            <a:pPr marL="514350" indent="-514350">
              <a:buAutoNum type="arabicPeriod"/>
            </a:pPr>
            <a:r>
              <a:rPr lang="en-US" dirty="0" smtClean="0"/>
              <a:t>Check PowerSchool</a:t>
            </a:r>
          </a:p>
          <a:p>
            <a:pPr marL="514350" indent="-514350">
              <a:buAutoNum type="arabicPeriod"/>
            </a:pPr>
            <a:r>
              <a:rPr lang="en-US" dirty="0" smtClean="0"/>
              <a:t>Wait until Report Cards are mailed</a:t>
            </a:r>
          </a:p>
          <a:p>
            <a:pPr marL="514350" indent="-514350">
              <a:buAutoNum type="arabicPeriod"/>
            </a:pPr>
            <a:endParaRPr lang="en-US" dirty="0"/>
          </a:p>
        </p:txBody>
      </p:sp>
      <p:pic>
        <p:nvPicPr>
          <p:cNvPr id="1028" name="Picture 4" descr="http://ts2.mm.bing.net/th?id=JN.S9a0MXRD14xQKz0e47o3aw&amp;pid=1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699510"/>
            <a:ext cx="3124200" cy="284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421672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will be on the Exam?</a:t>
            </a:r>
            <a:endParaRPr lang="en-US" dirty="0"/>
          </a:p>
        </p:txBody>
      </p:sp>
      <p:sp>
        <p:nvSpPr>
          <p:cNvPr id="3" name="Content Placeholder 2"/>
          <p:cNvSpPr>
            <a:spLocks noGrp="1"/>
          </p:cNvSpPr>
          <p:nvPr>
            <p:ph idx="1"/>
          </p:nvPr>
        </p:nvSpPr>
        <p:spPr>
          <a:xfrm>
            <a:off x="457200" y="1447800"/>
            <a:ext cx="8229600" cy="5105400"/>
          </a:xfrm>
        </p:spPr>
        <p:txBody>
          <a:bodyPr>
            <a:normAutofit/>
          </a:bodyPr>
          <a:lstStyle/>
          <a:p>
            <a:r>
              <a:rPr lang="en-US" dirty="0" smtClean="0"/>
              <a:t>Everything you’ve learned this year</a:t>
            </a:r>
          </a:p>
          <a:p>
            <a:r>
              <a:rPr lang="en-US" dirty="0" smtClean="0"/>
              <a:t>The skills you’ve acquired through the process of learning materials</a:t>
            </a:r>
          </a:p>
          <a:p>
            <a:r>
              <a:rPr lang="en-US" dirty="0"/>
              <a:t>Common Core Standards</a:t>
            </a:r>
          </a:p>
          <a:p>
            <a:pPr lvl="1"/>
            <a:endParaRPr lang="en-US" dirty="0" smtClean="0"/>
          </a:p>
          <a:p>
            <a:endParaRPr lang="en-US" dirty="0"/>
          </a:p>
        </p:txBody>
      </p:sp>
      <p:pic>
        <p:nvPicPr>
          <p:cNvPr id="11266" name="Picture 2" descr="http://vignette2.wikia.nocookie.net/princessresurrectionsite/images/6/6f/Frog_Ninja.JPG/revision/latest/scale-to-width/180?cb=201205220710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42862"/>
            <a:ext cx="1524000" cy="176953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p:nvPr/>
        </p:nvPicPr>
        <p:blipFill>
          <a:blip r:embed="rId3"/>
          <a:stretch>
            <a:fillRect/>
          </a:stretch>
        </p:blipFill>
        <p:spPr>
          <a:xfrm>
            <a:off x="445477" y="4000500"/>
            <a:ext cx="8241323" cy="2324100"/>
          </a:xfrm>
          <a:prstGeom prst="rect">
            <a:avLst/>
          </a:prstGeom>
        </p:spPr>
      </p:pic>
    </p:spTree>
    <p:extLst>
      <p:ext uri="{BB962C8B-B14F-4D97-AF65-F5344CB8AC3E}">
        <p14:creationId xmlns:p14="http://schemas.microsoft.com/office/powerpoint/2010/main" val="296047542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Cognitive Rigor</a:t>
            </a:r>
            <a:endParaRPr lang="en-US" dirty="0"/>
          </a:p>
        </p:txBody>
      </p:sp>
      <p:sp>
        <p:nvSpPr>
          <p:cNvPr id="3" name="Content Placeholder 2"/>
          <p:cNvSpPr>
            <a:spLocks noGrp="1"/>
          </p:cNvSpPr>
          <p:nvPr>
            <p:ph idx="1"/>
          </p:nvPr>
        </p:nvSpPr>
        <p:spPr>
          <a:xfrm>
            <a:off x="457200" y="1600200"/>
            <a:ext cx="8229600" cy="4724400"/>
          </a:xfrm>
        </p:spPr>
        <p:txBody>
          <a:bodyPr>
            <a:noAutofit/>
          </a:bodyPr>
          <a:lstStyle/>
          <a:p>
            <a:pPr marL="0" indent="0">
              <a:buNone/>
            </a:pPr>
            <a:r>
              <a:rPr lang="en-US" sz="2800" dirty="0" smtClean="0"/>
              <a:t>		NC </a:t>
            </a:r>
            <a:r>
              <a:rPr lang="en-US" sz="2800" dirty="0"/>
              <a:t>Final Exams items for English 1 are </a:t>
            </a:r>
            <a:endParaRPr lang="en-US" sz="2800" dirty="0" smtClean="0"/>
          </a:p>
          <a:p>
            <a:pPr marL="0" indent="0">
              <a:buNone/>
            </a:pPr>
            <a:r>
              <a:rPr lang="en-US" sz="2800" dirty="0"/>
              <a:t>	</a:t>
            </a:r>
            <a:r>
              <a:rPr lang="en-US" sz="2800" dirty="0" smtClean="0"/>
              <a:t>	aligned </a:t>
            </a:r>
            <a:r>
              <a:rPr lang="en-US" sz="2800" dirty="0"/>
              <a:t>to Webb’s Depth of Knowledge (DOK). Webb’s alignment model was used to classify items based on cognitive complexity.</a:t>
            </a:r>
            <a:endParaRPr lang="en-US" sz="2400" dirty="0"/>
          </a:p>
          <a:p>
            <a:endParaRPr lang="en-US" sz="2400" dirty="0"/>
          </a:p>
          <a:p>
            <a:r>
              <a:rPr lang="en-US" sz="2800" dirty="0"/>
              <a:t>Multiple-choice items will require students to read, comprehend, and analyze information. Also, students will be expected to analyze the reading passages; identify points of view, claims, and evidence; apply concepts and skills; and make inferences.</a:t>
            </a:r>
            <a:endParaRPr lang="en-US" sz="2400" dirty="0"/>
          </a:p>
          <a:p>
            <a:pPr lvl="4"/>
            <a:endParaRPr lang="en-US" sz="24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0869"/>
            <a:ext cx="1943100" cy="2572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40014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853994" cy="1143000"/>
          </a:xfrm>
        </p:spPr>
        <p:txBody>
          <a:bodyPr>
            <a:normAutofit fontScale="90000"/>
          </a:bodyPr>
          <a:lstStyle/>
          <a:p>
            <a:r>
              <a:rPr lang="en-US" b="1" dirty="0"/>
              <a:t>Types of Items and Supplemental Materials</a:t>
            </a:r>
            <a:endParaRPr lang="en-US" dirty="0"/>
          </a:p>
        </p:txBody>
      </p:sp>
      <p:sp>
        <p:nvSpPr>
          <p:cNvPr id="3" name="Content Placeholder 2"/>
          <p:cNvSpPr>
            <a:spLocks noGrp="1"/>
          </p:cNvSpPr>
          <p:nvPr>
            <p:ph idx="1"/>
          </p:nvPr>
        </p:nvSpPr>
        <p:spPr/>
        <p:txBody>
          <a:bodyPr>
            <a:normAutofit/>
          </a:bodyPr>
          <a:lstStyle/>
          <a:p>
            <a:r>
              <a:rPr lang="en-US" dirty="0"/>
              <a:t>NC Final Exams for English I will consist of four-response-option multiple choice items. Each form will consist of selections drawn from works of literature, which includes short story and poetry, or informational texts, drawn from the domains of History/Social Studies or Science/Technology.</a:t>
            </a:r>
          </a:p>
        </p:txBody>
      </p:sp>
      <p:sp>
        <p:nvSpPr>
          <p:cNvPr id="4" name="AutoShape 2" descr="data:image/jpeg;base64,/9j/4AAQSkZJRgABAQAAAQABAAD/2wCEAAkGBxQSEhQUEhQUFRUXFxYVFBgUGBQUGBQVFBQXFhQcFRUYHCggGBolHBUUITEiJSkrLi4uGB8zODMsNygtLisBCgoKDg0OGhAQGiwkHyQsLCwsMSwsLCwsLC8sLCwsLCwsLCwsLCwsLCwsLCwsLCwsLCwsLCwsLCwsLCwsLCwsLP/AABEIAKkBKgMBIgACEQEDEQH/xAAcAAACAgMBAQAAAAAAAAAAAAADBAIFAAEHBgj/xABCEAACAQIEAwQGCAQGAAcAAAABAhEAAwQSITEFQVETImFxBjIzQoGRFCNScqGxssFigtHwBxVDU5LhFjRzg5PS8f/EABkBAQEBAQEBAAAAAAAAAAAAAAABAgMEBf/EACsRAAICAQMDAwMEAwAAAAAAAAABAhEDEiExBEFRE2FxIjKBkdHh8AUUwf/aAAwDAQACEQMRAD8AWtXBOu1QvW0J0FDW3NbS021DAN1HSk72HHKrE4RjsZoZwj9IoCqKGsCkVYHDnmKZs2oHWgKkHrRLYqzu2J5VG3hQNaA3hLAbemThxMCoW7VQu3CNaAa7WBE0K7iKU7WdZrTtm3oBzD3EjXet4pARO1VreBqD4ttqEJXbHOtWrM70a20iszxQpMrAqK1okmp2l50BHszvFZlphrvKgs1ARLVENUs1RNAScAjSl8nWirMUNqAE60BgKYuChLboQGLdYBTZolvDA70AiK2Ksxwyddh40K7gtNDrQokBRErAhG9T0FCG5qDtUmuTQmoU2WqYt0K2hNORQgEEr3hoRqPMaiur4Dit5rVsltSik+ZUTXLMT6p8q6Pw32Nr7ifpFDUTmli+aet39Naqbe9Oo+lCD3bxtUHxHjSoeoEUA5axM0Vrwmq5aw3SKAtww5nSsNwGq04rQCtK5NAW1oKNZ1pPHXwdIoag0NgZ1oBadabsHrUyFA0Fba/ppAoAGKtrvNIswozqTzpW6poA4vRUlvTSUmi2zQFzYt5lBqJESKBZtMANwN6KCT50BEUS1bB0Jij2sC0VI4Q+FUAGVV21pdzNONbjetrZSNZmoBK1ciiHrGlFvsgiBQcRiZ2igAkChuo61C4+lDW4dsr7keo+435Usqi3whq0PjTeQjlSlvE5BJR4G8o/9KYtY0XQTJCDUkgrIEzvEDTfbSOtRySVnSOGcnVE7mLiAxjkAefl1oD4gE6EidpDKDrGhIg69KawRQrmRcoPVcpInnzjzo7CRB1B3B1nzrl6vsepdFt9xVPbPOgFascRgRBySp5AeqTG0Hb4R+dVlu7mAI5gH510jJSPLlwyxvclWq2TQHxQGijMfkB5mN/KtJXwcR3DiaNeIqus4wyAVABO4Yn8MtHuNRprkGr7aHyrpvDfY2vuJ+kVyu62h8q6pw32Nr7ifpFDUTmdk9aYUA0paNO2RQhgtVopTyWJ3rWIAUUAqLUCaHfSRR0v6RWO4jSgK0pRrQNEuWudYhIOlAFQmpNWi81AvQGM1CJqc0NqA0TQboopodyKAVIprCqJ1pfLR8MDNAXNy7I8BStvEdBWXCYpZ7sUA++OMaGojEMarWxFBOINAP3McdqG2OEa0rh7bXGygxoSTvtt8Sf3q0wnDlXUjMdIzd4jTX+GZ6AViU0jvi6eWTfsVxxE7GaihLAtsqyWY+qoG+vPY6CrHiXDVuKQqpOsyo1nfXlWcLvZlNtgJTukQII222rLybWj1R6Du3ZvCYbKymJ0JLNupPqhRtsfPSmL11hJgBQRJJ92JY6c/CjZdIGnlGlLYu+QUtgKS51zqH7q76NpXLlnshBL6UL2bLYk5irdmNlAJnlLRtzp04QJqVIBIIzAgSAAInTYCpLfB7oMDWAJC90gGANNCQKPbxLqDDSOat3lPmpqNsspX8A6jccKJOgoPG8YtgyoGVoZdRChlBifAmKo8Zj2uQIgdB1qxi2dMcHLcvmxKgxr/YmvPNd7JuzcZfWNv3g6A6ZT1AIBB10+NegaxmUToYH9mhXOHrcQpdAdSZA1003B5H+tajJRPFmwvJs/wUFxi2+3If16/l+dZW8VghbYCSdND6pOWAQ2WBIkeBnShZDyY/GCPjsfxr3waatHzZRcXTJkUcXcwB+fnzpUlvA/MVu3dE/mDofPx+HWpkVoyGfY11nhvsbX3E/SK5Nc511nhvsbX3E/SK4lRzELFFtXINQIrIoYLP6TpSd+8W3oOc1GaAnNTtvFDRaN2dATDZqP2cVCyaaTbWhRVkrS2aZkb1mcHWgFLyDlQWFONbmgtboBRjQ2FNuulLO1CAY1poW8utLE1IsTQo2b0il74qSipgUAm1vSahlptxQjUBDBn3uZJ+GWQB+fzNWNnHsPW1H41T3L2TPGumfygEGfkPxrMNxJXYKBGkksVUD4k15Zp6mfa6f6sSa4Lvh9qcrNlLoCuZZlgQB3pEjaY11qWMXLcS4OZyN5Haf76VXrchiAe8p1g6jmPhEGmr2Iz2nDbhSwPiu3xmKkZbnaCp0WlI4sfXWf5/yFPClcfbOUMvrIcw8RzHxFVciPIW3hwpkT70eGdszfjHypDjXE1twhIGYgEmSFUnUkDU6Ttyon+Z5tLSMx8dAPOlxwku+e6QCdwv5Anaql5NRgl92xa4LiiAr9D7S7c55lCdoRqS7HvZBuEQKNBJqu4ZhSxN25JZiT3t5Jkk+NWFmwqQUAUjUEaEHrPWm7nfUv7wI7QciD746awD4ma5xio3Xc5p6LS7gKyl8WW0hsq8yFLtPKBBgb8q1g8RnnRoEd5lKZp6A7xprEa1qiXvRrH4IXFI0B3U9GAgH5EjyJqkxOEe2Ezgd8ZlIMq0HK+U/wsCpB1BHlPpaLZ4f9Jt3cOD9Z/wCYw8yfrLahbtsHkHQLp1TNBivRgyaXR5Orx3HUux4+tEUPE3sgkgztBBBB5gg6gjmKr/p7+Hyr22j55aHb4flXXeG+xtfcT9Iri+DxLO2UgbEmJ2H9iu0cN9ja+4n6RXGbV0i00rOZrWiajNZNYOZstW0FQqQoUYtsJo5vqar5ratFAWQEVB7vKlbeIIrO01oA7XOVbtvSr3a3behCyRxS2JvihlulLYhqFJJf3pZ6xTUXoDWapdpQya1NQDHbVo3TQQak1UEu0mtFqHNboDSqDnmYjJpJ0iduveNa4M72CyqudHhpGYTEiGAGoOY6HpRMPbDLrzYnpsYXbwAqy4fjLakoWAbePCvHOpNp8H2sH041F8FViuG3Gu9oLa25OgtKFXcnUTuZ1J3/ACscHYcvldQBEtz0mR+I/A1ZNjEHP5TSeKxRaAjG3J7zQCYHIA6fGqmuDvrpUkWdK4riNq0yq7gM2w1J/AaDxNHseqJObx2n4ViWgCSAJO55nzNQ5uyGHtKJK7Mc2m3wo1aZgN4HnpQHx1sbuPhr+VXdmt2MVokgHKYJBXwIPI9RVZf40g9UE+fdFRw9/E39LNpm5SiMwBidW2BiqoM36Trfb5LQuAJYgflSV/i1tdiW8v6mtYb0avXdbjgTsB9afmp7MeRcHfSRFeu9G/RfDW2XtLRuXCYDOyvbBJ0hYXaBqVOp+WtMVyzEp44K7v4/c8hguLK5hhlPLmD/AN1c8MxHZ4iw2bLF0AaxJdWQA9ZLAR4irL/ErB2UvYVQqdqxLuyj/Tt7BoPMnQx7p1qowD2zftq7qgU9qSzBR9WQVEk7l8mnQGq41JUccs4yxaqq1/Ah/i3wRbV63irZATEFgyfZvDUka7MJkCIKnedPCWbZc5UBZuigsdN9BrXYvTPF2buCOW/Zm1dS6ALiHMCGtEATO1wn4VWeifDLzIyl0S2GIVWUXGDKSHy6gATprm1BGkRXd5NKPlJWznXDbrKxAQmZBkFfUMNBOhgkAjxFdu4b7G19xP0ivHel/o/ctFsQGa6hAFwn1rQUQDA07PfYDKTJmWYex4b7G19xP0iomnuVt8PscvNbBqLmtq1U5BrduaetYORQcK4B61Yi9MbAUAivD5JpW7YIO1W3b5TM0O5fnegKnasmnrltTSN1YMVCETWs01j0MUKHS5yqF5prQNbOtUAStQIo4tk6VoWT0oBYrWwKNlrAtABisoxSsCUAMLWPoCemvypkW6nhsL2txLUT2jpbicsh2CxM6b0ADC+ous90a9dN6y1bIJkyJ0AERPXqflTvpNgL647EYfDWzcKFrhCjMQjEOOmgFy2NBziqXscaYHYXVkgS1p0WToJZgAB4k143B2z70EnFO0vyWJMb0rc4lbHvT5An8RT3/hN/WxmJCAQQqKzZiVDZVuPlsgxm1LbjnQMUnDLK5Qbl1wQSVJcxoYBhbQB/9yNdTsKoGlKF0rfwhe36QKh7uY+Ef1NM4XjV2+Stm0dASSBmgDck7KB1NefxjrduTYs9mveGUE3JzCJYtoPDKBHygz4bEMqgliFKlAX9UqIUgToQNjvWkkjtpSXG/uz1uA9Gr1/vXGbyHe5AiHYhCCDuheOeulWT+hxUdxLTNprfu3SqkQZy2raFgddCeQ1NeDS1ivtv8bhP70fscQQQXBBEEFmIIO4I5iq5+5iUZPmf6bHsLnA8ZbGZLnD7EGcyWwCAZEZ7qMcuo3NVHHu0uKqXcfbeBldA9++jMDIPZrbKp+nQRG1UlvhrDX6r4LH7UX/LifWc/wAoj86a13Zy/wBfHdylZX8SV2IzMl0AaM8mCdwAyzyG1L4DGNZeVt2W0ZQMo0LqVzL3PWE6SD5dLtOFWxuCfM/0pi1h1X1VA8h+9R5V2K8WHwymw/D7xUaWlnlH5wtMYLhF66shrIEkag+6YnRdtQasb5JhV9ZtB4f3oJ8Z2Bpvg/dGUe6+XyBUj81FIybVmFii7fgd4P8A4f4sXbVy3fw0g5lP1nMGCO5o2sgkaEDQ7Vd+j+PV07PRbtkm1dUT69tmRmUnVlLI0N89a16LekHZ4sYW4dHAu4cn7Sn6xPwzD+fwqo9NsCLfELqkAq5F611Uug7SDyJYOdOVddOpHy8knGTsvfSDjzWLTKrA3HBVAYJEgguRM5Rr8YHOrzhnsbX3E/SK5jctaMdSSNSxLMd92Oprp3DfY2vuJ+kVqMaRzctRyktWkFbyUaza51o5jNi1Ao9m1rQC5prCEHegMv2I1B0oUUfEDWhNbNACdYobWp1miTWZ+lCCz24qE04RNDuWRFCipraGtlDWytATDRRxdBpXLWRQgbsRWLaFDRyKNZIJ1oCDEVtV8KbFkATUGE0KKsKEOILh7lu5IzI6XFU7sUYOBA11yxpS97GZ5Fs90aZh7xGhynoOo57baiCgbCtxg2U956WcWCPbx2FvrnuItplIRmFtkLqSDqq+rP8AFkOomvB8QXFXSTcxNy5mBzZ3eCDuMsxGp02qQ/vl+NWfEOGvh7a3V+sw7AFXGkSDKsskqRBHTbXkOWbG4q0e/pc6TppHnLfAj1UeQp2xwhB60t56D5CnbVwMARU68jkz6Xqya5IogAgAAdBpUqqOJXrgcLOVCYDD9zTH0FQJa45Hi2lSg4bW2NviFXdgPjWW7ytswPlSKWsPOUZSfiT86UOF7O8CAcs7wT+VWkaUEy9rKCL0+qCfEgqB89TRqycqMrTNAk7DesJjU0q6ljLDQHuJ9ojZn8BuBy3OsAERsPw9C11Sw1EHlodQqzzgFj5tViUy3mj3uzPxLZTQOE24PeMncmIlj+3LyimsQJu2yOYj/iyt+1dIs1j2KX09tMLdq+hIe1cBBHuzqD/yVa9l6dscRhOH41fWa2oJiJZkFxZ5AStzT+I15Ljd43BdtMBlIIWRzGqn5jevV+jNn6R6OBT62HN0gnvH6m61zTmO4xUD+tenDstz5vW43GaflFALwdJHME/hXSOG+xtfcT9IrkVlihYqdDuDtqIPxrrvDfY2vuJ+kV0lGjxo5rlrYpg26AyVgwQaiWrlaC1JRVBMXK09wmsmtzQCrzRLMmmFWtBIOgoBixh5qV/CxTeBQxqKNcTrVKU4sTQ7tiDVhiEy0jfGk7RqSdAKgF7luK1btzUL2MGnPyoBxp92B+J0P/7WlBsUM3AF3IFLtih7oJ8+6Nh8R8uVKu/Nj8SaBcxijnPgK2sa7losjxNhuFgdZqvx3GTcUpoqkQ2UHMRzhiYUEabT5VV38QWOvwH970axgzoW08OfxNR6UdsOCeV1FEvpjRCLAGmgmP2FDt4tlbvSeoP7dKYdgvrOF8BlED4iTUS+neKsNz3G1HhB/Kp6h7n/AI5V92/4/cdtXAwkV6L0b9JPowNu4meyxJYblZEGAdGB5jzrx+HkEsmoMwpV156d5v3olzH5Rqpnz0/5bVvVGSpnkl02WO9f9Pe4n0Us3lF/h9wZSSckns2k95RPs4+zGhGkAkV5m62R+zuA27kTkfQwZgjqND8qp+E8Wv4Z+1tEpm1YSGR+mcKYO+k69K6Nwni2E4snZX7Si6uuVoP81p9yBOx26bGvLkxJ7o3DNPHtJfqeOvYYMIMx0n+taTDoq5Yleh71M8e4ScHcyNcOVpKHMdVmNA86jmJjbTWaUs4tW0DqTpAOh8eevPavM00fRjNyja4CWsOq+qoHkKLWVlZKYKixPLfx2rT3QNz8OfyqJYt6sqOpGvwU/v8AI0I2QNsAgsS7e6On3V2HmfnREt6knc/IAchUkQDb4nmfM1KjZEjavBmjcJuNcbO2gRco8+f5UpcbvKPM/If9042G7RIUkRyGx8IrcH2OsWkqZ6LgvAVxl+2G9mhFy5/EgPqz/EYHlNG/wdAT/MMKxXuXtQsgn1rNwj+H6lY56n4eo9GOFvhsNbspHasM95zqLc9Bzj1VGxgk+PI8fxV8BxPEXMK211pDElbqvDntOoac0+IIr2QjSo+R1OXXL2XAfj3BLuEcpdWAZyMDKuoMSp+Wh1FdM4b7G19xP0itYfi2E4vhLg95VzPbOlyy+U5SpjUbwwkHY8xW+Gextf8App+kVuUrPOc4L0ZVt6d+7yn6pIHXXtdR8PhQ1ogasHMMLVoDvXSOp7J2AP8AKSxH8vwpWzDf6loHoVxY6xB+j67UYvW0cChQKKpEi/g8sAhjfCAz4OoIPKCBW8PhrjmVOGdJK5reJt3NQAdQB3dxuaOXnfUeNFw9pD7q/IULsYMHeXaybuhJ7O5YYqBAJKlwTvyBozYW+uowt8j+FUYn4KxNRThVgEkWLMnc9mknzMVC/wAJsEg9moIgjLKQQZB7pGs86DYYt4ho9ndB5js30OxBgRIpVcfm5XBHJrd1D8mUGKIcISPaXx92/fH4h6KouKBF6/oIB7W4TA5STNUbCd3i1skpmUMBqG7pG24PmPnSzYpNB2iSdAMy6nw1qzsLfAIbFX7gkEdr2NyCBGma2Y35UV1ukgm6rCCMtyxhmEnSZVFI+BoNjz17ALHdIU+Go+KzSV/DlfXG/PdTPLNH4GvVYnDMyZYwx29phluAwZ1GYTWfQVgjscEQfd7C4FAiIAF3bwrSk0Dxr4ZCZKj+/CtHCJ9kfjXrMPwkECcLYB709levopkyO6waIEDQxv8ABXimAt2ixOFbNkDJ2eJuMCROhRlXfbQ1vWvBdigwnDNigLMROxLRuQAJ/DpRhw+9Mdjf/wDiu/8A1r2Xo0cDauBbPbdoFZvrO2aBAVoNxRA7w0nnXoeIcSUW2ILDTpXk1Ncn1cXWNVGKVHJ8EytmDQDmAG0kQDp8SaJcwhz9mdzp8+de64Fi7ZsXbjMWeHkQZAAOgnQVRtbBUXAYYIQp21I0M9ZrOqn8nqjn0ykn2PPNaIVCfeRW+YE1OzZntRzQg/Aojaf86tcRYRVFokns2yyRqQrET8RRbOJs9+NHNwlu6ZKdjaUax6siPMHxqa9ivM6j/ex5psErxpGoUxpmz90Ax4kVCzZay4uWXKPbllJggEDmTrG8zyJq9NpFU6g/WWyvXS6kaUHjGChcS3LsbhHmUP8A3W1k3JkWOerUlxse4v204tw9WC5XZc6BpHZ3QDE6TlM9NVYHpXKMTwm4hIKzBIMciNCCK7Pw/gaWFy2Hu21+yCjCSxYmbiMd2Y786r+J+h1u8xftbquxliMgkx9lQon4GaS9jw9LneG4vg5At50PrOPAs4HymrTAcSWYaQdpLMy/InSugf8AgVYI7dmMGM6IQDykCJFeM436LG2LzB1m1BKhSuZSwUkHMYidorDV8nujmxZOwdFAGgAHhUqrrD91dCqKJZm0mOQ8JpzDMSoJ3OtcWiONBaysA5DUnQAaknkAOZr0nCvRVmGfEnsk+zpnPT7s9NT4CkYuXBznkjBbnkvo1+7fRbFs3CAZA0Ak65mOijbU10Pgvo2LAFy82Zl7wVfVB5b6u0xG2sb6GrTC4UooTDolpOrglm8csgz4sZ8KFfuIh1utdu+6k6Bj6sogyjUj1hPTWvTHGkeLL1Mpqlsh5MaW+pjMzE5wDGc6Sgb3baggM/8AKJYmuTf4nYI2uI3czBjcSzc0UKF+rFrKoB2HZaeBA5Ses4HD9lt3rjasx5/0USdPE8yZ5r6WWkxeJu3SxOoRGX7Fvu6aQQWztts0cprtF0eSWx4/h+NuWXD2nZHgrK/ZYQwPIg9D4cwK7lw32Nr7ifpFck/yBYkM2musHbyArrfDfY2vuJ+kVZNMymcit8c+0nyP7H+tM2uMWzvmXzEx8q82qydJ/oaJB2n8q5WzWlHqLePtNs4+Pd/OmrTKdiD5EGvGNPh8CD+VEBjXSeUb/CrqJpXk9fcaK1bvQeleWt4lhEOw8JJ/DajrxJx7wPmP7NXUZ0nskxg0mifShXnuHYk3ACftFdOoXNt5eNNIzaaATl0kz3j0gdD8q0QtreKHOmLbA1S2CxM6bE6+DQOekirFUYEDMILZdBqBkzcyRMjpsaAeW2KllFIJccopzCSLew5u0ajXTUR5GhrfM6sR37gExqqAg6gADXWgLC8cutBOJWKqWuAhS107WfeO9xtZG2o+XhQMS66gXPdunVip0aBIJ8wOsUsWXSY4zvpVdxXFEtMzJA+AquQrmeLhgSTlfNyB0Bkfa/Gj4hriqSF2+1E+tcUbR/tjlzNLrcj8AMRdZXzoxVgCJUkaGJB5EaDQ9B0rWH4jeuHK1+6BPu9n009ZCKXTF5x6p2B5HcwP2+dBW6AZnoQTpruN6UmVNosL7XLCu4vwCIINtIYnSIG8moXuJdng7DplzfUhQwzAFQHhgCPsGqTi3Ee3YQIVfVHU7Fv2Hh50LhfCrmIuZLNvM53iAAJ3ZuQ1qektmeiOeVO97RacJxZuK5aARccmJA757TSSTHf60LhvFGulEKKqhbrhhMtnuqRPKQNNCfV8K9Q3oGMOma5ilCsALq9kzFyM0raYXAQSumxOhPgCek/EGvqoAS0iOLijJmaAroQSGA17QnTbxrjKCWr34Oqz/Z7cnnrzNmEWndBGZgr5EZioXM4UiQGJgkbjwplRmdEaSGbvDeUXvOCCdiBl/mrV/FmzadR9YLisSmwNzRrThZgFWW2JPuiK1wHEZrjF1ysAEWCGGss0NAPJPlXNxpJnpxzeRS8WexwvGS5CqtwMwJClraaKQDqzgT3hpM/KrFbmIGvZXY5nNZePgtwk/AE1XejdjNfcw3ctxoU2uPMZW3nshrGnUSavnwq7lUB2JAayw0kntUnTL00kRNdYxtWeXNUZtIq73GGRgrLiJMbYfEMNdPWW2QK89xDDYm895eyeXKIoZSiwWVyzXIgAAEnWeW+le3ExobkEE+0Qr/D3ycwMaiNNdaJ2BOvc3kFy16JGsSRk8hpV0EhmcU67nibHoQS038Qhgg5Las8AjQkToZ5kEaVb4f0awy+sMRcOm6XFEjplUb+JIq9w1+e6t6wY0yoNvh2hrdx2Bhrn/G0fz1FFCPgSz5JcsWwmAt22zWrCowB77hQVB1bvSXjw0Gm4qLYpi02bZvt/uORbtLInuE7j7gPiTTVyxJGbPcBHqsFCdJbQA77GfAaUW9dI9ZlToB3m57Tz2MQdjvWkcueRFuHXrnt78D7FkZB5FmksPMUfBYOzbjskBPJvWgEDZzyiNF+VQOJB9nba6eRYkDxgmcvyGwqN9Lr6XSgXcosjMBv2jk6W+sb7dQQAcaxoWy7ZpBBCD/ec91Zja0CRPI+XreLs2IAA2AAHkNqh6Q+mtq/fTDYaHE63fVFy4oIVUB0yCWidJyx1IGGJjYA+aUckuWYcXLhFk1gZTryP5V7fhnsbX3E/SK5rifpIBkCI6p/WulcN9ja+4n6RVUk+Bpa5OL4z0avWna3cTKw30YgT8Kj/AJHc3/DvDnO0a137i/tmpSruSjidv0eMAm6QY1GRmj48z8KGnCmAGZnI6C20x0nrXcKypRTiT8KAHrXCfC02mtHbh9sA6X2MadwiTHl5V2asqaQcawZa2AqLf3LaoqgtljUkbR18KacvoQl0EAbG2B3RA3PifnXW6yrRKOVWHZQPq7h0gy6nffn16UtdN3MTkvRmlYvHTTLOjEzE116srOn3FHKreHcHXIwAGXOxeANh3rZ2O3ShjD3JnJh43Og1brAtCTXWaypo9yaX5OTNbv8Aey9iCZE69NPcoFvC4uQO2RRzIe4YgdAorsFZT0xT8nEsTgL4JByXgdTo2sE/aFAy3gMptXCJkRmPI85/ibTxrulZWtJUjhyJdUmLdzWNSpPqmeQFRxNi6wCi28QAe62w6f3tpzrudZWlsKOL8A9H+2f69+xtiCxYHM2uyCN99Tt410McSwuBshMKmcnWFDd4iAWu3Mu8R4nkImPS1lVuynMbnE791i12SxG+VgFE+qoA0Gk/nJoHELhIChWYx3jDZRzhdp338K6rWVlqywajK2rOH2sC6gsVcvrybXoKcwaMjq/ZvpGZRnTMOYJX/uK7JWUo9q65qOnSqPKcGxOFRStpihMOy4m07EtoJN4jVu6NiYEd2rI8aRf9SRqZRy22sZXDEzqNNfAVc1lKPE2U130gsxLspBj/AEXck9SqSRAgagVtOPWwO66EdFtlD8nuL+VXFZShZVvx1eV1B5gfs5rQ42P91Pw/7q1rKULKe9xhOd8AbdzMxJP3VUjzzAdeojaxlj7dsdTcm4T5qsLP8Uk/OrqspQspcZx7DpAa7euEjRbSuB0PeUADyZpryXpNxtsQhs2rL2rLe0gENd094r7vxM8+ldHrKUdMeRQdtJ/J8/4j0bOYNazowgjukiR0I1Fegs4i4RaL2nzgjOTmJMAjU8xsa7BWVHFPkTyKTtJL4ORYjHXSX+qJnaUc8o7v2dp89a6rw1G7G13T6ifpFMCvR2fVHkPyqqKXBzbb5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QSEhQUEhQUFRUXFxYVFBgUGBQUGBQVFBQXFhQcFRUYHCggGBolHBUUITEiJSkrLi4uGB8zODMsNygtLisBCgoKDg0OGhAQGiwkHyQsLCwsMSwsLCwsLC8sLCwsLCwsLCwsLCwsLCwsLCwsLCwsLCwsLCwsLCwsLCwsLCwsLP/AABEIAKkBKgMBIgACEQEDEQH/xAAcAAACAgMBAQAAAAAAAAAAAAADBAIFAAEHBgj/xABCEAACAQIEAwQGCAQGAAcAAAABAhEAAwQSITEFQVETImFxBjIzQoGRFCNScqGxssFigtHwBxVDU5LhFjRzg5PS8f/EABkBAQEBAQEBAAAAAAAAAAAAAAABAgMEBf/EACsRAAICAQMDAwMEAwAAAAAAAAABAhEDEiExBEFRE2FxIjKBkdHh8AUUwf/aAAwDAQACEQMRAD8AWtXBOu1QvW0J0FDW3NbS021DAN1HSk72HHKrE4RjsZoZwj9IoCqKGsCkVYHDnmKZs2oHWgKkHrRLYqzu2J5VG3hQNaA3hLAbemThxMCoW7VQu3CNaAa7WBE0K7iKU7WdZrTtm3oBzD3EjXet4pARO1VreBqD4ttqEJXbHOtWrM70a20iszxQpMrAqK1okmp2l50BHszvFZlphrvKgs1ARLVENUs1RNAScAjSl8nWirMUNqAE60BgKYuChLboQGLdYBTZolvDA70AiK2Ksxwyddh40K7gtNDrQokBRErAhG9T0FCG5qDtUmuTQmoU2WqYt0K2hNORQgEEr3hoRqPMaiur4Dit5rVsltSik+ZUTXLMT6p8q6Pw32Nr7ifpFDUTmli+aet39Naqbe9Oo+lCD3bxtUHxHjSoeoEUA5axM0Vrwmq5aw3SKAtww5nSsNwGq04rQCtK5NAW1oKNZ1pPHXwdIoag0NgZ1oBadabsHrUyFA0Fba/ppAoAGKtrvNIswozqTzpW6poA4vRUlvTSUmi2zQFzYt5lBqJESKBZtMANwN6KCT50BEUS1bB0Jij2sC0VI4Q+FUAGVV21pdzNONbjetrZSNZmoBK1ciiHrGlFvsgiBQcRiZ2igAkChuo61C4+lDW4dsr7keo+435Usqi3whq0PjTeQjlSlvE5BJR4G8o/9KYtY0XQTJCDUkgrIEzvEDTfbSOtRySVnSOGcnVE7mLiAxjkAefl1oD4gE6EidpDKDrGhIg69KawRQrmRcoPVcpInnzjzo7CRB1B3B1nzrl6vsepdFt9xVPbPOgFascRgRBySp5AeqTG0Hb4R+dVlu7mAI5gH510jJSPLlwyxvclWq2TQHxQGijMfkB5mN/KtJXwcR3DiaNeIqus4wyAVABO4Yn8MtHuNRprkGr7aHyrpvDfY2vuJ+kVyu62h8q6pw32Nr7ifpFDUTmdk9aYUA0paNO2RQhgtVopTyWJ3rWIAUUAqLUCaHfSRR0v6RWO4jSgK0pRrQNEuWudYhIOlAFQmpNWi81AvQGM1CJqc0NqA0TQboopodyKAVIprCqJ1pfLR8MDNAXNy7I8BStvEdBWXCYpZ7sUA++OMaGojEMarWxFBOINAP3McdqG2OEa0rh7bXGygxoSTvtt8Sf3q0wnDlXUjMdIzd4jTX+GZ6AViU0jvi6eWTfsVxxE7GaihLAtsqyWY+qoG+vPY6CrHiXDVuKQqpOsyo1nfXlWcLvZlNtgJTukQII222rLybWj1R6Du3ZvCYbKymJ0JLNupPqhRtsfPSmL11hJgBQRJJ92JY6c/CjZdIGnlGlLYu+QUtgKS51zqH7q76NpXLlnshBL6UL2bLYk5irdmNlAJnlLRtzp04QJqVIBIIzAgSAAInTYCpLfB7oMDWAJC90gGANNCQKPbxLqDDSOat3lPmpqNsspX8A6jccKJOgoPG8YtgyoGVoZdRChlBifAmKo8Zj2uQIgdB1qxi2dMcHLcvmxKgxr/YmvPNd7JuzcZfWNv3g6A6ZT1AIBB10+NegaxmUToYH9mhXOHrcQpdAdSZA1003B5H+tajJRPFmwvJs/wUFxi2+3If16/l+dZW8VghbYCSdND6pOWAQ2WBIkeBnShZDyY/GCPjsfxr3waatHzZRcXTJkUcXcwB+fnzpUlvA/MVu3dE/mDofPx+HWpkVoyGfY11nhvsbX3E/SK5Nc511nhvsbX3E/SK4lRzELFFtXINQIrIoYLP6TpSd+8W3oOc1GaAnNTtvFDRaN2dATDZqP2cVCyaaTbWhRVkrS2aZkb1mcHWgFLyDlQWFONbmgtboBRjQ2FNuulLO1CAY1poW8utLE1IsTQo2b0il74qSipgUAm1vSahlptxQjUBDBn3uZJ+GWQB+fzNWNnHsPW1H41T3L2TPGumfygEGfkPxrMNxJXYKBGkksVUD4k15Zp6mfa6f6sSa4Lvh9qcrNlLoCuZZlgQB3pEjaY11qWMXLcS4OZyN5Haf76VXrchiAe8p1g6jmPhEGmr2Iz2nDbhSwPiu3xmKkZbnaCp0WlI4sfXWf5/yFPClcfbOUMvrIcw8RzHxFVciPIW3hwpkT70eGdszfjHypDjXE1twhIGYgEmSFUnUkDU6Ttyon+Z5tLSMx8dAPOlxwku+e6QCdwv5Anaql5NRgl92xa4LiiAr9D7S7c55lCdoRqS7HvZBuEQKNBJqu4ZhSxN25JZiT3t5Jkk+NWFmwqQUAUjUEaEHrPWm7nfUv7wI7QciD746awD4ma5xio3Xc5p6LS7gKyl8WW0hsq8yFLtPKBBgb8q1g8RnnRoEd5lKZp6A7xprEa1qiXvRrH4IXFI0B3U9GAgH5EjyJqkxOEe2Ezgd8ZlIMq0HK+U/wsCpB1BHlPpaLZ4f9Jt3cOD9Z/wCYw8yfrLahbtsHkHQLp1TNBivRgyaXR5Orx3HUux4+tEUPE3sgkgztBBBB5gg6gjmKr/p7+Hyr22j55aHb4flXXeG+xtfcT9Iri+DxLO2UgbEmJ2H9iu0cN9ja+4n6RXGbV0i00rOZrWiajNZNYOZstW0FQqQoUYtsJo5vqar5ratFAWQEVB7vKlbeIIrO01oA7XOVbtvSr3a3behCyRxS2JvihlulLYhqFJJf3pZ6xTUXoDWapdpQya1NQDHbVo3TQQak1UEu0mtFqHNboDSqDnmYjJpJ0iduveNa4M72CyqudHhpGYTEiGAGoOY6HpRMPbDLrzYnpsYXbwAqy4fjLakoWAbePCvHOpNp8H2sH041F8FViuG3Gu9oLa25OgtKFXcnUTuZ1J3/ACscHYcvldQBEtz0mR+I/A1ZNjEHP5TSeKxRaAjG3J7zQCYHIA6fGqmuDvrpUkWdK4riNq0yq7gM2w1J/AaDxNHseqJObx2n4ViWgCSAJO55nzNQ5uyGHtKJK7Mc2m3wo1aZgN4HnpQHx1sbuPhr+VXdmt2MVokgHKYJBXwIPI9RVZf40g9UE+fdFRw9/E39LNpm5SiMwBidW2BiqoM36Trfb5LQuAJYgflSV/i1tdiW8v6mtYb0avXdbjgTsB9afmp7MeRcHfSRFeu9G/RfDW2XtLRuXCYDOyvbBJ0hYXaBqVOp+WtMVyzEp44K7v4/c8hguLK5hhlPLmD/AN1c8MxHZ4iw2bLF0AaxJdWQA9ZLAR4irL/ErB2UvYVQqdqxLuyj/Tt7BoPMnQx7p1qowD2zftq7qgU9qSzBR9WQVEk7l8mnQGq41JUccs4yxaqq1/Ah/i3wRbV63irZATEFgyfZvDUka7MJkCIKnedPCWbZc5UBZuigsdN9BrXYvTPF2buCOW/Zm1dS6ALiHMCGtEATO1wn4VWeifDLzIyl0S2GIVWUXGDKSHy6gATprm1BGkRXd5NKPlJWznXDbrKxAQmZBkFfUMNBOhgkAjxFdu4b7G19xP0ivHel/o/ctFsQGa6hAFwn1rQUQDA07PfYDKTJmWYex4b7G19xP0iomnuVt8PscvNbBqLmtq1U5BrduaetYORQcK4B61Yi9MbAUAivD5JpW7YIO1W3b5TM0O5fnegKnasmnrltTSN1YMVCETWs01j0MUKHS5yqF5prQNbOtUAStQIo4tk6VoWT0oBYrWwKNlrAtABisoxSsCUAMLWPoCemvypkW6nhsL2txLUT2jpbicsh2CxM6b0ADC+ous90a9dN6y1bIJkyJ0AERPXqflTvpNgL647EYfDWzcKFrhCjMQjEOOmgFy2NBziqXscaYHYXVkgS1p0WToJZgAB4k143B2z70EnFO0vyWJMb0rc4lbHvT5An8RT3/hN/WxmJCAQQqKzZiVDZVuPlsgxm1LbjnQMUnDLK5Qbl1wQSVJcxoYBhbQB/9yNdTsKoGlKF0rfwhe36QKh7uY+Ef1NM4XjV2+Stm0dASSBmgDck7KB1NefxjrduTYs9mveGUE3JzCJYtoPDKBHygz4bEMqgliFKlAX9UqIUgToQNjvWkkjtpSXG/uz1uA9Gr1/vXGbyHe5AiHYhCCDuheOeulWT+hxUdxLTNprfu3SqkQZy2raFgddCeQ1NeDS1ivtv8bhP70fscQQQXBBEEFmIIO4I5iq5+5iUZPmf6bHsLnA8ZbGZLnD7EGcyWwCAZEZ7qMcuo3NVHHu0uKqXcfbeBldA9++jMDIPZrbKp+nQRG1UlvhrDX6r4LH7UX/LifWc/wAoj86a13Zy/wBfHdylZX8SV2IzMl0AaM8mCdwAyzyG1L4DGNZeVt2W0ZQMo0LqVzL3PWE6SD5dLtOFWxuCfM/0pi1h1X1VA8h+9R5V2K8WHwymw/D7xUaWlnlH5wtMYLhF66shrIEkag+6YnRdtQasb5JhV9ZtB4f3oJ8Z2Bpvg/dGUe6+XyBUj81FIybVmFii7fgd4P8A4f4sXbVy3fw0g5lP1nMGCO5o2sgkaEDQ7Vd+j+PV07PRbtkm1dUT69tmRmUnVlLI0N89a16LekHZ4sYW4dHAu4cn7Sn6xPwzD+fwqo9NsCLfELqkAq5F611Uug7SDyJYOdOVddOpHy8knGTsvfSDjzWLTKrA3HBVAYJEgguRM5Rr8YHOrzhnsbX3E/SK5jctaMdSSNSxLMd92Oprp3DfY2vuJ+kVqMaRzctRyktWkFbyUaza51o5jNi1Ao9m1rQC5prCEHegMv2I1B0oUUfEDWhNbNACdYobWp1miTWZ+lCCz24qE04RNDuWRFCipraGtlDWytATDRRxdBpXLWRQgbsRWLaFDRyKNZIJ1oCDEVtV8KbFkATUGE0KKsKEOILh7lu5IzI6XFU7sUYOBA11yxpS97GZ5Fs90aZh7xGhynoOo57baiCgbCtxg2U956WcWCPbx2FvrnuItplIRmFtkLqSDqq+rP8AFkOomvB8QXFXSTcxNy5mBzZ3eCDuMsxGp02qQ/vl+NWfEOGvh7a3V+sw7AFXGkSDKsskqRBHTbXkOWbG4q0e/pc6TppHnLfAj1UeQp2xwhB60t56D5CnbVwMARU68jkz6Xqya5IogAgAAdBpUqqOJXrgcLOVCYDD9zTH0FQJa45Hi2lSg4bW2NviFXdgPjWW7ytswPlSKWsPOUZSfiT86UOF7O8CAcs7wT+VWkaUEy9rKCL0+qCfEgqB89TRqycqMrTNAk7DesJjU0q6ljLDQHuJ9ojZn8BuBy3OsAERsPw9C11Sw1EHlodQqzzgFj5tViUy3mj3uzPxLZTQOE24PeMncmIlj+3LyimsQJu2yOYj/iyt+1dIs1j2KX09tMLdq+hIe1cBBHuzqD/yVa9l6dscRhOH41fWa2oJiJZkFxZ5AStzT+I15Ljd43BdtMBlIIWRzGqn5jevV+jNn6R6OBT62HN0gnvH6m61zTmO4xUD+tenDstz5vW43GaflFALwdJHME/hXSOG+xtfcT9IrkVlihYqdDuDtqIPxrrvDfY2vuJ+kV0lGjxo5rlrYpg26AyVgwQaiWrlaC1JRVBMXK09wmsmtzQCrzRLMmmFWtBIOgoBixh5qV/CxTeBQxqKNcTrVKU4sTQ7tiDVhiEy0jfGk7RqSdAKgF7luK1btzUL2MGnPyoBxp92B+J0P/7WlBsUM3AF3IFLtih7oJ8+6Nh8R8uVKu/Nj8SaBcxijnPgK2sa7losjxNhuFgdZqvx3GTcUpoqkQ2UHMRzhiYUEabT5VV38QWOvwH970axgzoW08OfxNR6UdsOCeV1FEvpjRCLAGmgmP2FDt4tlbvSeoP7dKYdgvrOF8BlED4iTUS+neKsNz3G1HhB/Kp6h7n/AI5V92/4/cdtXAwkV6L0b9JPowNu4meyxJYblZEGAdGB5jzrx+HkEsmoMwpV156d5v3olzH5Rqpnz0/5bVvVGSpnkl02WO9f9Pe4n0Us3lF/h9wZSSckns2k95RPs4+zGhGkAkV5m62R+zuA27kTkfQwZgjqND8qp+E8Wv4Z+1tEpm1YSGR+mcKYO+k69K6Nwni2E4snZX7Si6uuVoP81p9yBOx26bGvLkxJ7o3DNPHtJfqeOvYYMIMx0n+taTDoq5Yleh71M8e4ScHcyNcOVpKHMdVmNA86jmJjbTWaUs4tW0DqTpAOh8eevPavM00fRjNyja4CWsOq+qoHkKLWVlZKYKixPLfx2rT3QNz8OfyqJYt6sqOpGvwU/v8AI0I2QNsAgsS7e6On3V2HmfnREt6knc/IAchUkQDb4nmfM1KjZEjavBmjcJuNcbO2gRco8+f5UpcbvKPM/If9042G7RIUkRyGx8IrcH2OsWkqZ6LgvAVxl+2G9mhFy5/EgPqz/EYHlNG/wdAT/MMKxXuXtQsgn1rNwj+H6lY56n4eo9GOFvhsNbspHasM95zqLc9Bzj1VGxgk+PI8fxV8BxPEXMK211pDElbqvDntOoac0+IIr2QjSo+R1OXXL2XAfj3BLuEcpdWAZyMDKuoMSp+Wh1FdM4b7G19xP0itYfi2E4vhLg95VzPbOlyy+U5SpjUbwwkHY8xW+Gextf8App+kVuUrPOc4L0ZVt6d+7yn6pIHXXtdR8PhQ1ogasHMMLVoDvXSOp7J2AP8AKSxH8vwpWzDf6loHoVxY6xB+j67UYvW0cChQKKpEi/g8sAhjfCAz4OoIPKCBW8PhrjmVOGdJK5reJt3NQAdQB3dxuaOXnfUeNFw9pD7q/IULsYMHeXaybuhJ7O5YYqBAJKlwTvyBozYW+uowt8j+FUYn4KxNRThVgEkWLMnc9mknzMVC/wAJsEg9moIgjLKQQZB7pGs86DYYt4ho9ndB5js30OxBgRIpVcfm5XBHJrd1D8mUGKIcISPaXx92/fH4h6KouKBF6/oIB7W4TA5STNUbCd3i1skpmUMBqG7pG24PmPnSzYpNB2iSdAMy6nw1qzsLfAIbFX7gkEdr2NyCBGma2Y35UV1ukgm6rCCMtyxhmEnSZVFI+BoNjz17ALHdIU+Go+KzSV/DlfXG/PdTPLNH4GvVYnDMyZYwx29phluAwZ1GYTWfQVgjscEQfd7C4FAiIAF3bwrSk0Dxr4ZCZKj+/CtHCJ9kfjXrMPwkECcLYB709levopkyO6waIEDQxv8ABXimAt2ixOFbNkDJ2eJuMCROhRlXfbQ1vWvBdigwnDNigLMROxLRuQAJ/DpRhw+9Mdjf/wDiu/8A1r2Xo0cDauBbPbdoFZvrO2aBAVoNxRA7w0nnXoeIcSUW2ILDTpXk1Ncn1cXWNVGKVHJ8EytmDQDmAG0kQDp8SaJcwhz9mdzp8+de64Fi7ZsXbjMWeHkQZAAOgnQVRtbBUXAYYIQp21I0M9ZrOqn8nqjn0ykn2PPNaIVCfeRW+YE1OzZntRzQg/Aojaf86tcRYRVFokns2yyRqQrET8RRbOJs9+NHNwlu6ZKdjaUax6siPMHxqa9ivM6j/ex5psErxpGoUxpmz90Ax4kVCzZay4uWXKPbllJggEDmTrG8zyJq9NpFU6g/WWyvXS6kaUHjGChcS3LsbhHmUP8A3W1k3JkWOerUlxse4v204tw9WC5XZc6BpHZ3QDE6TlM9NVYHpXKMTwm4hIKzBIMciNCCK7Pw/gaWFy2Hu21+yCjCSxYmbiMd2Y786r+J+h1u8xftbquxliMgkx9lQon4GaS9jw9LneG4vg5At50PrOPAs4HymrTAcSWYaQdpLMy/InSugf8AgVYI7dmMGM6IQDykCJFeM436LG2LzB1m1BKhSuZSwUkHMYidorDV8nujmxZOwdFAGgAHhUqrrD91dCqKJZm0mOQ8JpzDMSoJ3OtcWiONBaysA5DUnQAaknkAOZr0nCvRVmGfEnsk+zpnPT7s9NT4CkYuXBznkjBbnkvo1+7fRbFs3CAZA0Ak65mOijbU10Pgvo2LAFy82Zl7wVfVB5b6u0xG2sb6GrTC4UooTDolpOrglm8csgz4sZ8KFfuIh1utdu+6k6Bj6sogyjUj1hPTWvTHGkeLL1Mpqlsh5MaW+pjMzE5wDGc6Sgb3baggM/8AKJYmuTf4nYI2uI3czBjcSzc0UKF+rFrKoB2HZaeBA5Ses4HD9lt3rjasx5/0USdPE8yZ5r6WWkxeJu3SxOoRGX7Fvu6aQQWztts0cprtF0eSWx4/h+NuWXD2nZHgrK/ZYQwPIg9D4cwK7lw32Nr7ifpFck/yBYkM2musHbyArrfDfY2vuJ+kVZNMymcit8c+0nyP7H+tM2uMWzvmXzEx8q82qydJ/oaJB2n8q5WzWlHqLePtNs4+Pd/OmrTKdiD5EGvGNPh8CD+VEBjXSeUb/CrqJpXk9fcaK1bvQeleWt4lhEOw8JJ/DajrxJx7wPmP7NXUZ0nskxg0mifShXnuHYk3ACftFdOoXNt5eNNIzaaATl0kz3j0gdD8q0QtreKHOmLbA1S2CxM6bE6+DQOekirFUYEDMILZdBqBkzcyRMjpsaAeW2KllFIJccopzCSLew5u0ajXTUR5GhrfM6sR37gExqqAg6gADXWgLC8cutBOJWKqWuAhS107WfeO9xtZG2o+XhQMS66gXPdunVip0aBIJ8wOsUsWXSY4zvpVdxXFEtMzJA+AquQrmeLhgSTlfNyB0Bkfa/Gj4hriqSF2+1E+tcUbR/tjlzNLrcj8AMRdZXzoxVgCJUkaGJB5EaDQ9B0rWH4jeuHK1+6BPu9n009ZCKXTF5x6p2B5HcwP2+dBW6AZnoQTpruN6UmVNosL7XLCu4vwCIINtIYnSIG8moXuJdng7DplzfUhQwzAFQHhgCPsGqTi3Ee3YQIVfVHU7Fv2Hh50LhfCrmIuZLNvM53iAAJ3ZuQ1qektmeiOeVO97RacJxZuK5aARccmJA757TSSTHf60LhvFGulEKKqhbrhhMtnuqRPKQNNCfV8K9Q3oGMOma5ilCsALq9kzFyM0raYXAQSumxOhPgCek/EGvqoAS0iOLijJmaAroQSGA17QnTbxrjKCWr34Oqz/Z7cnnrzNmEWndBGZgr5EZioXM4UiQGJgkbjwplRmdEaSGbvDeUXvOCCdiBl/mrV/FmzadR9YLisSmwNzRrThZgFWW2JPuiK1wHEZrjF1ysAEWCGGss0NAPJPlXNxpJnpxzeRS8WexwvGS5CqtwMwJClraaKQDqzgT3hpM/KrFbmIGvZXY5nNZePgtwk/AE1XejdjNfcw3ctxoU2uPMZW3nshrGnUSavnwq7lUB2JAayw0kntUnTL00kRNdYxtWeXNUZtIq73GGRgrLiJMbYfEMNdPWW2QK89xDDYm895eyeXKIoZSiwWVyzXIgAAEnWeW+le3ExobkEE+0Qr/D3ycwMaiNNdaJ2BOvc3kFy16JGsSRk8hpV0EhmcU67nibHoQS038Qhgg5Las8AjQkToZ5kEaVb4f0awy+sMRcOm6XFEjplUb+JIq9w1+e6t6wY0yoNvh2hrdx2Bhrn/G0fz1FFCPgSz5JcsWwmAt22zWrCowB77hQVB1bvSXjw0Gm4qLYpi02bZvt/uORbtLInuE7j7gPiTTVyxJGbPcBHqsFCdJbQA77GfAaUW9dI9ZlToB3m57Tz2MQdjvWkcueRFuHXrnt78D7FkZB5FmksPMUfBYOzbjskBPJvWgEDZzyiNF+VQOJB9nba6eRYkDxgmcvyGwqN9Lr6XSgXcosjMBv2jk6W+sb7dQQAcaxoWy7ZpBBCD/ec91Zja0CRPI+XreLs2IAA2AAHkNqh6Q+mtq/fTDYaHE63fVFy4oIVUB0yCWidJyx1IGGJjYA+aUckuWYcXLhFk1gZTryP5V7fhnsbX3E/SK5rifpIBkCI6p/WulcN9ja+4n6RVUk+Bpa5OL4z0avWna3cTKw30YgT8Kj/AJHc3/DvDnO0a137i/tmpSruSjidv0eMAm6QY1GRmj48z8KGnCmAGZnI6C20x0nrXcKypRTiT8KAHrXCfC02mtHbh9sA6X2MadwiTHl5V2asqaQcawZa2AqLf3LaoqgtljUkbR18KacvoQl0EAbG2B3RA3PifnXW6yrRKOVWHZQPq7h0gy6nffn16UtdN3MTkvRmlYvHTTLOjEzE116srOn3FHKreHcHXIwAGXOxeANh3rZ2O3ShjD3JnJh43Og1brAtCTXWaypo9yaX5OTNbv8Aey9iCZE69NPcoFvC4uQO2RRzIe4YgdAorsFZT0xT8nEsTgL4JByXgdTo2sE/aFAy3gMptXCJkRmPI85/ibTxrulZWtJUjhyJdUmLdzWNSpPqmeQFRxNi6wCi28QAe62w6f3tpzrudZWlsKOL8A9H+2f69+xtiCxYHM2uyCN99Tt410McSwuBshMKmcnWFDd4iAWu3Mu8R4nkImPS1lVuynMbnE791i12SxG+VgFE+qoA0Gk/nJoHELhIChWYx3jDZRzhdp338K6rWVlqywajK2rOH2sC6gsVcvrybXoKcwaMjq/ZvpGZRnTMOYJX/uK7JWUo9q65qOnSqPKcGxOFRStpihMOy4m07EtoJN4jVu6NiYEd2rI8aRf9SRqZRy22sZXDEzqNNfAVc1lKPE2U130gsxLspBj/AEXck9SqSRAgagVtOPWwO66EdFtlD8nuL+VXFZShZVvx1eV1B5gfs5rQ42P91Pw/7q1rKULKe9xhOd8AbdzMxJP3VUjzzAdeojaxlj7dsdTcm4T5qsLP8Uk/OrqspQspcZx7DpAa7euEjRbSuB0PeUADyZpryXpNxtsQhs2rL2rLe0gENd094r7vxM8+ldHrKUdMeRQdtJ/J8/4j0bOYNazowgjukiR0I1Fegs4i4RaL2nzgjOTmJMAjU8xsa7BWVHFPkTyKTtJL4ORYjHXSX+qJnaUc8o7v2dp89a6rw1G7G13T6ifpFMCvR2fVHkPyqqKXBzbb5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29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1194" y="7937"/>
            <a:ext cx="2838450" cy="160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025572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(What’s on the Test) Number of Operational Items by Standard</a:t>
            </a:r>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2786" y="3276600"/>
            <a:ext cx="2665351" cy="3179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a:stretch>
            <a:fillRect/>
          </a:stretch>
        </p:blipFill>
        <p:spPr>
          <a:xfrm>
            <a:off x="304800" y="1981200"/>
            <a:ext cx="6443480" cy="3148062"/>
          </a:xfrm>
          <a:prstGeom prst="rect">
            <a:avLst/>
          </a:prstGeom>
        </p:spPr>
      </p:pic>
    </p:spTree>
    <p:extLst>
      <p:ext uri="{BB962C8B-B14F-4D97-AF65-F5344CB8AC3E}">
        <p14:creationId xmlns:p14="http://schemas.microsoft.com/office/powerpoint/2010/main" val="8503788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663" y="859303"/>
            <a:ext cx="8229600" cy="1143000"/>
          </a:xfrm>
        </p:spPr>
        <p:txBody>
          <a:bodyPr/>
          <a:lstStyle/>
          <a:p>
            <a:r>
              <a:rPr lang="en-US" dirty="0" smtClean="0"/>
              <a:t>What’s on the test?</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36297" y="239468"/>
            <a:ext cx="2429280" cy="2382669"/>
          </a:xfrm>
          <a:prstGeom prst="rect">
            <a:avLst/>
          </a:prstGeom>
        </p:spPr>
      </p:pic>
      <p:pic>
        <p:nvPicPr>
          <p:cNvPr id="6" name="Picture 5"/>
          <p:cNvPicPr>
            <a:picLocks noChangeAspect="1"/>
          </p:cNvPicPr>
          <p:nvPr/>
        </p:nvPicPr>
        <p:blipFill>
          <a:blip r:embed="rId3"/>
          <a:stretch>
            <a:fillRect/>
          </a:stretch>
        </p:blipFill>
        <p:spPr>
          <a:xfrm>
            <a:off x="427892" y="2895600"/>
            <a:ext cx="8199861" cy="3579981"/>
          </a:xfrm>
          <a:prstGeom prst="rect">
            <a:avLst/>
          </a:prstGeom>
        </p:spPr>
      </p:pic>
    </p:spTree>
    <p:extLst>
      <p:ext uri="{BB962C8B-B14F-4D97-AF65-F5344CB8AC3E}">
        <p14:creationId xmlns:p14="http://schemas.microsoft.com/office/powerpoint/2010/main" val="15539489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3220" y="3381375"/>
            <a:ext cx="4762500" cy="3476625"/>
          </a:xfrm>
          <a:prstGeom prst="rect">
            <a:avLst/>
          </a:prstGeom>
        </p:spPr>
      </p:pic>
      <p:sp>
        <p:nvSpPr>
          <p:cNvPr id="2" name="Title 1"/>
          <p:cNvSpPr>
            <a:spLocks noGrp="1"/>
          </p:cNvSpPr>
          <p:nvPr>
            <p:ph type="title"/>
          </p:nvPr>
        </p:nvSpPr>
        <p:spPr>
          <a:xfrm>
            <a:off x="463062" y="0"/>
            <a:ext cx="8229600" cy="1143000"/>
          </a:xfrm>
        </p:spPr>
        <p:txBody>
          <a:bodyPr/>
          <a:lstStyle/>
          <a:p>
            <a:r>
              <a:rPr lang="en-US" dirty="0" smtClean="0"/>
              <a:t>What’s on the test?</a:t>
            </a:r>
            <a:endParaRPr lang="en-US" dirty="0"/>
          </a:p>
        </p:txBody>
      </p:sp>
      <p:pic>
        <p:nvPicPr>
          <p:cNvPr id="6" name="Picture 5"/>
          <p:cNvPicPr>
            <a:picLocks noChangeAspect="1"/>
          </p:cNvPicPr>
          <p:nvPr/>
        </p:nvPicPr>
        <p:blipFill>
          <a:blip r:embed="rId3"/>
          <a:stretch>
            <a:fillRect/>
          </a:stretch>
        </p:blipFill>
        <p:spPr>
          <a:xfrm>
            <a:off x="463062" y="1143000"/>
            <a:ext cx="6957130" cy="3124200"/>
          </a:xfrm>
          <a:prstGeom prst="rect">
            <a:avLst/>
          </a:prstGeom>
        </p:spPr>
      </p:pic>
    </p:spTree>
    <p:extLst>
      <p:ext uri="{BB962C8B-B14F-4D97-AF65-F5344CB8AC3E}">
        <p14:creationId xmlns:p14="http://schemas.microsoft.com/office/powerpoint/2010/main" val="17488146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3200" y="1589860"/>
            <a:ext cx="2971800" cy="1143000"/>
          </a:xfrm>
        </p:spPr>
        <p:txBody>
          <a:bodyPr>
            <a:normAutofit fontScale="90000"/>
          </a:bodyPr>
          <a:lstStyle/>
          <a:p>
            <a:r>
              <a:rPr lang="en-US" dirty="0" smtClean="0"/>
              <a:t>Reading </a:t>
            </a:r>
            <a:r>
              <a:rPr lang="en-US" dirty="0" smtClean="0"/>
              <a:t>Language Standards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4200" y="4333060"/>
            <a:ext cx="4724400" cy="2524940"/>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962495170"/>
              </p:ext>
            </p:extLst>
          </p:nvPr>
        </p:nvGraphicFramePr>
        <p:xfrm>
          <a:off x="82550" y="212724"/>
          <a:ext cx="6851650" cy="5121276"/>
        </p:xfrm>
        <a:graphic>
          <a:graphicData uri="http://schemas.openxmlformats.org/drawingml/2006/table">
            <a:tbl>
              <a:tblPr firstRow="1" firstCol="1" bandRow="1">
                <a:tableStyleId>{5C22544A-7EE6-4342-B048-85BDC9FD1C3A}</a:tableStyleId>
              </a:tblPr>
              <a:tblGrid>
                <a:gridCol w="1254125">
                  <a:extLst>
                    <a:ext uri="{9D8B030D-6E8A-4147-A177-3AD203B41FA5}">
                      <a16:colId xmlns:a16="http://schemas.microsoft.com/office/drawing/2014/main" val="218933537"/>
                    </a:ext>
                  </a:extLst>
                </a:gridCol>
                <a:gridCol w="5597525">
                  <a:extLst>
                    <a:ext uri="{9D8B030D-6E8A-4147-A177-3AD203B41FA5}">
                      <a16:colId xmlns:a16="http://schemas.microsoft.com/office/drawing/2014/main" val="4040083514"/>
                    </a:ext>
                  </a:extLst>
                </a:gridCol>
              </a:tblGrid>
              <a:tr h="560465">
                <a:tc>
                  <a:txBody>
                    <a:bodyPr/>
                    <a:lstStyle/>
                    <a:p>
                      <a:pPr marL="0" marR="0">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02519139"/>
                  </a:ext>
                </a:extLst>
              </a:tr>
              <a:tr h="560465">
                <a:tc>
                  <a:txBody>
                    <a:bodyPr/>
                    <a:lstStyle/>
                    <a:p>
                      <a:pPr marL="0" marR="0">
                        <a:spcBef>
                          <a:spcPts val="0"/>
                        </a:spcBef>
                        <a:spcAft>
                          <a:spcPts val="0"/>
                        </a:spcAft>
                      </a:pPr>
                      <a:r>
                        <a:rPr lang="en-US" sz="1200" dirty="0">
                          <a:solidFill>
                            <a:schemeClr val="bg1"/>
                          </a:solidFill>
                          <a:effectLst/>
                        </a:rPr>
                        <a:t>RL 1</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50">
                          <a:effectLst/>
                        </a:rPr>
                        <a:t>Cite strong and thorough textual evidence to support analysis of what the text says explicitly as well as inferences drawn from the text.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02889661"/>
                  </a:ext>
                </a:extLst>
              </a:tr>
              <a:tr h="750065">
                <a:tc>
                  <a:txBody>
                    <a:bodyPr/>
                    <a:lstStyle/>
                    <a:p>
                      <a:pPr marL="0" marR="0">
                        <a:spcBef>
                          <a:spcPts val="0"/>
                        </a:spcBef>
                        <a:spcAft>
                          <a:spcPts val="0"/>
                        </a:spcAft>
                      </a:pPr>
                      <a:r>
                        <a:rPr lang="en-US" sz="1200">
                          <a:solidFill>
                            <a:schemeClr val="bg1"/>
                          </a:solidFill>
                          <a:effectLst/>
                        </a:rPr>
                        <a:t>RL 2</a:t>
                      </a:r>
                      <a:endPar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50" dirty="0">
                          <a:effectLst/>
                        </a:rPr>
                        <a:t>Determine a theme or central idea of a text and analyze in detail its development over the course of the text, including how it emerges and is shaped and refined by specific details; provide an objective summary of the text.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87500896"/>
                  </a:ext>
                </a:extLst>
              </a:tr>
              <a:tr h="750065">
                <a:tc>
                  <a:txBody>
                    <a:bodyPr/>
                    <a:lstStyle/>
                    <a:p>
                      <a:pPr marL="0" marR="0">
                        <a:spcBef>
                          <a:spcPts val="0"/>
                        </a:spcBef>
                        <a:spcAft>
                          <a:spcPts val="0"/>
                        </a:spcAft>
                      </a:pPr>
                      <a:r>
                        <a:rPr lang="en-US" sz="1200">
                          <a:solidFill>
                            <a:schemeClr val="bg1"/>
                          </a:solidFill>
                          <a:effectLst/>
                        </a:rPr>
                        <a:t>RL 3</a:t>
                      </a:r>
                      <a:endPar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50">
                          <a:effectLst/>
                        </a:rPr>
                        <a:t>Analyze how complex characters (e.g., those with multiple or conflicting motivations) develop over the course of a text, interact with other characters, and advance the plot or develop the theme.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47501327"/>
                  </a:ext>
                </a:extLst>
              </a:tr>
              <a:tr h="1000086">
                <a:tc>
                  <a:txBody>
                    <a:bodyPr/>
                    <a:lstStyle/>
                    <a:p>
                      <a:pPr marL="0" marR="0">
                        <a:spcBef>
                          <a:spcPts val="0"/>
                        </a:spcBef>
                        <a:spcAft>
                          <a:spcPts val="0"/>
                        </a:spcAft>
                      </a:pPr>
                      <a:r>
                        <a:rPr lang="en-US" sz="1200">
                          <a:solidFill>
                            <a:schemeClr val="bg1"/>
                          </a:solidFill>
                          <a:effectLst/>
                        </a:rPr>
                        <a:t>RL 4</a:t>
                      </a:r>
                      <a:endPar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50">
                          <a:effectLst/>
                        </a:rPr>
                        <a:t>Determine the meaning of words and phrases as they are used in the text, including figurative and connotative meanings; analyze the cumulative impact of specific word choices on meaning and tone (e.g., how the language evokes a sense of time and place; how it sets a formal or informal tone).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89849258"/>
                  </a:ext>
                </a:extLst>
              </a:tr>
              <a:tr h="750065">
                <a:tc>
                  <a:txBody>
                    <a:bodyPr/>
                    <a:lstStyle/>
                    <a:p>
                      <a:pPr marL="0" marR="0">
                        <a:spcBef>
                          <a:spcPts val="0"/>
                        </a:spcBef>
                        <a:spcAft>
                          <a:spcPts val="0"/>
                        </a:spcAft>
                      </a:pPr>
                      <a:r>
                        <a:rPr lang="en-US" sz="1200">
                          <a:solidFill>
                            <a:schemeClr val="bg1"/>
                          </a:solidFill>
                          <a:effectLst/>
                        </a:rPr>
                        <a:t>RL 5</a:t>
                      </a:r>
                      <a:endPar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50" dirty="0">
                          <a:effectLst/>
                        </a:rPr>
                        <a:t>Analyze how an author's choices concerning how to structure a text, order events within it (e.g., parallel plots), and manipulate time (e.g., pacing, flashbacks) create such effects as mystery, tension, or surprise.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37384383"/>
                  </a:ext>
                </a:extLst>
              </a:tr>
              <a:tr h="750065">
                <a:tc>
                  <a:txBody>
                    <a:bodyPr/>
                    <a:lstStyle/>
                    <a:p>
                      <a:pPr marL="0" marR="0">
                        <a:spcBef>
                          <a:spcPts val="0"/>
                        </a:spcBef>
                        <a:spcAft>
                          <a:spcPts val="0"/>
                        </a:spcAft>
                      </a:pPr>
                      <a:r>
                        <a:rPr lang="en-US" sz="1200" dirty="0">
                          <a:solidFill>
                            <a:schemeClr val="bg1"/>
                          </a:solidFill>
                          <a:effectLst/>
                        </a:rPr>
                        <a:t>RL 6</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50" dirty="0">
                          <a:effectLst/>
                        </a:rPr>
                        <a:t>Analyze a particular point of view or cultural experience reflected in a work of literature from outside the United States, drawing on a wide reading of world literature.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06767671"/>
                  </a:ext>
                </a:extLst>
              </a:tr>
            </a:tbl>
          </a:graphicData>
        </a:graphic>
      </p:graphicFrame>
    </p:spTree>
    <p:extLst>
      <p:ext uri="{BB962C8B-B14F-4D97-AF65-F5344CB8AC3E}">
        <p14:creationId xmlns:p14="http://schemas.microsoft.com/office/powerpoint/2010/main" val="6157579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Standards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592" y="12700"/>
            <a:ext cx="3638550" cy="2425700"/>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911146079"/>
              </p:ext>
            </p:extLst>
          </p:nvPr>
        </p:nvGraphicFramePr>
        <p:xfrm>
          <a:off x="685800" y="2590800"/>
          <a:ext cx="8001000" cy="2958809"/>
        </p:xfrm>
        <a:graphic>
          <a:graphicData uri="http://schemas.openxmlformats.org/drawingml/2006/table">
            <a:tbl>
              <a:tblPr firstRow="1" firstCol="1" bandRow="1">
                <a:tableStyleId>{5C22544A-7EE6-4342-B048-85BDC9FD1C3A}</a:tableStyleId>
              </a:tblPr>
              <a:tblGrid>
                <a:gridCol w="1464502">
                  <a:extLst>
                    <a:ext uri="{9D8B030D-6E8A-4147-A177-3AD203B41FA5}">
                      <a16:colId xmlns:a16="http://schemas.microsoft.com/office/drawing/2014/main" val="4169269483"/>
                    </a:ext>
                  </a:extLst>
                </a:gridCol>
                <a:gridCol w="6536498">
                  <a:extLst>
                    <a:ext uri="{9D8B030D-6E8A-4147-A177-3AD203B41FA5}">
                      <a16:colId xmlns:a16="http://schemas.microsoft.com/office/drawing/2014/main" val="3214965507"/>
                    </a:ext>
                  </a:extLst>
                </a:gridCol>
              </a:tblGrid>
              <a:tr h="398489">
                <a:tc>
                  <a:txBody>
                    <a:bodyPr/>
                    <a:lstStyle/>
                    <a:p>
                      <a:pPr marL="0" marR="0">
                        <a:spcBef>
                          <a:spcPts val="0"/>
                        </a:spcBef>
                        <a:spcAft>
                          <a:spcPts val="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75947051"/>
                  </a:ext>
                </a:extLst>
              </a:tr>
              <a:tr h="905655">
                <a:tc>
                  <a:txBody>
                    <a:bodyPr/>
                    <a:lstStyle/>
                    <a:p>
                      <a:pPr marL="0" marR="0">
                        <a:spcBef>
                          <a:spcPts val="0"/>
                        </a:spcBef>
                        <a:spcAft>
                          <a:spcPts val="0"/>
                        </a:spcAft>
                      </a:pPr>
                      <a:r>
                        <a:rPr lang="en-US" sz="2400" dirty="0">
                          <a:solidFill>
                            <a:schemeClr val="bg1"/>
                          </a:solidFill>
                          <a:effectLst/>
                        </a:rPr>
                        <a:t>L.4.a</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dirty="0">
                          <a:effectLst/>
                        </a:rPr>
                        <a:t>Use context (e.g., the overall meaning of a sentence, paragraph, or text; a word's position or function in a sentence) as a clue to the meaning of a word or phrase.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23875960"/>
                  </a:ext>
                </a:extLst>
              </a:tr>
              <a:tr h="905655">
                <a:tc>
                  <a:txBody>
                    <a:bodyPr/>
                    <a:lstStyle/>
                    <a:p>
                      <a:pPr marL="0" marR="0">
                        <a:spcBef>
                          <a:spcPts val="0"/>
                        </a:spcBef>
                        <a:spcAft>
                          <a:spcPts val="0"/>
                        </a:spcAft>
                      </a:pPr>
                      <a:r>
                        <a:rPr lang="en-US" sz="2400" dirty="0">
                          <a:solidFill>
                            <a:schemeClr val="bg1"/>
                          </a:solidFill>
                          <a:effectLst/>
                        </a:rPr>
                        <a:t>L.5.a</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dirty="0">
                          <a:effectLst/>
                        </a:rPr>
                        <a:t>Interpret figures of speech (e.g., euphemism, oxymoron) in context and analyze their role in the text.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38379893"/>
                  </a:ext>
                </a:extLst>
              </a:tr>
            </a:tbl>
          </a:graphicData>
        </a:graphic>
      </p:graphicFrame>
    </p:spTree>
    <p:extLst>
      <p:ext uri="{BB962C8B-B14F-4D97-AF65-F5344CB8AC3E}">
        <p14:creationId xmlns:p14="http://schemas.microsoft.com/office/powerpoint/2010/main" val="7883722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media-cache-ak0.pinimg.com/736x/be/d4/15/bed415af154f835cd956b61a08f8a35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822" y="-609600"/>
            <a:ext cx="7391400" cy="716113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800100" y="-76200"/>
            <a:ext cx="7772400" cy="1470025"/>
          </a:xfrm>
        </p:spPr>
        <p:txBody>
          <a:bodyPr/>
          <a:lstStyle/>
          <a:p>
            <a:r>
              <a:rPr lang="en-US" dirty="0" smtClean="0"/>
              <a:t>NC FINAL EXAM</a:t>
            </a:r>
            <a:endParaRPr lang="en-US" dirty="0"/>
          </a:p>
        </p:txBody>
      </p:sp>
      <p:sp>
        <p:nvSpPr>
          <p:cNvPr id="5" name="Rectangle 4"/>
          <p:cNvSpPr/>
          <p:nvPr/>
        </p:nvSpPr>
        <p:spPr>
          <a:xfrm>
            <a:off x="1198419" y="2209800"/>
            <a:ext cx="785793" cy="1323439"/>
          </a:xfrm>
          <a:prstGeom prst="rect">
            <a:avLst/>
          </a:prstGeom>
          <a:noFill/>
        </p:spPr>
        <p:txBody>
          <a:bodyPr wrap="none" lIns="91440" tIns="45720" rIns="91440" bIns="45720">
            <a:spAutoFit/>
          </a:bodyPr>
          <a:lstStyle/>
          <a:p>
            <a:pPr algn="ctr"/>
            <a:r>
              <a:rPr lang="en-US" sz="8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It</a:t>
            </a:r>
            <a:endParaRPr lang="en-US" sz="8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Rectangle 7"/>
          <p:cNvSpPr/>
          <p:nvPr/>
        </p:nvSpPr>
        <p:spPr>
          <a:xfrm>
            <a:off x="6526007" y="2362200"/>
            <a:ext cx="821059" cy="1323439"/>
          </a:xfrm>
          <a:prstGeom prst="rect">
            <a:avLst/>
          </a:prstGeom>
          <a:noFill/>
        </p:spPr>
        <p:txBody>
          <a:bodyPr wrap="none" lIns="91440" tIns="45720" rIns="91440" bIns="45720">
            <a:spAutoFit/>
          </a:bodyPr>
          <a:lstStyle/>
          <a:p>
            <a:pPr algn="ctr"/>
            <a:r>
              <a:rPr lang="en-US" sz="8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is</a:t>
            </a:r>
            <a:endParaRPr lang="en-US" sz="8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Rectangle 8"/>
          <p:cNvSpPr/>
          <p:nvPr/>
        </p:nvSpPr>
        <p:spPr>
          <a:xfrm>
            <a:off x="2590800" y="4429035"/>
            <a:ext cx="1958870" cy="120032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your</a:t>
            </a:r>
            <a:endParaRPr lang="en-US"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4683026" y="5029200"/>
            <a:ext cx="3470374" cy="120032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DESTINY</a:t>
            </a:r>
            <a:endParaRPr lang="en-US"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75071148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1+#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2500" y="1295400"/>
            <a:ext cx="3124200" cy="1143000"/>
          </a:xfrm>
        </p:spPr>
        <p:txBody>
          <a:bodyPr>
            <a:normAutofit fontScale="90000"/>
          </a:bodyPr>
          <a:lstStyle/>
          <a:p>
            <a:r>
              <a:rPr lang="en-US" dirty="0" smtClean="0"/>
              <a:t>Reading Informational</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9693" y="2654151"/>
            <a:ext cx="2867025" cy="4203849"/>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850043596"/>
              </p:ext>
            </p:extLst>
          </p:nvPr>
        </p:nvGraphicFramePr>
        <p:xfrm>
          <a:off x="38100" y="152399"/>
          <a:ext cx="6134100" cy="6076978"/>
        </p:xfrm>
        <a:graphic>
          <a:graphicData uri="http://schemas.openxmlformats.org/drawingml/2006/table">
            <a:tbl>
              <a:tblPr firstRow="1" firstCol="1" bandRow="1">
                <a:tableStyleId>{5C22544A-7EE6-4342-B048-85BDC9FD1C3A}</a:tableStyleId>
              </a:tblPr>
              <a:tblGrid>
                <a:gridCol w="375209">
                  <a:extLst>
                    <a:ext uri="{9D8B030D-6E8A-4147-A177-3AD203B41FA5}">
                      <a16:colId xmlns:a16="http://schemas.microsoft.com/office/drawing/2014/main" val="205673016"/>
                    </a:ext>
                  </a:extLst>
                </a:gridCol>
                <a:gridCol w="5758891">
                  <a:extLst>
                    <a:ext uri="{9D8B030D-6E8A-4147-A177-3AD203B41FA5}">
                      <a16:colId xmlns:a16="http://schemas.microsoft.com/office/drawing/2014/main" val="798719955"/>
                    </a:ext>
                  </a:extLst>
                </a:gridCol>
              </a:tblGrid>
              <a:tr h="292526">
                <a:tc>
                  <a:txBody>
                    <a:bodyPr/>
                    <a:lstStyle/>
                    <a:p>
                      <a:pPr marL="0" marR="0">
                        <a:spcBef>
                          <a:spcPts val="0"/>
                        </a:spcBef>
                        <a:spcAft>
                          <a:spcPts val="0"/>
                        </a:spcAft>
                      </a:pPr>
                      <a:endParaRPr lang="en-US"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47341796"/>
                  </a:ext>
                </a:extLst>
              </a:tr>
              <a:tr h="664832">
                <a:tc>
                  <a:txBody>
                    <a:bodyPr/>
                    <a:lstStyle/>
                    <a:p>
                      <a:pPr marL="0" marR="0">
                        <a:spcBef>
                          <a:spcPts val="0"/>
                        </a:spcBef>
                        <a:spcAft>
                          <a:spcPts val="0"/>
                        </a:spcAft>
                      </a:pPr>
                      <a:r>
                        <a:rPr lang="en-US" sz="1600" dirty="0">
                          <a:solidFill>
                            <a:schemeClr val="bg1"/>
                          </a:solidFill>
                          <a:effectLst/>
                        </a:rPr>
                        <a:t>RI.1</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a:effectLst/>
                        </a:rPr>
                        <a:t>Cite strong and thorough textual evidence to support analysis of what the text says explicitly as well as inferences drawn from the text.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92774644"/>
                  </a:ext>
                </a:extLst>
              </a:tr>
              <a:tr h="997249">
                <a:tc>
                  <a:txBody>
                    <a:bodyPr/>
                    <a:lstStyle/>
                    <a:p>
                      <a:pPr marL="0" marR="0">
                        <a:spcBef>
                          <a:spcPts val="0"/>
                        </a:spcBef>
                        <a:spcAft>
                          <a:spcPts val="0"/>
                        </a:spcAft>
                      </a:pPr>
                      <a:r>
                        <a:rPr lang="en-US" sz="1600">
                          <a:solidFill>
                            <a:schemeClr val="bg1"/>
                          </a:solidFill>
                          <a:effectLst/>
                        </a:rPr>
                        <a:t>RI 2</a:t>
                      </a:r>
                      <a:endParaRPr lang="en-US"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rPr>
                        <a:t>Determine a central idea of a text and analyze its development over the course of the text, including how it emerges and is shaped and refined by specific details; provide an objective summary of the text.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27367831"/>
                  </a:ext>
                </a:extLst>
              </a:tr>
              <a:tr h="997249">
                <a:tc>
                  <a:txBody>
                    <a:bodyPr/>
                    <a:lstStyle/>
                    <a:p>
                      <a:pPr marL="0" marR="0">
                        <a:spcBef>
                          <a:spcPts val="0"/>
                        </a:spcBef>
                        <a:spcAft>
                          <a:spcPts val="0"/>
                        </a:spcAft>
                      </a:pPr>
                      <a:r>
                        <a:rPr lang="en-US" sz="1600">
                          <a:solidFill>
                            <a:schemeClr val="bg1"/>
                          </a:solidFill>
                          <a:effectLst/>
                        </a:rPr>
                        <a:t>RI 3</a:t>
                      </a:r>
                      <a:endParaRPr lang="en-US"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a:effectLst/>
                        </a:rPr>
                        <a:t>Analyze how the author unfolds an analysis or series of ideas or events, including the order in which the points are made, how they are introduced and developed, and the connections that are drawn between them.</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52278377"/>
                  </a:ext>
                </a:extLst>
              </a:tr>
              <a:tr h="1329665">
                <a:tc>
                  <a:txBody>
                    <a:bodyPr/>
                    <a:lstStyle/>
                    <a:p>
                      <a:pPr marL="0" marR="0">
                        <a:spcBef>
                          <a:spcPts val="0"/>
                        </a:spcBef>
                        <a:spcAft>
                          <a:spcPts val="0"/>
                        </a:spcAft>
                      </a:pPr>
                      <a:r>
                        <a:rPr lang="en-US" sz="1600">
                          <a:solidFill>
                            <a:schemeClr val="bg1"/>
                          </a:solidFill>
                          <a:effectLst/>
                        </a:rPr>
                        <a:t>RI 4</a:t>
                      </a:r>
                      <a:endParaRPr lang="en-US"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a:effectLst/>
                        </a:rPr>
                        <a:t>Determine the meaning of words and phrases as they are used in a text, including figurative, connotative, and technical meanings; analyze the cumulative impact of specific word choices on meaning and tone (e.g., how the language of a court opinion differs from that of a newspaper).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82138069"/>
                  </a:ext>
                </a:extLst>
              </a:tr>
              <a:tr h="997249">
                <a:tc>
                  <a:txBody>
                    <a:bodyPr/>
                    <a:lstStyle/>
                    <a:p>
                      <a:pPr marL="0" marR="0">
                        <a:spcBef>
                          <a:spcPts val="0"/>
                        </a:spcBef>
                        <a:spcAft>
                          <a:spcPts val="0"/>
                        </a:spcAft>
                      </a:pPr>
                      <a:r>
                        <a:rPr lang="en-US" sz="1600">
                          <a:solidFill>
                            <a:schemeClr val="bg1"/>
                          </a:solidFill>
                          <a:effectLst/>
                        </a:rPr>
                        <a:t>RI 5</a:t>
                      </a:r>
                      <a:endParaRPr lang="en-US"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a:effectLst/>
                        </a:rPr>
                        <a:t>Analyze in detail how an author's ideas or claims are developed and refined by particular sentences, paragraphs, or larger portions of a text (e.g., a section or chapter).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47656675"/>
                  </a:ext>
                </a:extLst>
              </a:tr>
              <a:tr h="664832">
                <a:tc>
                  <a:txBody>
                    <a:bodyPr/>
                    <a:lstStyle/>
                    <a:p>
                      <a:pPr marL="0" marR="0">
                        <a:spcBef>
                          <a:spcPts val="0"/>
                        </a:spcBef>
                        <a:spcAft>
                          <a:spcPts val="0"/>
                        </a:spcAft>
                      </a:pPr>
                      <a:r>
                        <a:rPr lang="en-US" sz="1600" dirty="0">
                          <a:solidFill>
                            <a:schemeClr val="bg1"/>
                          </a:solidFill>
                          <a:effectLst/>
                        </a:rPr>
                        <a:t>RI 6</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rPr>
                        <a:t>Determine an author's point of view or purpose in a text and analyze how an author uses rhetoric to advance that point of view or purpose.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02823935"/>
                  </a:ext>
                </a:extLst>
              </a:tr>
            </a:tbl>
          </a:graphicData>
        </a:graphic>
      </p:graphicFrame>
    </p:spTree>
    <p:extLst>
      <p:ext uri="{BB962C8B-B14F-4D97-AF65-F5344CB8AC3E}">
        <p14:creationId xmlns:p14="http://schemas.microsoft.com/office/powerpoint/2010/main" val="32283899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 Covered this year</a:t>
            </a:r>
            <a:endParaRPr lang="en-US" dirty="0"/>
          </a:p>
        </p:txBody>
      </p:sp>
      <p:sp>
        <p:nvSpPr>
          <p:cNvPr id="3" name="Content Placeholder 2"/>
          <p:cNvSpPr>
            <a:spLocks noGrp="1"/>
          </p:cNvSpPr>
          <p:nvPr>
            <p:ph idx="1"/>
          </p:nvPr>
        </p:nvSpPr>
        <p:spPr>
          <a:xfrm>
            <a:off x="152400" y="1600200"/>
            <a:ext cx="8534400" cy="4525963"/>
          </a:xfrm>
        </p:spPr>
        <p:txBody>
          <a:bodyPr>
            <a:normAutofit/>
          </a:bodyPr>
          <a:lstStyle/>
          <a:p>
            <a:r>
              <a:rPr lang="en-US" dirty="0">
                <a:solidFill>
                  <a:srgbClr val="FFC000"/>
                </a:solidFill>
              </a:rPr>
              <a:t>Unit 1- RL. 1, 2, 6- </a:t>
            </a:r>
            <a:r>
              <a:rPr lang="en-US" b="1" dirty="0">
                <a:solidFill>
                  <a:srgbClr val="FFC000"/>
                </a:solidFill>
              </a:rPr>
              <a:t>Telling and Showing Stories  </a:t>
            </a:r>
            <a:endParaRPr lang="en-US" dirty="0">
              <a:solidFill>
                <a:srgbClr val="FFC000"/>
              </a:solidFill>
            </a:endParaRPr>
          </a:p>
          <a:p>
            <a:r>
              <a:rPr lang="en-US" dirty="0">
                <a:solidFill>
                  <a:srgbClr val="C00000"/>
                </a:solidFill>
              </a:rPr>
              <a:t>Unit 2- RL. 3,  L 4a, 5a </a:t>
            </a:r>
            <a:r>
              <a:rPr lang="en-US" b="1" dirty="0">
                <a:solidFill>
                  <a:srgbClr val="C00000"/>
                </a:solidFill>
              </a:rPr>
              <a:t>Shakespeare-What is love; Baby Don’t Hurt Me</a:t>
            </a:r>
            <a:endParaRPr lang="en-US" dirty="0">
              <a:solidFill>
                <a:srgbClr val="C00000"/>
              </a:solidFill>
            </a:endParaRPr>
          </a:p>
          <a:p>
            <a:r>
              <a:rPr lang="en-US" dirty="0">
                <a:solidFill>
                  <a:srgbClr val="7030A0"/>
                </a:solidFill>
              </a:rPr>
              <a:t>Unit 3- RL. 2, 3, 5 </a:t>
            </a:r>
            <a:r>
              <a:rPr lang="en-US" b="1" dirty="0">
                <a:solidFill>
                  <a:srgbClr val="7030A0"/>
                </a:solidFill>
              </a:rPr>
              <a:t>A Dystopian Future</a:t>
            </a:r>
            <a:endParaRPr lang="en-US" dirty="0">
              <a:solidFill>
                <a:srgbClr val="7030A0"/>
              </a:solidFill>
            </a:endParaRPr>
          </a:p>
          <a:p>
            <a:r>
              <a:rPr lang="en-US" dirty="0">
                <a:solidFill>
                  <a:srgbClr val="0070C0"/>
                </a:solidFill>
              </a:rPr>
              <a:t>Unit 4- RI.1, 2, 4, 5, </a:t>
            </a:r>
            <a:r>
              <a:rPr lang="en-US" b="1" dirty="0">
                <a:solidFill>
                  <a:srgbClr val="0070C0"/>
                </a:solidFill>
              </a:rPr>
              <a:t>An Argument for Arguments</a:t>
            </a:r>
            <a:endParaRPr lang="en-US" dirty="0">
              <a:solidFill>
                <a:srgbClr val="0070C0"/>
              </a:solidFill>
            </a:endParaRPr>
          </a:p>
          <a:p>
            <a:r>
              <a:rPr lang="en-US" dirty="0">
                <a:solidFill>
                  <a:srgbClr val="00B050"/>
                </a:solidFill>
              </a:rPr>
              <a:t>Unit 5- RI. 1, 3, 5, 6 </a:t>
            </a:r>
            <a:r>
              <a:rPr lang="en-US" b="1" dirty="0">
                <a:solidFill>
                  <a:srgbClr val="00B050"/>
                </a:solidFill>
              </a:rPr>
              <a:t>Global Issues through Different Lenses</a:t>
            </a:r>
            <a:endParaRPr lang="en-US" dirty="0">
              <a:solidFill>
                <a:srgbClr val="00B050"/>
              </a:solidFill>
            </a:endParaRPr>
          </a:p>
        </p:txBody>
      </p:sp>
    </p:spTree>
    <p:extLst>
      <p:ext uri="{BB962C8B-B14F-4D97-AF65-F5344CB8AC3E}">
        <p14:creationId xmlns:p14="http://schemas.microsoft.com/office/powerpoint/2010/main" val="23972124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Vocabulary by Standard</a:t>
            </a:r>
            <a:endParaRPr lang="en-US" dirty="0"/>
          </a:p>
        </p:txBody>
      </p:sp>
      <p:sp>
        <p:nvSpPr>
          <p:cNvPr id="3" name="Content Placeholder 2"/>
          <p:cNvSpPr>
            <a:spLocks noGrp="1"/>
          </p:cNvSpPr>
          <p:nvPr>
            <p:ph idx="1"/>
          </p:nvPr>
        </p:nvSpPr>
        <p:spPr/>
        <p:txBody>
          <a:bodyPr>
            <a:normAutofit/>
          </a:bodyPr>
          <a:lstStyle/>
          <a:p>
            <a:r>
              <a:rPr lang="en-US" b="1" dirty="0" smtClean="0"/>
              <a:t>Here is a comprehensive list of vocab that we’ve learned all year. </a:t>
            </a:r>
          </a:p>
          <a:p>
            <a:r>
              <a:rPr lang="en-US" b="1" dirty="0" smtClean="0"/>
              <a:t>I think I got ‘</a:t>
            </a:r>
            <a:r>
              <a:rPr lang="en-US" b="1" dirty="0" err="1" smtClean="0"/>
              <a:t>em</a:t>
            </a:r>
            <a:r>
              <a:rPr lang="en-US" b="1" dirty="0" smtClean="0"/>
              <a:t> all! </a:t>
            </a:r>
          </a:p>
          <a:p>
            <a:r>
              <a:rPr lang="en-US" b="1" dirty="0" smtClean="0"/>
              <a:t>The vocab would be a great place to start making flash cards</a:t>
            </a:r>
          </a:p>
          <a:p>
            <a:r>
              <a:rPr lang="en-US" b="1" dirty="0" smtClean="0"/>
              <a:t>If you don’t know the meaning of an allegory, then you won’t be able to answer a question that asks about it.</a:t>
            </a:r>
            <a:endParaRPr lang="en-US" dirty="0"/>
          </a:p>
        </p:txBody>
      </p:sp>
    </p:spTree>
    <p:extLst>
      <p:ext uri="{BB962C8B-B14F-4D97-AF65-F5344CB8AC3E}">
        <p14:creationId xmlns:p14="http://schemas.microsoft.com/office/powerpoint/2010/main" val="16479772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Literature (Fiction)</a:t>
            </a:r>
            <a:endParaRPr lang="en-US" dirty="0"/>
          </a:p>
        </p:txBody>
      </p:sp>
      <p:sp>
        <p:nvSpPr>
          <p:cNvPr id="3" name="Content Placeholder 2"/>
          <p:cNvSpPr>
            <a:spLocks noGrp="1"/>
          </p:cNvSpPr>
          <p:nvPr>
            <p:ph idx="1"/>
          </p:nvPr>
        </p:nvSpPr>
        <p:spPr>
          <a:xfrm>
            <a:off x="457200" y="1219200"/>
            <a:ext cx="8229600" cy="5486400"/>
          </a:xfrm>
        </p:spPr>
        <p:txBody>
          <a:bodyPr numCol="2">
            <a:normAutofit fontScale="62500" lnSpcReduction="20000"/>
          </a:bodyPr>
          <a:lstStyle/>
          <a:p>
            <a:r>
              <a:rPr lang="en-US" dirty="0"/>
              <a:t>Theme</a:t>
            </a:r>
          </a:p>
          <a:p>
            <a:r>
              <a:rPr lang="en-US" dirty="0"/>
              <a:t>Conflict: Man vs. Man, Man vs. Self, Man vs. Nature, Man vs. Society, Internal/external</a:t>
            </a:r>
          </a:p>
          <a:p>
            <a:r>
              <a:rPr lang="en-US" dirty="0"/>
              <a:t>Symbolism</a:t>
            </a:r>
          </a:p>
          <a:p>
            <a:r>
              <a:rPr lang="en-US" dirty="0"/>
              <a:t>Setting</a:t>
            </a:r>
          </a:p>
          <a:p>
            <a:r>
              <a:rPr lang="en-US" dirty="0"/>
              <a:t>Style</a:t>
            </a:r>
          </a:p>
          <a:p>
            <a:r>
              <a:rPr lang="en-US" dirty="0"/>
              <a:t>Tone</a:t>
            </a:r>
          </a:p>
          <a:p>
            <a:pPr marL="0" indent="0">
              <a:buNone/>
            </a:pPr>
            <a:r>
              <a:rPr lang="en-US" dirty="0"/>
              <a:t>PLOT STRUCTURE</a:t>
            </a:r>
          </a:p>
          <a:p>
            <a:r>
              <a:rPr lang="en-US" dirty="0"/>
              <a:t>Introduction/Exposition</a:t>
            </a:r>
          </a:p>
          <a:p>
            <a:r>
              <a:rPr lang="en-US" dirty="0"/>
              <a:t>Rising action/Complication</a:t>
            </a:r>
          </a:p>
          <a:p>
            <a:r>
              <a:rPr lang="en-US" dirty="0"/>
              <a:t>Climax/Crisis</a:t>
            </a:r>
          </a:p>
          <a:p>
            <a:r>
              <a:rPr lang="en-US" dirty="0"/>
              <a:t>Resolution/denouncement </a:t>
            </a:r>
          </a:p>
          <a:p>
            <a:pPr marL="0" indent="0">
              <a:buNone/>
            </a:pPr>
            <a:r>
              <a:rPr lang="en-US" dirty="0"/>
              <a:t>POINT OF VIEW</a:t>
            </a:r>
          </a:p>
          <a:p>
            <a:r>
              <a:rPr lang="en-US" dirty="0"/>
              <a:t>First Person</a:t>
            </a:r>
          </a:p>
          <a:p>
            <a:r>
              <a:rPr lang="en-US" dirty="0"/>
              <a:t>Third Person Omniscient</a:t>
            </a:r>
          </a:p>
          <a:p>
            <a:r>
              <a:rPr lang="en-US" dirty="0"/>
              <a:t>Third Person Limited Omniscient</a:t>
            </a:r>
          </a:p>
          <a:p>
            <a:r>
              <a:rPr lang="en-US" dirty="0"/>
              <a:t>Third Person Dramatic/Objective</a:t>
            </a:r>
          </a:p>
          <a:p>
            <a:r>
              <a:rPr lang="en-US" dirty="0"/>
              <a:t>Unreliable Narrator</a:t>
            </a:r>
          </a:p>
          <a:p>
            <a:r>
              <a:rPr lang="en-US" dirty="0"/>
              <a:t>Characterization: Round, Flat; Static, Dynamic; Protagonist, Antagonist, Foil</a:t>
            </a:r>
          </a:p>
          <a:p>
            <a:r>
              <a:rPr lang="en-US" dirty="0"/>
              <a:t>Comedy/Tragedy</a:t>
            </a:r>
          </a:p>
          <a:p>
            <a:r>
              <a:rPr lang="en-US" dirty="0"/>
              <a:t>Diction</a:t>
            </a:r>
          </a:p>
          <a:p>
            <a:r>
              <a:rPr lang="en-US" dirty="0"/>
              <a:t>Imagery</a:t>
            </a:r>
          </a:p>
          <a:p>
            <a:r>
              <a:rPr lang="en-US" dirty="0"/>
              <a:t>Irony: Verbal, Dramatic, Situational</a:t>
            </a:r>
          </a:p>
          <a:p>
            <a:r>
              <a:rPr lang="en-US" dirty="0"/>
              <a:t>Author’s purpose </a:t>
            </a:r>
          </a:p>
          <a:p>
            <a:r>
              <a:rPr lang="en-US" dirty="0"/>
              <a:t>Antagonist/protagonist</a:t>
            </a:r>
          </a:p>
          <a:p>
            <a:r>
              <a:rPr lang="en-US" dirty="0"/>
              <a:t>Flashback</a:t>
            </a:r>
          </a:p>
          <a:p>
            <a:r>
              <a:rPr lang="en-US" dirty="0"/>
              <a:t>Foil</a:t>
            </a:r>
          </a:p>
          <a:p>
            <a:r>
              <a:rPr lang="en-US" dirty="0"/>
              <a:t>Foreshadowing</a:t>
            </a:r>
          </a:p>
          <a:p>
            <a:r>
              <a:rPr lang="en-US" dirty="0"/>
              <a:t>Imagery</a:t>
            </a:r>
          </a:p>
          <a:p>
            <a:r>
              <a:rPr lang="en-US" dirty="0"/>
              <a:t>Mood</a:t>
            </a:r>
          </a:p>
          <a:p>
            <a:r>
              <a:rPr lang="en-US" dirty="0"/>
              <a:t>Archetype</a:t>
            </a:r>
          </a:p>
          <a:p>
            <a:r>
              <a:rPr lang="en-US" dirty="0"/>
              <a:t>Aside</a:t>
            </a:r>
          </a:p>
          <a:p>
            <a:r>
              <a:rPr lang="en-US" dirty="0" smtClean="0"/>
              <a:t>Connotation/denotation</a:t>
            </a:r>
            <a:endParaRPr lang="en-US" dirty="0"/>
          </a:p>
        </p:txBody>
      </p:sp>
    </p:spTree>
    <p:extLst>
      <p:ext uri="{BB962C8B-B14F-4D97-AF65-F5344CB8AC3E}">
        <p14:creationId xmlns:p14="http://schemas.microsoft.com/office/powerpoint/2010/main" val="10030136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a:t>
            </a:r>
            <a:endParaRPr lang="en-US" dirty="0"/>
          </a:p>
        </p:txBody>
      </p:sp>
      <p:sp>
        <p:nvSpPr>
          <p:cNvPr id="3" name="Content Placeholder 2"/>
          <p:cNvSpPr>
            <a:spLocks noGrp="1"/>
          </p:cNvSpPr>
          <p:nvPr>
            <p:ph idx="1"/>
          </p:nvPr>
        </p:nvSpPr>
        <p:spPr>
          <a:xfrm>
            <a:off x="457200" y="1417638"/>
            <a:ext cx="8229600" cy="5135562"/>
          </a:xfrm>
        </p:spPr>
        <p:txBody>
          <a:bodyPr numCol="2">
            <a:normAutofit/>
          </a:bodyPr>
          <a:lstStyle/>
          <a:p>
            <a:r>
              <a:rPr lang="en-US" dirty="0"/>
              <a:t>Alliteration</a:t>
            </a:r>
          </a:p>
          <a:p>
            <a:r>
              <a:rPr lang="en-US" dirty="0"/>
              <a:t>Assonance</a:t>
            </a:r>
          </a:p>
          <a:p>
            <a:r>
              <a:rPr lang="en-US" dirty="0"/>
              <a:t>Metaphor</a:t>
            </a:r>
          </a:p>
          <a:p>
            <a:r>
              <a:rPr lang="en-US" dirty="0"/>
              <a:t>Onomatopoeia</a:t>
            </a:r>
          </a:p>
          <a:p>
            <a:r>
              <a:rPr lang="en-US" dirty="0"/>
              <a:t>Figurative Language</a:t>
            </a:r>
          </a:p>
          <a:p>
            <a:r>
              <a:rPr lang="en-US" dirty="0"/>
              <a:t>simile </a:t>
            </a:r>
          </a:p>
          <a:p>
            <a:r>
              <a:rPr lang="en-US" dirty="0"/>
              <a:t>Allusion </a:t>
            </a:r>
          </a:p>
          <a:p>
            <a:r>
              <a:rPr lang="en-US" dirty="0"/>
              <a:t>Synonym</a:t>
            </a:r>
          </a:p>
          <a:p>
            <a:r>
              <a:rPr lang="en-US" dirty="0"/>
              <a:t>Antonym</a:t>
            </a:r>
          </a:p>
          <a:p>
            <a:r>
              <a:rPr lang="en-US" dirty="0"/>
              <a:t>Hyperbole</a:t>
            </a:r>
          </a:p>
          <a:p>
            <a:r>
              <a:rPr lang="en-US" dirty="0"/>
              <a:t>Idiom</a:t>
            </a:r>
          </a:p>
          <a:p>
            <a:r>
              <a:rPr lang="en-US" dirty="0"/>
              <a:t>Pun</a:t>
            </a:r>
          </a:p>
          <a:p>
            <a:r>
              <a:rPr lang="en-US" dirty="0"/>
              <a:t>Paradox</a:t>
            </a:r>
          </a:p>
          <a:p>
            <a:r>
              <a:rPr lang="en-US" dirty="0"/>
              <a:t>Parody</a:t>
            </a:r>
          </a:p>
          <a:p>
            <a:r>
              <a:rPr lang="en-US" dirty="0"/>
              <a:t>Satire</a:t>
            </a:r>
          </a:p>
          <a:p>
            <a:r>
              <a:rPr lang="en-US" dirty="0"/>
              <a:t>Symbolism</a:t>
            </a:r>
          </a:p>
        </p:txBody>
      </p:sp>
    </p:spTree>
    <p:extLst>
      <p:ext uri="{BB962C8B-B14F-4D97-AF65-F5344CB8AC3E}">
        <p14:creationId xmlns:p14="http://schemas.microsoft.com/office/powerpoint/2010/main" val="24571947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Informational (Nonfiction)</a:t>
            </a:r>
            <a:endParaRPr lang="en-US" dirty="0"/>
          </a:p>
        </p:txBody>
      </p:sp>
      <p:sp>
        <p:nvSpPr>
          <p:cNvPr id="3" name="Content Placeholder 2"/>
          <p:cNvSpPr>
            <a:spLocks noGrp="1"/>
          </p:cNvSpPr>
          <p:nvPr>
            <p:ph idx="1"/>
          </p:nvPr>
        </p:nvSpPr>
        <p:spPr>
          <a:xfrm>
            <a:off x="457200" y="1600200"/>
            <a:ext cx="8229600" cy="5029200"/>
          </a:xfrm>
        </p:spPr>
        <p:txBody>
          <a:bodyPr numCol="2">
            <a:normAutofit fontScale="92500" lnSpcReduction="10000"/>
          </a:bodyPr>
          <a:lstStyle/>
          <a:p>
            <a:r>
              <a:rPr lang="en-US" dirty="0"/>
              <a:t>Credibility</a:t>
            </a:r>
          </a:p>
          <a:p>
            <a:r>
              <a:rPr lang="en-US" dirty="0"/>
              <a:t>Context clues</a:t>
            </a:r>
          </a:p>
          <a:p>
            <a:r>
              <a:rPr lang="en-US" dirty="0"/>
              <a:t>Deductive reasoning</a:t>
            </a:r>
          </a:p>
          <a:p>
            <a:r>
              <a:rPr lang="en-US" dirty="0"/>
              <a:t>Fallacy</a:t>
            </a:r>
          </a:p>
          <a:p>
            <a:r>
              <a:rPr lang="en-US" dirty="0"/>
              <a:t>Invalid argument</a:t>
            </a:r>
          </a:p>
          <a:p>
            <a:r>
              <a:rPr lang="en-US" dirty="0"/>
              <a:t>Unsound argument</a:t>
            </a:r>
          </a:p>
          <a:p>
            <a:r>
              <a:rPr lang="en-US" dirty="0"/>
              <a:t>Logos</a:t>
            </a:r>
          </a:p>
          <a:p>
            <a:r>
              <a:rPr lang="en-US" dirty="0"/>
              <a:t>Pathos</a:t>
            </a:r>
          </a:p>
          <a:p>
            <a:r>
              <a:rPr lang="en-US" dirty="0"/>
              <a:t>Ethos</a:t>
            </a:r>
          </a:p>
          <a:p>
            <a:r>
              <a:rPr lang="en-US" dirty="0"/>
              <a:t>Evidence</a:t>
            </a:r>
          </a:p>
          <a:p>
            <a:r>
              <a:rPr lang="en-US" dirty="0"/>
              <a:t>Bias</a:t>
            </a:r>
          </a:p>
          <a:p>
            <a:r>
              <a:rPr lang="en-US" dirty="0"/>
              <a:t>Conclusion</a:t>
            </a:r>
          </a:p>
          <a:p>
            <a:r>
              <a:rPr lang="en-US" dirty="0"/>
              <a:t>Thesis</a:t>
            </a:r>
          </a:p>
          <a:p>
            <a:r>
              <a:rPr lang="en-US" dirty="0"/>
              <a:t>Inference</a:t>
            </a:r>
          </a:p>
          <a:p>
            <a:r>
              <a:rPr lang="en-US" dirty="0"/>
              <a:t>Informative text</a:t>
            </a:r>
          </a:p>
          <a:p>
            <a:r>
              <a:rPr lang="en-US" dirty="0"/>
              <a:t>Main idea</a:t>
            </a:r>
          </a:p>
          <a:p>
            <a:r>
              <a:rPr lang="en-US" dirty="0"/>
              <a:t>Paraphrasing</a:t>
            </a:r>
          </a:p>
          <a:p>
            <a:r>
              <a:rPr lang="en-US" dirty="0"/>
              <a:t>Summarizing</a:t>
            </a:r>
          </a:p>
          <a:p>
            <a:r>
              <a:rPr lang="en-US" dirty="0"/>
              <a:t>quoting</a:t>
            </a:r>
          </a:p>
        </p:txBody>
      </p:sp>
    </p:spTree>
    <p:extLst>
      <p:ext uri="{BB962C8B-B14F-4D97-AF65-F5344CB8AC3E}">
        <p14:creationId xmlns:p14="http://schemas.microsoft.com/office/powerpoint/2010/main" val="13946387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0"/>
            <a:ext cx="4724400" cy="1143000"/>
          </a:xfrm>
        </p:spPr>
        <p:txBody>
          <a:bodyPr>
            <a:normAutofit fontScale="90000"/>
          </a:bodyPr>
          <a:lstStyle/>
          <a:p>
            <a:r>
              <a:rPr lang="en-US" sz="6700" dirty="0" smtClean="0"/>
              <a:t>That’s all folks</a:t>
            </a:r>
            <a:r>
              <a:rPr lang="en-US" sz="6700" dirty="0" smtClean="0"/>
              <a:t>!</a:t>
            </a:r>
            <a:r>
              <a:rPr lang="en-US" dirty="0" smtClean="0"/>
              <a:t/>
            </a:r>
            <a:br>
              <a:rPr lang="en-US" dirty="0" smtClean="0"/>
            </a:br>
            <a:r>
              <a:rPr lang="en-US" sz="2700" dirty="0" smtClean="0"/>
              <a:t>(but wait…)</a:t>
            </a:r>
            <a:endParaRPr lang="en-US" sz="2700" dirty="0"/>
          </a:p>
        </p:txBody>
      </p:sp>
      <p:pic>
        <p:nvPicPr>
          <p:cNvPr id="10244" name="Picture 4" descr="http://mimg.ugo.com/201104/7/4/7/186747/cuts/looney-tunes-michigan-j-frog-3992-jpg_528_post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381000"/>
            <a:ext cx="3740579" cy="5972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890327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Missing anything?</a:t>
            </a:r>
            <a:endParaRPr lang="en-US" dirty="0"/>
          </a:p>
        </p:txBody>
      </p:sp>
      <p:sp>
        <p:nvSpPr>
          <p:cNvPr id="3" name="Content Placeholder 2"/>
          <p:cNvSpPr>
            <a:spLocks noGrp="1"/>
          </p:cNvSpPr>
          <p:nvPr>
            <p:ph idx="1"/>
          </p:nvPr>
        </p:nvSpPr>
        <p:spPr/>
        <p:txBody>
          <a:bodyPr>
            <a:normAutofit/>
          </a:bodyPr>
          <a:lstStyle/>
          <a:p>
            <a:r>
              <a:rPr lang="en-US" dirty="0" smtClean="0"/>
              <a:t>If you see anything that I’m missing, let me know!</a:t>
            </a:r>
          </a:p>
          <a:p>
            <a:r>
              <a:rPr lang="en-US" dirty="0" smtClean="0"/>
              <a:t>I’ll add them here to the </a:t>
            </a:r>
            <a:r>
              <a:rPr lang="en-US" dirty="0" err="1" smtClean="0"/>
              <a:t>Powerpoint</a:t>
            </a:r>
            <a:r>
              <a:rPr lang="en-US" dirty="0" smtClean="0"/>
              <a:t> as we go. </a:t>
            </a:r>
            <a:r>
              <a:rPr lang="en-US" dirty="0" smtClean="0">
                <a:sym typeface="Wingdings" panose="05000000000000000000" pitchFamily="2" charset="2"/>
              </a:rPr>
              <a:t></a:t>
            </a:r>
          </a:p>
          <a:p>
            <a:r>
              <a:rPr lang="en-US" dirty="0" smtClean="0">
                <a:sym typeface="Wingdings" panose="05000000000000000000" pitchFamily="2" charset="2"/>
              </a:rPr>
              <a:t>Poetry terms- meter, iambic pentameter</a:t>
            </a:r>
          </a:p>
          <a:p>
            <a:endParaRPr lang="en-US" dirty="0"/>
          </a:p>
        </p:txBody>
      </p:sp>
    </p:spTree>
    <p:extLst>
      <p:ext uri="{BB962C8B-B14F-4D97-AF65-F5344CB8AC3E}">
        <p14:creationId xmlns:p14="http://schemas.microsoft.com/office/powerpoint/2010/main" val="4580906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Writing Questions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One way to “beat” the test, is to write your own test. </a:t>
            </a:r>
          </a:p>
          <a:p>
            <a:r>
              <a:rPr lang="en-US" dirty="0" smtClean="0"/>
              <a:t>I have provided three different texts in the review packet. </a:t>
            </a:r>
          </a:p>
          <a:p>
            <a:r>
              <a:rPr lang="en-US" dirty="0" smtClean="0"/>
              <a:t>Follow the directions and write questions for each excerpt, keeping the standards in mind.</a:t>
            </a:r>
          </a:p>
          <a:p>
            <a:r>
              <a:rPr lang="en-US" dirty="0" smtClean="0"/>
              <a:t>Then switch with a neighbor, and take their “test”. </a:t>
            </a:r>
          </a:p>
          <a:p>
            <a:r>
              <a:rPr lang="en-US" dirty="0" smtClean="0"/>
              <a:t>Give back and “grade” your neighbor. How did you do? Were your questions clear? Answer choices not too obvious?</a:t>
            </a:r>
            <a:endParaRPr lang="en-US" dirty="0"/>
          </a:p>
        </p:txBody>
      </p:sp>
    </p:spTree>
    <p:extLst>
      <p:ext uri="{BB962C8B-B14F-4D97-AF65-F5344CB8AC3E}">
        <p14:creationId xmlns:p14="http://schemas.microsoft.com/office/powerpoint/2010/main" val="20310564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http</a:t>
            </a:r>
            <a:r>
              <a:rPr lang="en-US"/>
              <a:t>://</a:t>
            </a:r>
            <a:r>
              <a:rPr lang="en-US" smtClean="0"/>
              <a:t>www.corestandards.org/ELA-Literacy/</a:t>
            </a:r>
            <a:endParaRPr lang="en-US" dirty="0"/>
          </a:p>
        </p:txBody>
      </p:sp>
    </p:spTree>
    <p:extLst>
      <p:ext uri="{BB962C8B-B14F-4D97-AF65-F5344CB8AC3E}">
        <p14:creationId xmlns:p14="http://schemas.microsoft.com/office/powerpoint/2010/main" val="5066546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the Purposes of the NC Testing Program?</a:t>
            </a:r>
            <a:endParaRPr lang="en-US" dirty="0"/>
          </a:p>
        </p:txBody>
      </p:sp>
      <p:sp>
        <p:nvSpPr>
          <p:cNvPr id="3" name="Content Placeholder 2"/>
          <p:cNvSpPr>
            <a:spLocks noGrp="1"/>
          </p:cNvSpPr>
          <p:nvPr>
            <p:ph idx="1"/>
          </p:nvPr>
        </p:nvSpPr>
        <p:spPr>
          <a:xfrm>
            <a:off x="2895600" y="1600200"/>
            <a:ext cx="6096000" cy="5029200"/>
          </a:xfrm>
        </p:spPr>
        <p:txBody>
          <a:bodyPr>
            <a:normAutofit fontScale="92500" lnSpcReduction="20000"/>
          </a:bodyPr>
          <a:lstStyle/>
          <a:p>
            <a:r>
              <a:rPr lang="en-US" dirty="0" smtClean="0"/>
              <a:t>To assure that all high school graduates posses those minimum skills and that knowledge thought necessary to function as a member of society</a:t>
            </a:r>
          </a:p>
          <a:p>
            <a:r>
              <a:rPr lang="en-US" dirty="0" smtClean="0"/>
              <a:t>To provide a means of identifying strengths and weaknesses in the educational process in order to improve instructional delivery</a:t>
            </a:r>
          </a:p>
          <a:p>
            <a:r>
              <a:rPr lang="en-US" dirty="0" smtClean="0"/>
              <a:t>And to establish additional means for making the education system accountable to the public.</a:t>
            </a:r>
            <a:endParaRPr lang="en-US" dirty="0"/>
          </a:p>
        </p:txBody>
      </p:sp>
      <p:pic>
        <p:nvPicPr>
          <p:cNvPr id="3078" name="Picture 6" descr="https://lh3.ggpht.com/s-F8aQv9pAyWJ-tV8y0SYkd-8XBC4m73JWAJkB7BVQjssT73zoHPUFkYkmWtYa-7cqk=w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11" y="243840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039353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(in other words)</a:t>
            </a:r>
            <a:endParaRPr lang="en-US" dirty="0"/>
          </a:p>
        </p:txBody>
      </p:sp>
      <p:sp>
        <p:nvSpPr>
          <p:cNvPr id="3" name="Content Placeholder 2"/>
          <p:cNvSpPr>
            <a:spLocks noGrp="1"/>
          </p:cNvSpPr>
          <p:nvPr>
            <p:ph idx="1"/>
          </p:nvPr>
        </p:nvSpPr>
        <p:spPr>
          <a:xfrm>
            <a:off x="457200" y="1295400"/>
            <a:ext cx="8229600" cy="4830763"/>
          </a:xfrm>
        </p:spPr>
        <p:txBody>
          <a:bodyPr/>
          <a:lstStyle/>
          <a:p>
            <a:r>
              <a:rPr lang="en-US" dirty="0" smtClean="0"/>
              <a:t>To make sure you know enough information and skills to be able function in the real world</a:t>
            </a:r>
          </a:p>
          <a:p>
            <a:r>
              <a:rPr lang="en-US" dirty="0" smtClean="0"/>
              <a:t>To help teachers teach better</a:t>
            </a:r>
          </a:p>
          <a:p>
            <a:r>
              <a:rPr lang="en-US" dirty="0" smtClean="0"/>
              <a:t>To improve the education system</a:t>
            </a:r>
            <a:endParaRPr lang="en-US" dirty="0"/>
          </a:p>
        </p:txBody>
      </p:sp>
      <p:pic>
        <p:nvPicPr>
          <p:cNvPr id="4104" name="Picture 8" descr="http://demasjanitra.files.wordpress.com/2011/10/ninja-fro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581400"/>
            <a:ext cx="4114800" cy="3086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064410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Are NC Final Exams replacing End-of-grade (EOG) and End-of-Course (EOC) assessments?</a:t>
            </a:r>
            <a:endParaRPr lang="en-US" dirty="0"/>
          </a:p>
        </p:txBody>
      </p:sp>
      <p:sp>
        <p:nvSpPr>
          <p:cNvPr id="3" name="Content Placeholder 2"/>
          <p:cNvSpPr>
            <a:spLocks noGrp="1"/>
          </p:cNvSpPr>
          <p:nvPr>
            <p:ph idx="1"/>
          </p:nvPr>
        </p:nvSpPr>
        <p:spPr/>
        <p:txBody>
          <a:bodyPr>
            <a:normAutofit/>
          </a:bodyPr>
          <a:lstStyle/>
          <a:p>
            <a:r>
              <a:rPr lang="en-US" sz="2800" dirty="0" smtClean="0"/>
              <a:t>NO. EOGs and EOCs are part of the State’s READY Accountability Model. The NC Final Exams are not part of the Accountability Model and are used in grades or subject areas </a:t>
            </a:r>
          </a:p>
          <a:p>
            <a:pPr marL="0" indent="0">
              <a:buNone/>
            </a:pPr>
            <a:r>
              <a:rPr lang="en-US" sz="2800" dirty="0" smtClean="0"/>
              <a:t>that do not have an </a:t>
            </a:r>
          </a:p>
          <a:p>
            <a:pPr marL="0" indent="0">
              <a:buNone/>
            </a:pPr>
            <a:r>
              <a:rPr lang="en-US" sz="2800" dirty="0" smtClean="0"/>
              <a:t>EOG or EOC to measure</a:t>
            </a:r>
          </a:p>
          <a:p>
            <a:pPr marL="0" indent="0">
              <a:buNone/>
            </a:pPr>
            <a:r>
              <a:rPr lang="en-US" sz="2800" dirty="0" smtClean="0"/>
              <a:t> student growth for the</a:t>
            </a:r>
          </a:p>
          <a:p>
            <a:pPr marL="0" indent="0">
              <a:buNone/>
            </a:pPr>
            <a:r>
              <a:rPr lang="en-US" sz="2800" dirty="0" smtClean="0"/>
              <a:t> state’s Educator </a:t>
            </a:r>
          </a:p>
          <a:p>
            <a:pPr marL="0" indent="0">
              <a:buNone/>
            </a:pPr>
            <a:r>
              <a:rPr lang="en-US" sz="2800" dirty="0" smtClean="0"/>
              <a:t>Effectiveness Model.</a:t>
            </a:r>
            <a:endParaRPr lang="en-US" sz="2800" dirty="0"/>
          </a:p>
        </p:txBody>
      </p:sp>
      <p:pic>
        <p:nvPicPr>
          <p:cNvPr id="5125" name="Picture 5" descr="http://static.guim.co.uk/sys-images/Guardian/Pix/pictures/2014/1/17/1389956903455/c2b66af7-62d9-4ab8-a322-f6cc6af047ee-620x400.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3342968"/>
            <a:ext cx="5448300" cy="3515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04198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does the NC Final exam affect a student’s overall grade average??</a:t>
            </a:r>
            <a:endParaRPr lang="en-US" dirty="0"/>
          </a:p>
        </p:txBody>
      </p:sp>
      <p:sp>
        <p:nvSpPr>
          <p:cNvPr id="3" name="Content Placeholder 2"/>
          <p:cNvSpPr>
            <a:spLocks noGrp="1"/>
          </p:cNvSpPr>
          <p:nvPr>
            <p:ph idx="1"/>
          </p:nvPr>
        </p:nvSpPr>
        <p:spPr/>
        <p:txBody>
          <a:bodyPr/>
          <a:lstStyle/>
          <a:p>
            <a:r>
              <a:rPr lang="en-US" dirty="0" smtClean="0"/>
              <a:t>Results from a valid test administration should be used for a </a:t>
            </a:r>
          </a:p>
          <a:p>
            <a:pPr marL="0" indent="0">
              <a:buNone/>
            </a:pPr>
            <a:r>
              <a:rPr lang="en-US" dirty="0" smtClean="0"/>
              <a:t>minimum of 20% </a:t>
            </a:r>
          </a:p>
          <a:p>
            <a:pPr marL="0" indent="0">
              <a:buNone/>
            </a:pPr>
            <a:r>
              <a:rPr lang="en-US" dirty="0" smtClean="0"/>
              <a:t>of the student’s final </a:t>
            </a:r>
          </a:p>
          <a:p>
            <a:pPr marL="0" indent="0">
              <a:buNone/>
            </a:pPr>
            <a:r>
              <a:rPr lang="en-US" dirty="0" smtClean="0"/>
              <a:t>grade for each course.</a:t>
            </a:r>
          </a:p>
        </p:txBody>
      </p:sp>
      <p:pic>
        <p:nvPicPr>
          <p:cNvPr id="6146" name="Picture 2" descr="http://media-cache-ak0.pinimg.com/736x/98/ad/57/98ad57ffd79e96ee0ca37e0888b9936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1" y="2238375"/>
            <a:ext cx="4953000" cy="495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545074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much time will I get to take the exam?</a:t>
            </a:r>
            <a:endParaRPr lang="en-US" dirty="0"/>
          </a:p>
        </p:txBody>
      </p:sp>
      <p:sp>
        <p:nvSpPr>
          <p:cNvPr id="3" name="Content Placeholder 2"/>
          <p:cNvSpPr>
            <a:spLocks noGrp="1"/>
          </p:cNvSpPr>
          <p:nvPr>
            <p:ph idx="1"/>
          </p:nvPr>
        </p:nvSpPr>
        <p:spPr>
          <a:xfrm>
            <a:off x="3776622" y="1219200"/>
            <a:ext cx="5138778" cy="5257800"/>
          </a:xfrm>
        </p:spPr>
        <p:txBody>
          <a:bodyPr>
            <a:normAutofit/>
          </a:bodyPr>
          <a:lstStyle/>
          <a:p>
            <a:r>
              <a:rPr lang="en-US" dirty="0" smtClean="0"/>
              <a:t>The administration time is 120 minutes. No administration may exceed 120 minutes, and it must be administered in one school day*. The 120 minutes does not include time fore general instructions and breaks.</a:t>
            </a:r>
            <a:endParaRPr lang="en-US" dirty="0"/>
          </a:p>
        </p:txBody>
      </p:sp>
      <p:pic>
        <p:nvPicPr>
          <p:cNvPr id="7170" name="Picture 2" descr="http://fc01.deviantart.net/fs36/f/2008/287/0/a/Ninja_Frog_by_UrielHe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057400"/>
            <a:ext cx="3598822" cy="306881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267200" y="6138743"/>
            <a:ext cx="4912285" cy="307777"/>
          </a:xfrm>
          <a:prstGeom prst="rect">
            <a:avLst/>
          </a:prstGeom>
          <a:noFill/>
        </p:spPr>
        <p:txBody>
          <a:bodyPr wrap="square" rtlCol="0">
            <a:spAutoFit/>
          </a:bodyPr>
          <a:lstStyle/>
          <a:p>
            <a:r>
              <a:rPr lang="en-US" sz="1400" dirty="0" smtClean="0"/>
              <a:t>*excepts made for students with accommodations</a:t>
            </a:r>
            <a:endParaRPr lang="en-US" sz="1400" dirty="0"/>
          </a:p>
        </p:txBody>
      </p:sp>
    </p:spTree>
    <p:extLst>
      <p:ext uri="{BB962C8B-B14F-4D97-AF65-F5344CB8AC3E}">
        <p14:creationId xmlns:p14="http://schemas.microsoft.com/office/powerpoint/2010/main" val="409919260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type of questions are on the NC Final Exam?</a:t>
            </a:r>
            <a:endParaRPr lang="en-US" dirty="0"/>
          </a:p>
        </p:txBody>
      </p:sp>
      <p:sp>
        <p:nvSpPr>
          <p:cNvPr id="3" name="Content Placeholder 2"/>
          <p:cNvSpPr>
            <a:spLocks noGrp="1"/>
          </p:cNvSpPr>
          <p:nvPr>
            <p:ph idx="1"/>
          </p:nvPr>
        </p:nvSpPr>
        <p:spPr>
          <a:xfrm>
            <a:off x="457200" y="1905000"/>
            <a:ext cx="8229600" cy="4525963"/>
          </a:xfrm>
        </p:spPr>
        <p:txBody>
          <a:bodyPr>
            <a:normAutofit/>
          </a:bodyPr>
          <a:lstStyle/>
          <a:p>
            <a:r>
              <a:rPr lang="en-US" dirty="0" smtClean="0"/>
              <a:t>Some NC final exams only have multiple choice questions for which the students have to choose the best answer. Other NC Final exams have multiple choice questions and additional questions that require students to write aa short answer.</a:t>
            </a:r>
          </a:p>
          <a:p>
            <a:r>
              <a:rPr lang="en-US" dirty="0" smtClean="0"/>
              <a:t>(English 1 is all MC)</a:t>
            </a:r>
            <a:endParaRPr lang="en-US" dirty="0"/>
          </a:p>
        </p:txBody>
      </p:sp>
      <p:pic>
        <p:nvPicPr>
          <p:cNvPr id="8194" name="Picture 2" descr="http://ts3.mm.bing.net/th?id=JN.Q0OOsd0EYaoKdCNVX5exdQ&amp;pid=1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8774" y="0"/>
            <a:ext cx="2135226"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134892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 </a:t>
            </a:r>
            <a:r>
              <a:rPr lang="en-US" b="1" dirty="0"/>
              <a:t>Which high school courses require NC Final Exams? </a:t>
            </a:r>
            <a:endParaRPr lang="en-US" dirty="0"/>
          </a:p>
        </p:txBody>
      </p:sp>
      <p:sp>
        <p:nvSpPr>
          <p:cNvPr id="3" name="Content Placeholder 2"/>
          <p:cNvSpPr>
            <a:spLocks noGrp="1"/>
          </p:cNvSpPr>
          <p:nvPr>
            <p:ph idx="1"/>
          </p:nvPr>
        </p:nvSpPr>
        <p:spPr>
          <a:xfrm>
            <a:off x="457200" y="1828800"/>
            <a:ext cx="8229600" cy="3992563"/>
          </a:xfrm>
        </p:spPr>
        <p:txBody>
          <a:bodyPr numCol="3">
            <a:normAutofit fontScale="70000" lnSpcReduction="20000"/>
          </a:bodyPr>
          <a:lstStyle/>
          <a:p>
            <a:r>
              <a:rPr lang="en-US" dirty="0" smtClean="0"/>
              <a:t> </a:t>
            </a:r>
            <a:r>
              <a:rPr lang="en-US" dirty="0"/>
              <a:t>English I 	</a:t>
            </a:r>
            <a:endParaRPr lang="en-US" dirty="0" smtClean="0"/>
          </a:p>
          <a:p>
            <a:r>
              <a:rPr lang="en-US" dirty="0" smtClean="0"/>
              <a:t>American </a:t>
            </a:r>
            <a:r>
              <a:rPr lang="en-US" dirty="0"/>
              <a:t>History II </a:t>
            </a:r>
            <a:endParaRPr lang="en-US" dirty="0" smtClean="0"/>
          </a:p>
          <a:p>
            <a:r>
              <a:rPr lang="en-US" dirty="0" smtClean="0"/>
              <a:t>Algebra </a:t>
            </a:r>
            <a:r>
              <a:rPr lang="en-US" dirty="0"/>
              <a:t>II 	</a:t>
            </a:r>
          </a:p>
          <a:p>
            <a:r>
              <a:rPr lang="en-US" dirty="0"/>
              <a:t>English III 	</a:t>
            </a:r>
            <a:endParaRPr lang="en-US" dirty="0" smtClean="0"/>
          </a:p>
          <a:p>
            <a:r>
              <a:rPr lang="en-US" dirty="0" smtClean="0"/>
              <a:t>Physical </a:t>
            </a:r>
            <a:r>
              <a:rPr lang="en-US" dirty="0"/>
              <a:t>Science </a:t>
            </a:r>
            <a:endParaRPr lang="en-US" dirty="0" smtClean="0"/>
          </a:p>
          <a:p>
            <a:r>
              <a:rPr lang="en-US" dirty="0" smtClean="0"/>
              <a:t>Math </a:t>
            </a:r>
            <a:r>
              <a:rPr lang="en-US" dirty="0"/>
              <a:t>III 	</a:t>
            </a:r>
          </a:p>
          <a:p>
            <a:r>
              <a:rPr lang="en-US" dirty="0"/>
              <a:t>English IV 	</a:t>
            </a:r>
            <a:endParaRPr lang="en-US" dirty="0" smtClean="0"/>
          </a:p>
          <a:p>
            <a:r>
              <a:rPr lang="en-US" dirty="0" smtClean="0"/>
              <a:t>Chemistry </a:t>
            </a:r>
            <a:r>
              <a:rPr lang="en-US" dirty="0"/>
              <a:t>	</a:t>
            </a:r>
            <a:endParaRPr lang="en-US" dirty="0" smtClean="0"/>
          </a:p>
          <a:p>
            <a:r>
              <a:rPr lang="en-US" dirty="0" smtClean="0"/>
              <a:t>Integrated </a:t>
            </a:r>
            <a:r>
              <a:rPr lang="en-US" dirty="0"/>
              <a:t>Math III </a:t>
            </a:r>
          </a:p>
          <a:p>
            <a:r>
              <a:rPr lang="en-US" dirty="0"/>
              <a:t>Civics and Economics 	</a:t>
            </a:r>
            <a:endParaRPr lang="en-US" dirty="0" smtClean="0"/>
          </a:p>
          <a:p>
            <a:r>
              <a:rPr lang="en-US" dirty="0" smtClean="0"/>
              <a:t>Physics </a:t>
            </a:r>
            <a:r>
              <a:rPr lang="en-US" dirty="0"/>
              <a:t>	</a:t>
            </a:r>
            <a:endParaRPr lang="en-US" dirty="0" smtClean="0"/>
          </a:p>
          <a:p>
            <a:r>
              <a:rPr lang="en-US" dirty="0" smtClean="0"/>
              <a:t>Advanced </a:t>
            </a:r>
            <a:r>
              <a:rPr lang="en-US" dirty="0"/>
              <a:t>Functions and Modeling </a:t>
            </a:r>
            <a:endParaRPr lang="en-US" dirty="0" smtClean="0"/>
          </a:p>
          <a:p>
            <a:r>
              <a:rPr lang="en-US" dirty="0" smtClean="0"/>
              <a:t>U.S. History 	</a:t>
            </a:r>
          </a:p>
          <a:p>
            <a:r>
              <a:rPr lang="en-US" dirty="0" smtClean="0"/>
              <a:t>Earth/Environmental </a:t>
            </a:r>
            <a:r>
              <a:rPr lang="en-US" dirty="0"/>
              <a:t>Science 	</a:t>
            </a:r>
            <a:endParaRPr lang="en-US" dirty="0" smtClean="0"/>
          </a:p>
          <a:p>
            <a:r>
              <a:rPr lang="en-US" dirty="0" smtClean="0"/>
              <a:t>Discrete </a:t>
            </a:r>
            <a:r>
              <a:rPr lang="en-US" dirty="0"/>
              <a:t>Mathematics </a:t>
            </a:r>
          </a:p>
          <a:p>
            <a:r>
              <a:rPr lang="en-US" dirty="0"/>
              <a:t>World History </a:t>
            </a:r>
            <a:endParaRPr lang="en-US" dirty="0" smtClean="0"/>
          </a:p>
          <a:p>
            <a:r>
              <a:rPr lang="en-US" dirty="0" smtClean="0"/>
              <a:t>Geometry </a:t>
            </a:r>
            <a:r>
              <a:rPr lang="en-US" dirty="0"/>
              <a:t>	</a:t>
            </a:r>
            <a:endParaRPr lang="en-US" dirty="0" smtClean="0"/>
          </a:p>
          <a:p>
            <a:r>
              <a:rPr lang="en-US" dirty="0" err="1" smtClean="0"/>
              <a:t>Precalculus</a:t>
            </a:r>
            <a:r>
              <a:rPr lang="en-US" dirty="0" smtClean="0"/>
              <a:t> </a:t>
            </a:r>
            <a:r>
              <a:rPr lang="en-US" dirty="0"/>
              <a:t>	</a:t>
            </a:r>
          </a:p>
          <a:p>
            <a:r>
              <a:rPr lang="en-US" dirty="0"/>
              <a:t>American History I 	</a:t>
            </a:r>
            <a:endParaRPr lang="en-US" dirty="0" smtClean="0"/>
          </a:p>
          <a:p>
            <a:r>
              <a:rPr lang="en-US" dirty="0" smtClean="0"/>
              <a:t>Math </a:t>
            </a:r>
            <a:r>
              <a:rPr lang="en-US" dirty="0"/>
              <a:t>II 	</a:t>
            </a:r>
            <a:endParaRPr lang="en-US" dirty="0" smtClean="0"/>
          </a:p>
          <a:p>
            <a:r>
              <a:rPr lang="en-US" dirty="0" smtClean="0"/>
              <a:t>Standard </a:t>
            </a:r>
            <a:r>
              <a:rPr lang="en-US" dirty="0"/>
              <a:t>Course of Study Geometry </a:t>
            </a:r>
          </a:p>
          <a:p>
            <a:r>
              <a:rPr lang="en-US" dirty="0"/>
              <a:t>Standard Course of Study Algebra II 	</a:t>
            </a:r>
          </a:p>
        </p:txBody>
      </p:sp>
      <p:pic>
        <p:nvPicPr>
          <p:cNvPr id="9218" name="Picture 2" descr="http://www.scrapershuddle.com/index.php?attachments/wd_ninja_frog_a-png.35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0700" y="4191000"/>
            <a:ext cx="354330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777704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3169</TotalTime>
  <Words>1434</Words>
  <Application>Microsoft Office PowerPoint</Application>
  <PresentationFormat>On-screen Show (4:3)</PresentationFormat>
  <Paragraphs>209</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Times New Roman</vt:lpstr>
      <vt:lpstr>Wingdings</vt:lpstr>
      <vt:lpstr>Office Theme</vt:lpstr>
      <vt:lpstr>Turn to Page 13 in your Survival Guide</vt:lpstr>
      <vt:lpstr>NC FINAL EXAM</vt:lpstr>
      <vt:lpstr>What are the Purposes of the NC Testing Program?</vt:lpstr>
      <vt:lpstr>Purpose (in other words)</vt:lpstr>
      <vt:lpstr>Are NC Final Exams replacing End-of-grade (EOG) and End-of-Course (EOC) assessments?</vt:lpstr>
      <vt:lpstr>How does the NC Final exam affect a student’s overall grade average??</vt:lpstr>
      <vt:lpstr>How much time will I get to take the exam?</vt:lpstr>
      <vt:lpstr>What type of questions are on the NC Final Exam?</vt:lpstr>
      <vt:lpstr>  Which high school courses require NC Final Exams? </vt:lpstr>
      <vt:lpstr>Review: Taking the Test</vt:lpstr>
      <vt:lpstr>How will I know my grade?</vt:lpstr>
      <vt:lpstr>What will be on the Exam?</vt:lpstr>
      <vt:lpstr>Cognitive Rigor</vt:lpstr>
      <vt:lpstr>Types of Items and Supplemental Materials</vt:lpstr>
      <vt:lpstr>(What’s on the Test) Number of Operational Items by Standard</vt:lpstr>
      <vt:lpstr>What’s on the test?</vt:lpstr>
      <vt:lpstr>What’s on the test?</vt:lpstr>
      <vt:lpstr>Reading Language Standards</vt:lpstr>
      <vt:lpstr>Language Standards</vt:lpstr>
      <vt:lpstr>Reading Informational</vt:lpstr>
      <vt:lpstr>Topics Covered this year</vt:lpstr>
      <vt:lpstr>Key Vocabulary by Standard</vt:lpstr>
      <vt:lpstr>Literature (Fiction)</vt:lpstr>
      <vt:lpstr>Language</vt:lpstr>
      <vt:lpstr>Informational (Nonfiction)</vt:lpstr>
      <vt:lpstr>That’s all folks! (but wait…)</vt:lpstr>
      <vt:lpstr>Missing anything?</vt:lpstr>
      <vt:lpstr>Practice Writing Questions</vt:lpstr>
      <vt:lpstr>PowerPoint Presentation</vt:lpstr>
    </vt:vector>
  </TitlesOfParts>
  <Company>Guilford County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 FINAL EXAM</dc:title>
  <dc:creator>Bugica, Kaylin M</dc:creator>
  <cp:lastModifiedBy>Bugica, Kaylin M</cp:lastModifiedBy>
  <cp:revision>25</cp:revision>
  <dcterms:created xsi:type="dcterms:W3CDTF">2015-05-26T14:05:18Z</dcterms:created>
  <dcterms:modified xsi:type="dcterms:W3CDTF">2017-05-19T19:52:27Z</dcterms:modified>
</cp:coreProperties>
</file>