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58" r:id="rId4"/>
    <p:sldId id="274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6" r:id="rId17"/>
    <p:sldId id="273" r:id="rId18"/>
  </p:sldIdLst>
  <p:sldSz cx="9144000" cy="6858000" type="screen4x3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6" autoAdjust="0"/>
    <p:restoredTop sz="94796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0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5195F-9E76-4982-A657-420B2C45B35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100EB6-D74F-4C1E-AAA8-D93BA14DE947}">
      <dgm:prSet phldrT="[Text]"/>
      <dgm:spPr/>
      <dgm:t>
        <a:bodyPr/>
        <a:lstStyle/>
        <a:p>
          <a:r>
            <a:rPr lang="en-US" b="1" dirty="0" smtClean="0">
              <a:solidFill>
                <a:schemeClr val="accent1">
                  <a:lumMod val="50000"/>
                </a:schemeClr>
              </a:solidFill>
            </a:rPr>
            <a:t>Improved Performance on Examinations</a:t>
          </a:r>
          <a:endParaRPr lang="en-US" b="1" dirty="0">
            <a:solidFill>
              <a:schemeClr val="accent1">
                <a:lumMod val="50000"/>
              </a:schemeClr>
            </a:solidFill>
          </a:endParaRPr>
        </a:p>
      </dgm:t>
    </dgm:pt>
    <dgm:pt modelId="{230E7ADE-90A3-4A54-A760-D4CFB4E1D2E7}" type="parTrans" cxnId="{ED4B901D-8815-4F5E-8343-431EA5A9ADDB}">
      <dgm:prSet/>
      <dgm:spPr/>
      <dgm:t>
        <a:bodyPr/>
        <a:lstStyle/>
        <a:p>
          <a:endParaRPr lang="en-US"/>
        </a:p>
      </dgm:t>
    </dgm:pt>
    <dgm:pt modelId="{16CA42EC-13FA-4CF6-A505-57DB237906C2}" type="sibTrans" cxnId="{ED4B901D-8815-4F5E-8343-431EA5A9ADDB}">
      <dgm:prSet/>
      <dgm:spPr/>
      <dgm:t>
        <a:bodyPr/>
        <a:lstStyle/>
        <a:p>
          <a:endParaRPr lang="en-US"/>
        </a:p>
      </dgm:t>
    </dgm:pt>
    <dgm:pt modelId="{561A2A5D-C47E-4FDF-8B3A-F7EF770AC6F7}">
      <dgm:prSet phldrT="[Text]"/>
      <dgm:spPr/>
      <dgm:t>
        <a:bodyPr/>
        <a:lstStyle/>
        <a:p>
          <a:r>
            <a:rPr lang="en-US" b="1" dirty="0" smtClean="0"/>
            <a:t>Preparing for Exams</a:t>
          </a:r>
        </a:p>
        <a:p>
          <a:r>
            <a:rPr lang="en-US" dirty="0" smtClean="0"/>
            <a:t>Study and Test-Taking Tips</a:t>
          </a:r>
          <a:endParaRPr lang="en-US" dirty="0"/>
        </a:p>
      </dgm:t>
    </dgm:pt>
    <dgm:pt modelId="{A2E5960E-D15A-42D8-9C62-3B99B3D9A280}" type="parTrans" cxnId="{D26DE2A5-43C0-4503-96F2-1BFEDB6B1259}">
      <dgm:prSet/>
      <dgm:spPr/>
      <dgm:t>
        <a:bodyPr/>
        <a:lstStyle/>
        <a:p>
          <a:endParaRPr lang="en-US" dirty="0"/>
        </a:p>
      </dgm:t>
    </dgm:pt>
    <dgm:pt modelId="{256BBEF0-5022-491F-92B8-7F8AD65948F8}" type="sibTrans" cxnId="{D26DE2A5-43C0-4503-96F2-1BFEDB6B1259}">
      <dgm:prSet/>
      <dgm:spPr/>
      <dgm:t>
        <a:bodyPr/>
        <a:lstStyle/>
        <a:p>
          <a:endParaRPr lang="en-US"/>
        </a:p>
      </dgm:t>
    </dgm:pt>
    <dgm:pt modelId="{30DA78C8-3DB8-4DED-95B6-156314A5B396}">
      <dgm:prSet phldrT="[Text]"/>
      <dgm:spPr/>
      <dgm:t>
        <a:bodyPr/>
        <a:lstStyle/>
        <a:p>
          <a:r>
            <a:rPr lang="en-US" dirty="0" smtClean="0"/>
            <a:t>Strategically Analyze M/C Questions</a:t>
          </a:r>
          <a:endParaRPr lang="en-US" dirty="0"/>
        </a:p>
      </dgm:t>
    </dgm:pt>
    <dgm:pt modelId="{E46ADB04-969F-4FDD-9145-A67CCD4550A3}" type="parTrans" cxnId="{EFAB70CA-C513-40C4-BC14-84A4E14E118A}">
      <dgm:prSet/>
      <dgm:spPr/>
      <dgm:t>
        <a:bodyPr/>
        <a:lstStyle/>
        <a:p>
          <a:endParaRPr lang="en-US" dirty="0"/>
        </a:p>
      </dgm:t>
    </dgm:pt>
    <dgm:pt modelId="{CFD77F7E-E6B1-4EFF-BB25-3AE29A03CC4E}" type="sibTrans" cxnId="{EFAB70CA-C513-40C4-BC14-84A4E14E118A}">
      <dgm:prSet/>
      <dgm:spPr/>
      <dgm:t>
        <a:bodyPr/>
        <a:lstStyle/>
        <a:p>
          <a:endParaRPr lang="en-US"/>
        </a:p>
      </dgm:t>
    </dgm:pt>
    <dgm:pt modelId="{577A03E9-B3A5-43B1-A933-0D21A6613168}">
      <dgm:prSet phldrT="[Text]"/>
      <dgm:spPr/>
      <dgm:t>
        <a:bodyPr/>
        <a:lstStyle/>
        <a:p>
          <a:r>
            <a:rPr lang="en-US" b="1" dirty="0" smtClean="0"/>
            <a:t>Preparing for Exams</a:t>
          </a:r>
        </a:p>
        <a:p>
          <a:r>
            <a:rPr lang="en-US" dirty="0" smtClean="0"/>
            <a:t>Controlling Emotions (</a:t>
          </a:r>
          <a:r>
            <a:rPr lang="en-US" dirty="0" smtClean="0">
              <a:solidFill>
                <a:srgbClr val="FF0000"/>
              </a:solidFill>
            </a:rPr>
            <a:t>Panic!</a:t>
          </a:r>
          <a:r>
            <a:rPr lang="en-US" dirty="0" smtClean="0"/>
            <a:t>)</a:t>
          </a:r>
          <a:endParaRPr lang="en-US" dirty="0"/>
        </a:p>
      </dgm:t>
    </dgm:pt>
    <dgm:pt modelId="{396A3765-0883-4E1F-9B67-98048E642309}" type="parTrans" cxnId="{EB4B6665-999F-4B80-B20F-730CBEEFEACA}">
      <dgm:prSet/>
      <dgm:spPr/>
      <dgm:t>
        <a:bodyPr/>
        <a:lstStyle/>
        <a:p>
          <a:endParaRPr lang="en-US" dirty="0"/>
        </a:p>
      </dgm:t>
    </dgm:pt>
    <dgm:pt modelId="{7AE7F319-8E19-4986-ADA4-AD569FA3E3A4}" type="sibTrans" cxnId="{EB4B6665-999F-4B80-B20F-730CBEEFEACA}">
      <dgm:prSet/>
      <dgm:spPr/>
      <dgm:t>
        <a:bodyPr/>
        <a:lstStyle/>
        <a:p>
          <a:endParaRPr lang="en-US"/>
        </a:p>
      </dgm:t>
    </dgm:pt>
    <dgm:pt modelId="{D5FEA216-975E-4B79-995A-AB8BBB722CF4}" type="pres">
      <dgm:prSet presAssocID="{D2D5195F-9E76-4982-A657-420B2C45B3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B57E4C-BC35-4594-874D-C3EFBB8769AD}" type="pres">
      <dgm:prSet presAssocID="{40100EB6-D74F-4C1E-AAA8-D93BA14DE947}" presName="centerShape" presStyleLbl="node0" presStyleIdx="0" presStyleCnt="1"/>
      <dgm:spPr/>
      <dgm:t>
        <a:bodyPr/>
        <a:lstStyle/>
        <a:p>
          <a:endParaRPr lang="en-US"/>
        </a:p>
      </dgm:t>
    </dgm:pt>
    <dgm:pt modelId="{417E431B-A17F-4F25-B5B4-9CE009D80586}" type="pres">
      <dgm:prSet presAssocID="{A2E5960E-D15A-42D8-9C62-3B99B3D9A28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A883809-918D-4D48-ABF7-5CEAFBF0CCC0}" type="pres">
      <dgm:prSet presAssocID="{561A2A5D-C47E-4FDF-8B3A-F7EF770AC6F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DB03A-CB1D-4FC2-8618-4A0B64B593A0}" type="pres">
      <dgm:prSet presAssocID="{E46ADB04-969F-4FDD-9145-A67CCD4550A3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B78C2E1-A4A9-487A-A92A-1F9FA8A46E80}" type="pres">
      <dgm:prSet presAssocID="{30DA78C8-3DB8-4DED-95B6-156314A5B39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CE776-90C7-4B6A-8731-0F920C20971E}" type="pres">
      <dgm:prSet presAssocID="{396A3765-0883-4E1F-9B67-98048E642309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3B14485C-D5CA-4E7F-9196-397DC7C9C743}" type="pres">
      <dgm:prSet presAssocID="{577A03E9-B3A5-43B1-A933-0D21A661316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F3DBC7-230B-4722-A88B-20401B94FE3F}" type="presOf" srcId="{A2E5960E-D15A-42D8-9C62-3B99B3D9A280}" destId="{417E431B-A17F-4F25-B5B4-9CE009D80586}" srcOrd="0" destOrd="0" presId="urn:microsoft.com/office/officeart/2005/8/layout/radial4"/>
    <dgm:cxn modelId="{157FAFE6-5564-4141-A363-36D4E9736CE0}" type="presOf" srcId="{561A2A5D-C47E-4FDF-8B3A-F7EF770AC6F7}" destId="{4A883809-918D-4D48-ABF7-5CEAFBF0CCC0}" srcOrd="0" destOrd="0" presId="urn:microsoft.com/office/officeart/2005/8/layout/radial4"/>
    <dgm:cxn modelId="{F8BFC520-C0F4-439E-9665-6C043DFA46B2}" type="presOf" srcId="{577A03E9-B3A5-43B1-A933-0D21A6613168}" destId="{3B14485C-D5CA-4E7F-9196-397DC7C9C743}" srcOrd="0" destOrd="0" presId="urn:microsoft.com/office/officeart/2005/8/layout/radial4"/>
    <dgm:cxn modelId="{0F0E6EFD-AA0A-47F8-8983-DEFA66483526}" type="presOf" srcId="{D2D5195F-9E76-4982-A657-420B2C45B35D}" destId="{D5FEA216-975E-4B79-995A-AB8BBB722CF4}" srcOrd="0" destOrd="0" presId="urn:microsoft.com/office/officeart/2005/8/layout/radial4"/>
    <dgm:cxn modelId="{E5BAA690-3203-439C-8D18-79688AA3C372}" type="presOf" srcId="{E46ADB04-969F-4FDD-9145-A67CCD4550A3}" destId="{D25DB03A-CB1D-4FC2-8618-4A0B64B593A0}" srcOrd="0" destOrd="0" presId="urn:microsoft.com/office/officeart/2005/8/layout/radial4"/>
    <dgm:cxn modelId="{D26DE2A5-43C0-4503-96F2-1BFEDB6B1259}" srcId="{40100EB6-D74F-4C1E-AAA8-D93BA14DE947}" destId="{561A2A5D-C47E-4FDF-8B3A-F7EF770AC6F7}" srcOrd="0" destOrd="0" parTransId="{A2E5960E-D15A-42D8-9C62-3B99B3D9A280}" sibTransId="{256BBEF0-5022-491F-92B8-7F8AD65948F8}"/>
    <dgm:cxn modelId="{F20A2D24-7149-48BB-AF6F-F133C9991558}" type="presOf" srcId="{30DA78C8-3DB8-4DED-95B6-156314A5B396}" destId="{BB78C2E1-A4A9-487A-A92A-1F9FA8A46E80}" srcOrd="0" destOrd="0" presId="urn:microsoft.com/office/officeart/2005/8/layout/radial4"/>
    <dgm:cxn modelId="{2CE8E7B0-9156-4C7A-B3C1-71BED648E851}" type="presOf" srcId="{396A3765-0883-4E1F-9B67-98048E642309}" destId="{43ACE776-90C7-4B6A-8731-0F920C20971E}" srcOrd="0" destOrd="0" presId="urn:microsoft.com/office/officeart/2005/8/layout/radial4"/>
    <dgm:cxn modelId="{4E30F9BF-90D8-4A40-8530-4BD621CE3030}" type="presOf" srcId="{40100EB6-D74F-4C1E-AAA8-D93BA14DE947}" destId="{F1B57E4C-BC35-4594-874D-C3EFBB8769AD}" srcOrd="0" destOrd="0" presId="urn:microsoft.com/office/officeart/2005/8/layout/radial4"/>
    <dgm:cxn modelId="{ED4B901D-8815-4F5E-8343-431EA5A9ADDB}" srcId="{D2D5195F-9E76-4982-A657-420B2C45B35D}" destId="{40100EB6-D74F-4C1E-AAA8-D93BA14DE947}" srcOrd="0" destOrd="0" parTransId="{230E7ADE-90A3-4A54-A760-D4CFB4E1D2E7}" sibTransId="{16CA42EC-13FA-4CF6-A505-57DB237906C2}"/>
    <dgm:cxn modelId="{EB4B6665-999F-4B80-B20F-730CBEEFEACA}" srcId="{40100EB6-D74F-4C1E-AAA8-D93BA14DE947}" destId="{577A03E9-B3A5-43B1-A933-0D21A6613168}" srcOrd="2" destOrd="0" parTransId="{396A3765-0883-4E1F-9B67-98048E642309}" sibTransId="{7AE7F319-8E19-4986-ADA4-AD569FA3E3A4}"/>
    <dgm:cxn modelId="{EFAB70CA-C513-40C4-BC14-84A4E14E118A}" srcId="{40100EB6-D74F-4C1E-AAA8-D93BA14DE947}" destId="{30DA78C8-3DB8-4DED-95B6-156314A5B396}" srcOrd="1" destOrd="0" parTransId="{E46ADB04-969F-4FDD-9145-A67CCD4550A3}" sibTransId="{CFD77F7E-E6B1-4EFF-BB25-3AE29A03CC4E}"/>
    <dgm:cxn modelId="{4AA39D03-AF50-4D5D-B9AD-0D5BCCF2638A}" type="presParOf" srcId="{D5FEA216-975E-4B79-995A-AB8BBB722CF4}" destId="{F1B57E4C-BC35-4594-874D-C3EFBB8769AD}" srcOrd="0" destOrd="0" presId="urn:microsoft.com/office/officeart/2005/8/layout/radial4"/>
    <dgm:cxn modelId="{8FD93D15-49A5-40C4-A7B6-1EE6EB99A749}" type="presParOf" srcId="{D5FEA216-975E-4B79-995A-AB8BBB722CF4}" destId="{417E431B-A17F-4F25-B5B4-9CE009D80586}" srcOrd="1" destOrd="0" presId="urn:microsoft.com/office/officeart/2005/8/layout/radial4"/>
    <dgm:cxn modelId="{F315A81C-5C3F-4A40-BAE2-D8AE745DE3D5}" type="presParOf" srcId="{D5FEA216-975E-4B79-995A-AB8BBB722CF4}" destId="{4A883809-918D-4D48-ABF7-5CEAFBF0CCC0}" srcOrd="2" destOrd="0" presId="urn:microsoft.com/office/officeart/2005/8/layout/radial4"/>
    <dgm:cxn modelId="{0A9105AD-9D0D-46DD-AA55-080E22800547}" type="presParOf" srcId="{D5FEA216-975E-4B79-995A-AB8BBB722CF4}" destId="{D25DB03A-CB1D-4FC2-8618-4A0B64B593A0}" srcOrd="3" destOrd="0" presId="urn:microsoft.com/office/officeart/2005/8/layout/radial4"/>
    <dgm:cxn modelId="{ABFD30CD-F51C-42F8-9491-FF68B83EC08A}" type="presParOf" srcId="{D5FEA216-975E-4B79-995A-AB8BBB722CF4}" destId="{BB78C2E1-A4A9-487A-A92A-1F9FA8A46E80}" srcOrd="4" destOrd="0" presId="urn:microsoft.com/office/officeart/2005/8/layout/radial4"/>
    <dgm:cxn modelId="{50450B24-2D6C-45F6-BAF7-F6261B18F4A3}" type="presParOf" srcId="{D5FEA216-975E-4B79-995A-AB8BBB722CF4}" destId="{43ACE776-90C7-4B6A-8731-0F920C20971E}" srcOrd="5" destOrd="0" presId="urn:microsoft.com/office/officeart/2005/8/layout/radial4"/>
    <dgm:cxn modelId="{2BEA18DF-57C5-46EC-9D9C-8D5C5BE827A2}" type="presParOf" srcId="{D5FEA216-975E-4B79-995A-AB8BBB722CF4}" destId="{3B14485C-D5CA-4E7F-9196-397DC7C9C74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57E4C-BC35-4594-874D-C3EFBB8769AD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1">
                  <a:lumMod val="50000"/>
                </a:schemeClr>
              </a:solidFill>
            </a:rPr>
            <a:t>Improved Performance on Examinations</a:t>
          </a:r>
          <a:endParaRPr lang="en-US" sz="17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416912" y="2539008"/>
        <a:ext cx="1262175" cy="1262175"/>
      </dsp:txXfrm>
    </dsp:sp>
    <dsp:sp modelId="{417E431B-A17F-4F25-B5B4-9CE009D80586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83809-918D-4D48-ABF7-5CEAFBF0CCC0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Preparing for Exams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Study and Test-Taking Tips</a:t>
          </a:r>
          <a:endParaRPr lang="en-US" sz="1800" kern="1200" dirty="0"/>
        </a:p>
      </dsp:txBody>
      <dsp:txXfrm>
        <a:off x="199856" y="1103105"/>
        <a:ext cx="1616269" cy="1277122"/>
      </dsp:txXfrm>
    </dsp:sp>
    <dsp:sp modelId="{D25DB03A-CB1D-4FC2-8618-4A0B64B593A0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8C2E1-A4A9-487A-A92A-1F9FA8A46E80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Strategically Analyze M/C Questions</a:t>
          </a:r>
          <a:endParaRPr lang="en-US" sz="1800" kern="1200" dirty="0"/>
        </a:p>
      </dsp:txBody>
      <dsp:txXfrm>
        <a:off x="2239865" y="41144"/>
        <a:ext cx="1616269" cy="1277122"/>
      </dsp:txXfrm>
    </dsp:sp>
    <dsp:sp modelId="{43ACE776-90C7-4B6A-8731-0F920C20971E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4485C-D5CA-4E7F-9196-397DC7C9C743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Preparing for Exams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Controlling Emotions (</a:t>
          </a:r>
          <a:r>
            <a:rPr lang="en-US" sz="1800" kern="1200" dirty="0" smtClean="0">
              <a:solidFill>
                <a:srgbClr val="FF0000"/>
              </a:solidFill>
            </a:rPr>
            <a:t>Panic!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>
        <a:off x="4279873" y="1103105"/>
        <a:ext cx="1616269" cy="1277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8EDB6ACA-CEDD-4F9C-BD97-23856A65B585}" type="datetimeFigureOut">
              <a:rPr lang="en-US" smtClean="0"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F1545BBE-EEB1-4D35-859E-026C35E3A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41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011EF5E6-0055-4E33-A770-9F16F8F23681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90276738-58DA-4080-804A-63048690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9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76738-58DA-4080-804A-63048690E9E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76738-58DA-4080-804A-63048690E9E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F5D38D-324D-408F-AE45-DB627EFF7179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0958-C5FA-443C-A2A6-B5ACBE43D7B6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6DD6C8-3343-4D3D-A074-EFA4240719A2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9358-0555-4621-AE49-93DC7BE804D9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7B1D-9B96-4007-B896-E9FFE21F7138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097B06-0FC9-4F37-B436-BF20EC93DC0F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CB0517-D604-4490-83F2-7A6FF59E193B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767D-EA85-4CEF-BF71-957F49BAF82E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6D3B-3272-4FA0-81C5-E868F9E3FDF2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946C-F559-480F-9BAE-973F23DD5847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EC0105-3C13-4CEE-BDE2-F136810C3D3D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177285-314A-4C03-B478-D7BBE99980A7}" type="datetime1">
              <a:rPr lang="en-US" smtClean="0"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88BF25-42C3-48BE-BA3D-572C322BF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990600"/>
            <a:ext cx="6781800" cy="182880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How to strategically answer Multiple Choice Questions</a:t>
            </a:r>
            <a:endParaRPr lang="en-US" sz="4000" b="1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Demystifying the “K-Type”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Multiple Choice Question  Type C (K-Type)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7400" y="1600200"/>
            <a:ext cx="3962400" cy="51054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student suffers an </a:t>
            </a:r>
            <a:r>
              <a:rPr lang="en-US" u="sng" dirty="0" smtClean="0"/>
              <a:t>injured ankle</a:t>
            </a:r>
            <a:r>
              <a:rPr lang="en-US" dirty="0" smtClean="0"/>
              <a:t> while running to first base in a softball game. The teacher examines the indicated area. The symptoms are </a:t>
            </a:r>
            <a:r>
              <a:rPr lang="en-US" u="sng" dirty="0" smtClean="0"/>
              <a:t>typical of a sprained ankle, although the injury </a:t>
            </a:r>
            <a:r>
              <a:rPr lang="en-US" b="1" u="sng" dirty="0" smtClean="0"/>
              <a:t>may</a:t>
            </a:r>
            <a:r>
              <a:rPr lang="en-US" u="sng" dirty="0" smtClean="0"/>
              <a:t> in fact be more severe</a:t>
            </a:r>
            <a:r>
              <a:rPr lang="en-US" dirty="0" smtClean="0"/>
              <a:t>. Which of the following steps should be included in the first aid administered to the student?</a:t>
            </a:r>
          </a:p>
          <a:p>
            <a:pPr marL="1108710" lvl="2" indent="-514350">
              <a:buFont typeface="+mj-lt"/>
              <a:buAutoNum type="romanUcPeriod"/>
            </a:pPr>
            <a:r>
              <a:rPr lang="en-US" sz="1700" dirty="0" smtClean="0">
                <a:solidFill>
                  <a:srgbClr val="0070C0"/>
                </a:solidFill>
              </a:rPr>
              <a:t>Elevate the injured leg</a:t>
            </a:r>
          </a:p>
          <a:p>
            <a:pPr marL="1108710" lvl="2" indent="-514350">
              <a:buFont typeface="+mj-lt"/>
              <a:buAutoNum type="romanUcPeriod"/>
            </a:pPr>
            <a:r>
              <a:rPr lang="en-US" sz="1700" dirty="0" smtClean="0">
                <a:solidFill>
                  <a:srgbClr val="0070C0"/>
                </a:solidFill>
              </a:rPr>
              <a:t>Apply ice to the injured area</a:t>
            </a:r>
          </a:p>
          <a:p>
            <a:pPr marL="1108710" lvl="2" indent="-514350">
              <a:buFont typeface="+mj-lt"/>
              <a:buAutoNum type="romanUcPeriod"/>
            </a:pPr>
            <a:r>
              <a:rPr lang="en-US" sz="1700" dirty="0" smtClean="0">
                <a:solidFill>
                  <a:srgbClr val="0070C0"/>
                </a:solidFill>
              </a:rPr>
              <a:t>Apply direct pressure to the site of the injury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I only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II only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I and II only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I and III only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324600" y="1676400"/>
            <a:ext cx="1981200" cy="1219200"/>
          </a:xfrm>
          <a:prstGeom prst="wedgeRoundRectCallout">
            <a:avLst>
              <a:gd name="adj1" fmla="val -89122"/>
              <a:gd name="adj2" fmla="val 72074"/>
              <a:gd name="adj3" fmla="val 16667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rgbClr val="FF0000"/>
                </a:solidFill>
              </a:rPr>
              <a:t>Step:1</a:t>
            </a:r>
            <a:r>
              <a:rPr lang="en-US" sz="1400" b="1" dirty="0" smtClean="0">
                <a:solidFill>
                  <a:schemeClr val="tx1"/>
                </a:solidFill>
              </a:rPr>
              <a:t>   Read the stem carefully and identify </a:t>
            </a:r>
            <a:r>
              <a:rPr lang="en-US" sz="1400" b="1" u="sng" dirty="0" smtClean="0">
                <a:solidFill>
                  <a:schemeClr val="tx1"/>
                </a:solidFill>
              </a:rPr>
              <a:t>key words </a:t>
            </a:r>
            <a:r>
              <a:rPr lang="en-US" sz="1400" b="1" dirty="0" smtClean="0">
                <a:solidFill>
                  <a:schemeClr val="tx1"/>
                </a:solidFill>
              </a:rPr>
              <a:t>in the question stem    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 flipH="1">
            <a:off x="152400" y="1676400"/>
            <a:ext cx="1905000" cy="1371600"/>
          </a:xfrm>
          <a:prstGeom prst="wedgeRoundRectCallout">
            <a:avLst>
              <a:gd name="adj1" fmla="val -76527"/>
              <a:gd name="adj2" fmla="val 24236"/>
              <a:gd name="adj3" fmla="val 16667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rgbClr val="FF0000"/>
                </a:solidFill>
              </a:rPr>
              <a:t>Step:2</a:t>
            </a:r>
            <a:r>
              <a:rPr lang="en-US" sz="1400" b="1" dirty="0" smtClean="0">
                <a:solidFill>
                  <a:schemeClr val="tx1"/>
                </a:solidFill>
              </a:rPr>
              <a:t>   You might ask yourself, “if the injury is more severe, then what other conditions could apply?  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 flipH="1">
            <a:off x="228600" y="3429000"/>
            <a:ext cx="1905000" cy="2286000"/>
          </a:xfrm>
          <a:prstGeom prst="wedgeRoundRectCallout">
            <a:avLst>
              <a:gd name="adj1" fmla="val -112313"/>
              <a:gd name="adj2" fmla="val -58249"/>
              <a:gd name="adj3" fmla="val 16667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rgbClr val="FF0000"/>
                </a:solidFill>
              </a:rPr>
              <a:t>Step:3</a:t>
            </a:r>
            <a:r>
              <a:rPr lang="en-US" sz="1400" b="1" dirty="0" smtClean="0">
                <a:solidFill>
                  <a:schemeClr val="tx1"/>
                </a:solidFill>
              </a:rPr>
              <a:t>   Although the stem implies that the injury </a:t>
            </a:r>
            <a:r>
              <a:rPr lang="en-US" sz="1400" b="1" u="sng" dirty="0" smtClean="0">
                <a:solidFill>
                  <a:schemeClr val="tx1"/>
                </a:solidFill>
              </a:rPr>
              <a:t>MAY</a:t>
            </a:r>
            <a:r>
              <a:rPr lang="en-US" sz="1400" b="1" dirty="0" smtClean="0">
                <a:solidFill>
                  <a:schemeClr val="tx1"/>
                </a:solidFill>
              </a:rPr>
              <a:t> be more serious, it is not definitely stated; therefore the first aid administered should be based on a sprained ankle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6019800"/>
            <a:ext cx="1981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700" dirty="0" smtClean="0">
                <a:solidFill>
                  <a:srgbClr val="FF0000"/>
                </a:solidFill>
              </a:rPr>
              <a:t>ANSWER:  </a:t>
            </a:r>
            <a:r>
              <a:rPr lang="en-US" sz="2700" u="sng" dirty="0" smtClean="0">
                <a:solidFill>
                  <a:srgbClr val="FF0000"/>
                </a:solidFill>
              </a:rPr>
              <a:t>C</a:t>
            </a:r>
            <a:endParaRPr lang="en-US" sz="2700" u="sng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Question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395" y="1600200"/>
          <a:ext cx="8839206" cy="479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19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STRATEGIES</a:t>
                      </a:r>
                      <a:r>
                        <a:rPr lang="en-US" baseline="0" dirty="0" smtClean="0"/>
                        <a:t> TO APPROACH QUESTION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Complete</a:t>
                      </a:r>
                      <a:r>
                        <a:rPr lang="en-US" sz="16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the Statement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Given an incomplete statement that must be completed with answer.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Carefully</a:t>
                      </a:r>
                      <a:r>
                        <a:rPr lang="en-US" sz="1600" baseline="0" dirty="0" smtClean="0"/>
                        <a:t> read the question stem.</a:t>
                      </a:r>
                      <a:endParaRPr lang="en-US" sz="16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Eliminate wrong answers immediately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Read the question stem</a:t>
                      </a:r>
                      <a:r>
                        <a:rPr lang="en-US" sz="1600" baseline="0" dirty="0" smtClean="0"/>
                        <a:t> with each answer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Make sure your answer choice BEST completes the sentence.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Which</a:t>
                      </a:r>
                      <a:r>
                        <a:rPr lang="en-US" sz="16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the Following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Choice of answers limited to answer stem only; although others answers could apply which aren’t listed.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Carefully read the question stem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Insert the answer choices in place of the phrase “ which of</a:t>
                      </a:r>
                      <a:r>
                        <a:rPr lang="en-US" sz="1600" baseline="0" dirty="0" smtClean="0"/>
                        <a:t> the following”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Negative Choices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“Not”, “Except”, “Least” – These</a:t>
                      </a:r>
                      <a:r>
                        <a:rPr lang="en-US" sz="1600" baseline="0" dirty="0" smtClean="0"/>
                        <a:t> words are often overlooked.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Negative choices are used for questions with several GOOD solutions.  BUT there is clearly a wrong answer in the choices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Carefully read the question stem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Underline, circle,</a:t>
                      </a:r>
                      <a:r>
                        <a:rPr lang="en-US" sz="1600" baseline="0" dirty="0" smtClean="0"/>
                        <a:t> or highlight the negative word presented in the stem, so that you will select a correct answer.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Think about what choice does not fit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Keep in mind that you are looking for a negative choice – one that doesn’t belong.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Panic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A person who panics…</a:t>
            </a:r>
          </a:p>
          <a:p>
            <a:pPr lvl="1"/>
            <a:r>
              <a:rPr lang="en-US" sz="2100" dirty="0" smtClean="0"/>
              <a:t>Relies on instincts instead of knowledge</a:t>
            </a:r>
          </a:p>
          <a:p>
            <a:pPr lvl="1"/>
            <a:r>
              <a:rPr lang="en-US" sz="2100" dirty="0" smtClean="0"/>
              <a:t>Lacks an understanding of exam content</a:t>
            </a:r>
          </a:p>
          <a:p>
            <a:r>
              <a:rPr lang="en-US" sz="2400" dirty="0" smtClean="0"/>
              <a:t>What happens when you panic?</a:t>
            </a:r>
          </a:p>
          <a:p>
            <a:pPr lvl="1"/>
            <a:r>
              <a:rPr lang="en-US" sz="2100" dirty="0" smtClean="0"/>
              <a:t>Memory is inhibited</a:t>
            </a:r>
          </a:p>
          <a:p>
            <a:pPr lvl="1"/>
            <a:r>
              <a:rPr lang="en-US" sz="2100" dirty="0" smtClean="0"/>
              <a:t>Ability to focus decreases</a:t>
            </a:r>
          </a:p>
          <a:p>
            <a:pPr lvl="1"/>
            <a:r>
              <a:rPr lang="en-US" sz="2100" dirty="0" smtClean="0"/>
              <a:t>Tend to overlook stated facts </a:t>
            </a:r>
          </a:p>
          <a:p>
            <a:pPr lvl="1"/>
            <a:r>
              <a:rPr lang="en-US" sz="2100" dirty="0" smtClean="0"/>
              <a:t>Easily become confused</a:t>
            </a:r>
          </a:p>
          <a:p>
            <a:pPr lvl="1"/>
            <a:r>
              <a:rPr lang="en-US" sz="2100" dirty="0" smtClean="0"/>
              <a:t>Emotions take precedence over reason</a:t>
            </a:r>
          </a:p>
          <a:p>
            <a:pPr lvl="1"/>
            <a:r>
              <a:rPr lang="en-US" sz="2100" dirty="0" smtClean="0"/>
              <a:t>Guessing is not strategic </a:t>
            </a: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Eliminate to </a:t>
            </a:r>
            <a:r>
              <a:rPr lang="en-US" dirty="0" smtClean="0"/>
              <a:t>Improve!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(Process of Elimination)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4800600"/>
          <a:ext cx="8382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Incorrect Answers…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Misrepresent a fact(s)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Ignore the central issue in the question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Have faulty 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Correct Answers…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dirty="0" smtClean="0"/>
                        <a:t>fact(s)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Address the central issue in the question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Have sound  reasoning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Process of elimination is the most effective way to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</a:t>
            </a:r>
            <a:r>
              <a:rPr lang="en-US" dirty="0" smtClean="0"/>
              <a:t> your chances of selecting a correct answer.</a:t>
            </a:r>
          </a:p>
          <a:p>
            <a:r>
              <a:rPr lang="en-US" dirty="0" smtClean="0"/>
              <a:t>Eliminating Incorrect Answers</a:t>
            </a:r>
          </a:p>
          <a:p>
            <a:pPr lvl="1"/>
            <a:r>
              <a:rPr lang="en-US" dirty="0" smtClean="0"/>
              <a:t>Details are important – watch the subtle differences in answers choices. (use question stem to find key text).</a:t>
            </a:r>
          </a:p>
          <a:p>
            <a:pPr lvl="1"/>
            <a:r>
              <a:rPr lang="en-US" dirty="0" smtClean="0"/>
              <a:t>Answer choices must be logical</a:t>
            </a:r>
          </a:p>
          <a:p>
            <a:pPr lvl="2"/>
            <a:r>
              <a:rPr lang="en-US" dirty="0" smtClean="0"/>
              <a:t>If reasoning for answer choice is not correct, then answer is not correct.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Eliminate to </a:t>
            </a:r>
            <a:r>
              <a:rPr lang="en-US" dirty="0" smtClean="0"/>
              <a:t>Improve!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(Process of Elimination)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Process of elimination is the most effective way to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improve</a:t>
            </a:r>
            <a:r>
              <a:rPr lang="en-US" dirty="0" smtClean="0"/>
              <a:t> your chances of selecting a correct answer.</a:t>
            </a:r>
          </a:p>
          <a:p>
            <a:r>
              <a:rPr lang="en-US" dirty="0" smtClean="0"/>
              <a:t>Faulty reasoning includes:</a:t>
            </a:r>
          </a:p>
          <a:p>
            <a:pPr lvl="1"/>
            <a:r>
              <a:rPr lang="en-US" dirty="0" smtClean="0"/>
              <a:t>Blatant contradictions</a:t>
            </a:r>
          </a:p>
          <a:p>
            <a:pPr lvl="1"/>
            <a:r>
              <a:rPr lang="en-US" dirty="0" smtClean="0"/>
              <a:t>Goes beyond the facts </a:t>
            </a:r>
          </a:p>
          <a:p>
            <a:pPr lvl="1"/>
            <a:r>
              <a:rPr lang="en-US" dirty="0" smtClean="0"/>
              <a:t>Assumes facts in dispute are true</a:t>
            </a:r>
          </a:p>
          <a:p>
            <a:r>
              <a:rPr lang="en-US" dirty="0" smtClean="0"/>
              <a:t>When can a right answer be wrong?</a:t>
            </a:r>
          </a:p>
          <a:p>
            <a:pPr lvl="1"/>
            <a:r>
              <a:rPr lang="en-US" dirty="0" smtClean="0"/>
              <a:t>When the answer choices include an option that is MORE CORRECT &lt;OR&gt; a BETTER OPTION.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Guessing Game</a:t>
            </a:r>
            <a:br>
              <a:rPr lang="en-US" dirty="0" smtClean="0"/>
            </a:br>
            <a:r>
              <a:rPr lang="en-US" dirty="0" smtClean="0"/>
              <a:t>(intelligent deduction)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not guess until you have eliminated all known wrong answers</a:t>
            </a:r>
          </a:p>
          <a:p>
            <a:r>
              <a:rPr lang="en-US" dirty="0" smtClean="0"/>
              <a:t>Look at the facts in the question stem</a:t>
            </a:r>
          </a:p>
          <a:p>
            <a:pPr lvl="1"/>
            <a:r>
              <a:rPr lang="en-US" dirty="0" smtClean="0"/>
              <a:t>What issue(s) stand out? </a:t>
            </a:r>
          </a:p>
          <a:p>
            <a:pPr lvl="2">
              <a:buNone/>
            </a:pPr>
            <a:r>
              <a:rPr lang="en-US" dirty="0" smtClean="0"/>
              <a:t>&lt;then&gt; look for answer choice(s) that address the issue(s) presented in the question stem.</a:t>
            </a:r>
          </a:p>
          <a:p>
            <a:r>
              <a:rPr lang="en-US" dirty="0" smtClean="0"/>
              <a:t>Beware of the following:</a:t>
            </a:r>
          </a:p>
          <a:p>
            <a:pPr lvl="1"/>
            <a:r>
              <a:rPr lang="en-US" dirty="0" err="1" smtClean="0"/>
              <a:t>Distractors</a:t>
            </a:r>
            <a:r>
              <a:rPr lang="en-US" dirty="0" smtClean="0"/>
              <a:t>  or Foils (incorrect answers that appear to be correct)</a:t>
            </a:r>
          </a:p>
          <a:p>
            <a:pPr lvl="1"/>
            <a:r>
              <a:rPr lang="en-US" dirty="0" smtClean="0"/>
              <a:t>Absolute certainties (always, never, cannot must)</a:t>
            </a:r>
          </a:p>
          <a:p>
            <a:pPr lvl="1"/>
            <a:r>
              <a:rPr lang="en-US" dirty="0" smtClean="0"/>
              <a:t>If two answers are opposites, one is probably correct.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5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123113" cy="1673225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endParaRPr lang="en-US" sz="2200" b="1" dirty="0" smtClean="0"/>
          </a:p>
          <a:p>
            <a:pPr algn="r">
              <a:spcBef>
                <a:spcPts val="0"/>
              </a:spcBef>
            </a:pPr>
            <a:r>
              <a:rPr lang="en-US" sz="2200" b="1" dirty="0" smtClean="0"/>
              <a:t>Dr. Blakley</a:t>
            </a:r>
            <a:br>
              <a:rPr lang="en-US" sz="2200" b="1" dirty="0" smtClean="0"/>
            </a:br>
            <a:r>
              <a:rPr lang="en-US" sz="2200" b="1" dirty="0" smtClean="0"/>
              <a:t>Director, Student Academic Performance &amp; Support</a:t>
            </a:r>
            <a:br>
              <a:rPr lang="en-US" sz="2200" b="1" dirty="0" smtClean="0"/>
            </a:br>
            <a:endParaRPr lang="en-US" b="1" dirty="0" smtClean="0"/>
          </a:p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Luck with Your Exams!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458200" cy="4495800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provide students with strategies on how to prepare for exams and how to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strategically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answer multiple choice questions.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002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Multiple Choice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commonly used objective test question.</a:t>
            </a:r>
          </a:p>
          <a:p>
            <a:r>
              <a:rPr lang="en-US" dirty="0" smtClean="0"/>
              <a:t>Consists of two (2) parts:</a:t>
            </a:r>
          </a:p>
          <a:p>
            <a:pPr lvl="1"/>
            <a:r>
              <a:rPr lang="en-US" dirty="0" smtClean="0"/>
              <a:t>Stem (statement or question)</a:t>
            </a:r>
          </a:p>
          <a:p>
            <a:pPr lvl="1"/>
            <a:r>
              <a:rPr lang="en-US" dirty="0" smtClean="0"/>
              <a:t>Answer Choices (known as distractors or foils)</a:t>
            </a:r>
          </a:p>
          <a:p>
            <a:r>
              <a:rPr lang="en-US" dirty="0" smtClean="0"/>
              <a:t>Multiple choice questions assess</a:t>
            </a:r>
          </a:p>
          <a:p>
            <a:pPr lvl="1"/>
            <a:r>
              <a:rPr lang="en-US" dirty="0" smtClean="0"/>
              <a:t>Memory of facts, details and/or relationships</a:t>
            </a:r>
          </a:p>
          <a:p>
            <a:pPr lvl="1"/>
            <a:r>
              <a:rPr lang="en-US" dirty="0" smtClean="0"/>
              <a:t>Ability to reason (K-Type)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2"/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Synthesis</a:t>
            </a:r>
            <a:r>
              <a:rPr lang="en-US" b="1" i="1" dirty="0" smtClean="0">
                <a:sym typeface="Wingdings" pitchFamily="2" charset="2"/>
              </a:rPr>
              <a:t> </a:t>
            </a:r>
            <a:r>
              <a:rPr lang="en-US" b="1" i="1" dirty="0" smtClean="0">
                <a:solidFill>
                  <a:schemeClr val="accent4"/>
                </a:solidFill>
                <a:sym typeface="Wingdings" pitchFamily="2" charset="2"/>
              </a:rPr>
              <a:t>Analysis</a:t>
            </a:r>
            <a:r>
              <a:rPr lang="en-US" b="1" i="1" dirty="0" smtClean="0">
                <a:sym typeface="Wingdings" pitchFamily="2" charset="2"/>
              </a:rPr>
              <a:t>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Application</a:t>
            </a:r>
            <a:r>
              <a:rPr lang="en-US" b="1" i="1" dirty="0" smtClean="0"/>
              <a:t> </a:t>
            </a:r>
          </a:p>
          <a:p>
            <a:r>
              <a:rPr lang="en-US" dirty="0" smtClean="0"/>
              <a:t>Two rules to remember when taking multiple choice questions.</a:t>
            </a:r>
          </a:p>
          <a:p>
            <a:pPr lvl="1"/>
            <a:r>
              <a:rPr lang="en-US" dirty="0" smtClean="0"/>
              <a:t>Budget Time Wisely</a:t>
            </a:r>
          </a:p>
          <a:p>
            <a:pPr lvl="1"/>
            <a:r>
              <a:rPr lang="en-US" dirty="0" smtClean="0"/>
              <a:t>Relax and Don’t Panic!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 descr="studyschedule.jpg"/>
          <p:cNvPicPr>
            <a:picLocks noChangeAspect="1"/>
          </p:cNvPicPr>
          <p:nvPr/>
        </p:nvPicPr>
        <p:blipFill>
          <a:blip r:embed="rId2"/>
          <a:srcRect l="2992" t="1642" r="1830" b="5925"/>
          <a:stretch>
            <a:fillRect/>
          </a:stretch>
        </p:blipFill>
        <p:spPr>
          <a:xfrm>
            <a:off x="381000" y="247650"/>
            <a:ext cx="8305800" cy="62293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1371600"/>
            <a:ext cx="8378832" cy="3416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CREATE A STUDY SCHEDULE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 YOU’RE 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NOT 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OVERWHELMED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Multiple-Choice Test-Taking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800600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Read question carefully</a:t>
            </a:r>
          </a:p>
          <a:p>
            <a:r>
              <a:rPr lang="en-US" u="sng" dirty="0" smtClean="0"/>
              <a:t>Underline</a:t>
            </a:r>
            <a:r>
              <a:rPr lang="en-US" dirty="0" smtClean="0"/>
              <a:t> – Highlight – Circle  important terms.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Eliminate!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Eliminate!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Eliminate!</a:t>
            </a:r>
          </a:p>
          <a:p>
            <a:pPr lvl="1"/>
            <a:r>
              <a:rPr lang="en-US" sz="2000" dirty="0" smtClean="0"/>
              <a:t>Get rid of choices you know are incorrect at </a:t>
            </a:r>
            <a:r>
              <a:rPr lang="en-US" sz="2200" b="1" dirty="0" smtClean="0"/>
              <a:t>1</a:t>
            </a:r>
            <a:r>
              <a:rPr lang="en-US" sz="2200" b="1" baseline="30000" dirty="0" smtClean="0"/>
              <a:t>st </a:t>
            </a:r>
            <a:r>
              <a:rPr lang="en-US" sz="2000" dirty="0" smtClean="0"/>
              <a:t>glance</a:t>
            </a:r>
          </a:p>
          <a:p>
            <a:pPr lvl="2"/>
            <a:r>
              <a:rPr lang="en-US" sz="1700" dirty="0" smtClean="0"/>
              <a:t>doing so improves chances of selecting a correct answer</a:t>
            </a:r>
          </a:p>
          <a:p>
            <a:r>
              <a:rPr lang="en-US" dirty="0" smtClean="0"/>
              <a:t>Only change answers if you are absolutely sure the current answer is incorrect – </a:t>
            </a:r>
            <a:r>
              <a:rPr lang="en-US" dirty="0" smtClean="0">
                <a:solidFill>
                  <a:srgbClr val="0070C0"/>
                </a:solidFill>
              </a:rPr>
              <a:t>Don’t second guess yourself!</a:t>
            </a:r>
          </a:p>
          <a:p>
            <a:r>
              <a:rPr lang="en-US" dirty="0" smtClean="0"/>
              <a:t>Use time wisely – Pace yourself </a:t>
            </a:r>
          </a:p>
          <a:p>
            <a:r>
              <a:rPr lang="en-US" dirty="0" smtClean="0"/>
              <a:t>Browse test and determine time to spend on each question.</a:t>
            </a:r>
          </a:p>
          <a:p>
            <a:r>
              <a:rPr lang="en-US" dirty="0" smtClean="0"/>
              <a:t>Don’t ignore an obvious answer</a:t>
            </a:r>
          </a:p>
          <a:p>
            <a:r>
              <a:rPr lang="en-US" dirty="0" smtClean="0"/>
              <a:t>Avoid patterns (i.e. selecting “C” just because…)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1981200"/>
            <a:ext cx="1219200" cy="457200"/>
          </a:xfrm>
          <a:prstGeom prst="rect">
            <a:avLst/>
          </a:prstGeom>
          <a:solidFill>
            <a:srgbClr val="FFFF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191000" y="1828800"/>
            <a:ext cx="838200" cy="609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Multiple Choice Question  Type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1" indent="-51435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A questions deal with Basic knowledge, factual information and requires knowledge of information (simplest type)</a:t>
            </a:r>
          </a:p>
          <a:p>
            <a:pPr marL="514350" indent="-514350">
              <a:buNone/>
            </a:pPr>
            <a:r>
              <a:rPr lang="en-US" u="sng" dirty="0" smtClean="0"/>
              <a:t>Example: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most frequently causes a tennis player to miss the ball completely?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Swinging too early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Swinging too late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Not watching the ball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Gripping the racket incorrectly</a:t>
            </a:r>
          </a:p>
          <a:p>
            <a:pPr marL="1108710" lvl="2" indent="-51435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6172200"/>
            <a:ext cx="1359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ANSWER:  </a:t>
            </a:r>
            <a:r>
              <a:rPr lang="en-US" u="sng" dirty="0">
                <a:solidFill>
                  <a:srgbClr val="FF0000"/>
                </a:solidFill>
              </a:rPr>
              <a:t>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Multiple Choice Question  Type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lvl="1" indent="-51435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B question focus on application – These questions test knowledge in a specific context and requires more than memorization.</a:t>
            </a:r>
          </a:p>
          <a:p>
            <a:pPr marL="514350" indent="-514350">
              <a:buNone/>
            </a:pPr>
            <a:r>
              <a:rPr lang="en-US" u="sng" dirty="0" smtClean="0"/>
              <a:t>Example: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Billy, at age of two months, is very active and wiggles frequently.  The findings of a study on the origins of temperamental or constitutional personality differences would predict that 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Billy will be very quiet and docile by age 5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Billy will succeed in school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Billy will very likely be active and unable to sit still for long as a small child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dirty="0" smtClean="0">
                <a:solidFill>
                  <a:srgbClr val="0070C0"/>
                </a:solidFill>
              </a:rPr>
              <a:t>Billy will be neurotic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should you analyze this question?</a:t>
            </a:r>
          </a:p>
          <a:p>
            <a:pPr marL="1108710" lvl="2" indent="-51435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Multiple Choice Question  Type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524000"/>
            <a:ext cx="4492752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Billy, at age of two months, is very active and wiggles frequently.  The findings of a study on the </a:t>
            </a:r>
            <a:r>
              <a:rPr lang="en-US" sz="2000" b="1" u="sng" dirty="0" smtClean="0"/>
              <a:t>origins of temperamental or constitutional personality difference</a:t>
            </a:r>
            <a:r>
              <a:rPr lang="en-US" sz="2000" dirty="0" smtClean="0"/>
              <a:t>s would predict that 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sz="2000" dirty="0" smtClean="0">
                <a:solidFill>
                  <a:srgbClr val="0070C0"/>
                </a:solidFill>
              </a:rPr>
              <a:t>Billy will be very quiet and docile by age 5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sz="2000" dirty="0" smtClean="0">
                <a:solidFill>
                  <a:srgbClr val="0070C0"/>
                </a:solidFill>
              </a:rPr>
              <a:t>Billy will succeed in school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sz="2000" dirty="0" smtClean="0">
                <a:solidFill>
                  <a:srgbClr val="0070C0"/>
                </a:solidFill>
              </a:rPr>
              <a:t>Billy will very likely be active and unable to sit still for long as a small child</a:t>
            </a:r>
          </a:p>
          <a:p>
            <a:pPr marL="1108710" lvl="2" indent="-514350">
              <a:buFont typeface="+mj-lt"/>
              <a:buAutoNum type="alphaLcPeriod"/>
            </a:pPr>
            <a:r>
              <a:rPr lang="en-US" sz="2000" dirty="0" smtClean="0">
                <a:solidFill>
                  <a:srgbClr val="0070C0"/>
                </a:solidFill>
              </a:rPr>
              <a:t>Billy will be neurotic</a:t>
            </a:r>
          </a:p>
          <a:p>
            <a:pPr marL="1108710" lvl="2" indent="-51435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781800" y="1676400"/>
            <a:ext cx="1752600" cy="838200"/>
          </a:xfrm>
          <a:prstGeom prst="wedgeRoundRectCallout">
            <a:avLst>
              <a:gd name="adj1" fmla="val -97926"/>
              <a:gd name="adj2" fmla="val 77154"/>
              <a:gd name="adj3" fmla="val 16667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rgbClr val="FF0000"/>
                </a:solidFill>
              </a:rPr>
              <a:t>Step:1</a:t>
            </a:r>
            <a:r>
              <a:rPr lang="en-US" sz="1400" b="1" dirty="0" smtClean="0">
                <a:solidFill>
                  <a:schemeClr val="tx1"/>
                </a:solidFill>
              </a:rPr>
              <a:t>   Identify key words in the question stem    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 flipH="1">
            <a:off x="152400" y="1524000"/>
            <a:ext cx="1905000" cy="1066800"/>
          </a:xfrm>
          <a:prstGeom prst="wedgeRoundRectCallout">
            <a:avLst>
              <a:gd name="adj1" fmla="val -76527"/>
              <a:gd name="adj2" fmla="val 24236"/>
              <a:gd name="adj3" fmla="val 16667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rgbClr val="FF0000"/>
                </a:solidFill>
              </a:rPr>
              <a:t>Step:2</a:t>
            </a:r>
            <a:r>
              <a:rPr lang="en-US" sz="1400" b="1" dirty="0" smtClean="0">
                <a:solidFill>
                  <a:schemeClr val="tx1"/>
                </a:solidFill>
              </a:rPr>
              <a:t>   You might ask yourself, “what symptoms of the disorder appeared in the study?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 flipH="1">
            <a:off x="152400" y="2971800"/>
            <a:ext cx="1905000" cy="1371600"/>
          </a:xfrm>
          <a:prstGeom prst="wedgeRoundRectCallout">
            <a:avLst>
              <a:gd name="adj1" fmla="val -81230"/>
              <a:gd name="adj2" fmla="val 65443"/>
              <a:gd name="adj3" fmla="val 16667"/>
            </a:avLst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rgbClr val="FF0000"/>
                </a:solidFill>
              </a:rPr>
              <a:t>Step:3</a:t>
            </a:r>
            <a:r>
              <a:rPr lang="en-US" sz="1400" b="1" dirty="0" smtClean="0">
                <a:solidFill>
                  <a:schemeClr val="tx1"/>
                </a:solidFill>
              </a:rPr>
              <a:t>   This question requires you to recall definitions and to  visualize how definitions can be applied in real life.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181600"/>
            <a:ext cx="1981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700" dirty="0" smtClean="0">
                <a:solidFill>
                  <a:srgbClr val="FF0000"/>
                </a:solidFill>
              </a:rPr>
              <a:t>ANSWER:  </a:t>
            </a:r>
            <a:r>
              <a:rPr lang="en-US" sz="2700" u="sng" dirty="0" smtClean="0">
                <a:solidFill>
                  <a:srgbClr val="FF0000"/>
                </a:solidFill>
              </a:rPr>
              <a:t>C</a:t>
            </a:r>
            <a:endParaRPr lang="en-US" sz="2700" u="sng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Multiple Choice Question  Type C (K-Type)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C (K-Type)  require analysis, synthesis and evaluation in order to select an answer.  K-Type questions require integration of knowledge and decision making.</a:t>
            </a:r>
          </a:p>
          <a:p>
            <a:pPr>
              <a:buNone/>
            </a:pPr>
            <a:r>
              <a:rPr lang="en-US" sz="2200" u="sng" dirty="0" smtClean="0"/>
              <a:t>Example: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A student suffers an injured ankle while running to first base in a softball game. The teacher examines the indicated area. The symptoms are typical of a sprained ankle, although the injury may in fact be more severe. Which of the following steps should be included in the first aid administered to the student?</a:t>
            </a:r>
          </a:p>
          <a:p>
            <a:pPr marL="1108710" lvl="2" indent="-514350">
              <a:buFont typeface="+mj-lt"/>
              <a:buAutoNum type="romanUcPeriod"/>
            </a:pPr>
            <a:r>
              <a:rPr lang="en-US" sz="1600" dirty="0" smtClean="0">
                <a:solidFill>
                  <a:srgbClr val="0070C0"/>
                </a:solidFill>
              </a:rPr>
              <a:t>Elevate the injured leg</a:t>
            </a:r>
          </a:p>
          <a:p>
            <a:pPr marL="1108710" lvl="2" indent="-514350">
              <a:buFont typeface="+mj-lt"/>
              <a:buAutoNum type="romanUcPeriod"/>
            </a:pPr>
            <a:r>
              <a:rPr lang="en-US" sz="1600" dirty="0" smtClean="0">
                <a:solidFill>
                  <a:srgbClr val="0070C0"/>
                </a:solidFill>
              </a:rPr>
              <a:t>Apply ice to the injured area</a:t>
            </a:r>
          </a:p>
          <a:p>
            <a:pPr marL="1108710" lvl="2" indent="-514350">
              <a:buFont typeface="+mj-lt"/>
              <a:buAutoNum type="romanUcPeriod"/>
            </a:pPr>
            <a:r>
              <a:rPr lang="en-US" sz="1600" dirty="0" smtClean="0">
                <a:solidFill>
                  <a:srgbClr val="0070C0"/>
                </a:solidFill>
              </a:rPr>
              <a:t>Apply direct pressure to the site of the injury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I only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II only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I and II only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dirty="0" smtClean="0"/>
              <a:t>I and III only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88BF25-42C3-48BE-BA3D-572C322BF0B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635</TotalTime>
  <Words>1331</Words>
  <Application>Microsoft Office PowerPoint</Application>
  <PresentationFormat>On-screen Show (4:3)</PresentationFormat>
  <Paragraphs>174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Tw Cen MT</vt:lpstr>
      <vt:lpstr>Wingdings</vt:lpstr>
      <vt:lpstr>Wingdings 2</vt:lpstr>
      <vt:lpstr>Median</vt:lpstr>
      <vt:lpstr>How to strategically answer Multiple Choice Questions</vt:lpstr>
      <vt:lpstr>Goal of Presentation</vt:lpstr>
      <vt:lpstr>About Multiple Choice Questions</vt:lpstr>
      <vt:lpstr>PowerPoint Presentation</vt:lpstr>
      <vt:lpstr>Multiple-Choice Test-Taking Strategies </vt:lpstr>
      <vt:lpstr>Example: Multiple Choice Question  Type A</vt:lpstr>
      <vt:lpstr>Example: Multiple Choice Question  Type B</vt:lpstr>
      <vt:lpstr>Example: Multiple Choice Question  Type B</vt:lpstr>
      <vt:lpstr>Example: Multiple Choice Question  Type C (K-Type)</vt:lpstr>
      <vt:lpstr>Example: Multiple Choice Question  Type C (K-Type)</vt:lpstr>
      <vt:lpstr>Multiple Choice Question Types</vt:lpstr>
      <vt:lpstr>The Power of Panic</vt:lpstr>
      <vt:lpstr>Eliminate to Improve! (Process of Elimination)</vt:lpstr>
      <vt:lpstr>Eliminate to Improve! (Process of Elimination)</vt:lpstr>
      <vt:lpstr>The Guessing Game (intelligent deduction)</vt:lpstr>
      <vt:lpstr>PowerPoint Presentation</vt:lpstr>
      <vt:lpstr>Good Luck with Your Exams!</vt:lpstr>
    </vt:vector>
  </TitlesOfParts>
  <Company>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Multiple Choice Tests</dc:title>
  <dc:creator>Linda Blakley</dc:creator>
  <cp:lastModifiedBy>Bugica, Kaylin M</cp:lastModifiedBy>
  <cp:revision>131</cp:revision>
  <dcterms:created xsi:type="dcterms:W3CDTF">2007-11-19T20:49:51Z</dcterms:created>
  <dcterms:modified xsi:type="dcterms:W3CDTF">2016-05-16T11:42:17Z</dcterms:modified>
</cp:coreProperties>
</file>