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58" r:id="rId5"/>
    <p:sldId id="346" r:id="rId6"/>
    <p:sldId id="278" r:id="rId7"/>
    <p:sldId id="279" r:id="rId8"/>
    <p:sldId id="332" r:id="rId9"/>
    <p:sldId id="330" r:id="rId10"/>
    <p:sldId id="343" r:id="rId11"/>
    <p:sldId id="339" r:id="rId12"/>
    <p:sldId id="334" r:id="rId13"/>
    <p:sldId id="335" r:id="rId14"/>
    <p:sldId id="333" r:id="rId15"/>
    <p:sldId id="336" r:id="rId16"/>
    <p:sldId id="337" r:id="rId17"/>
    <p:sldId id="338" r:id="rId18"/>
    <p:sldId id="340" r:id="rId19"/>
    <p:sldId id="258" r:id="rId20"/>
    <p:sldId id="257" r:id="rId21"/>
    <p:sldId id="34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66" y="210"/>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9/4/2018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9/4/2018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9/4/2018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9/4/2018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9/4/2018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9/4/2018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9/4/2018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9/4/2018</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9/4/2018</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9/4/2018</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9/4/2018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9/4/2018</a:t>
            </a:fld>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hroomery.org/forums/showflat.php/Number/16342641"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1writeway.com/tag/vacation/"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obeson.k12.nc.us/cms/lib/NC01000307/Centricity/Domain/3916/Writing%20Essential%20Question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AD5D0B-94BB-4870-BF5E-22B5F4A301E9}"/>
              </a:ext>
            </a:extLst>
          </p:cNvPr>
          <p:cNvSpPr>
            <a:spLocks noGrp="1"/>
          </p:cNvSpPr>
          <p:nvPr>
            <p:ph type="ctrTitle"/>
          </p:nvPr>
        </p:nvSpPr>
        <p:spPr>
          <a:xfrm>
            <a:off x="-1" y="-255114"/>
            <a:ext cx="12304295" cy="3083767"/>
          </a:xfrm>
        </p:spPr>
        <p:txBody>
          <a:bodyPr/>
          <a:lstStyle/>
          <a:p>
            <a:r>
              <a:rPr lang="en-US" dirty="0"/>
              <a:t>Unit 1:The Art of Story-Telling</a:t>
            </a:r>
          </a:p>
        </p:txBody>
      </p:sp>
      <p:sp>
        <p:nvSpPr>
          <p:cNvPr id="8" name="Subtitle 7">
            <a:extLst>
              <a:ext uri="{FF2B5EF4-FFF2-40B4-BE49-F238E27FC236}">
                <a16:creationId xmlns:a16="http://schemas.microsoft.com/office/drawing/2014/main" id="{90693314-7ACA-4CAE-8A5C-5086E9409776}"/>
              </a:ext>
            </a:extLst>
          </p:cNvPr>
          <p:cNvSpPr>
            <a:spLocks noGrp="1"/>
          </p:cNvSpPr>
          <p:nvPr>
            <p:ph type="subTitle" idx="1"/>
          </p:nvPr>
        </p:nvSpPr>
        <p:spPr>
          <a:xfrm>
            <a:off x="3224464" y="2184192"/>
            <a:ext cx="8229600" cy="1371600"/>
          </a:xfrm>
        </p:spPr>
        <p:txBody>
          <a:bodyPr/>
          <a:lstStyle/>
          <a:p>
            <a:r>
              <a:rPr lang="en-US" dirty="0"/>
              <a:t>from here to there</a:t>
            </a:r>
          </a:p>
        </p:txBody>
      </p:sp>
      <p:pic>
        <p:nvPicPr>
          <p:cNvPr id="20" name="Picture 19">
            <a:extLst>
              <a:ext uri="{FF2B5EF4-FFF2-40B4-BE49-F238E27FC236}">
                <a16:creationId xmlns:a16="http://schemas.microsoft.com/office/drawing/2014/main" id="{E5ECFE85-A355-4A64-B631-E98BCFE6E174}"/>
              </a:ext>
            </a:extLst>
          </p:cNvPr>
          <p:cNvPicPr>
            <a:picLocks noChangeAspect="1"/>
          </p:cNvPicPr>
          <p:nvPr/>
        </p:nvPicPr>
        <p:blipFill>
          <a:blip r:embed="rId2"/>
          <a:stretch>
            <a:fillRect/>
          </a:stretch>
        </p:blipFill>
        <p:spPr>
          <a:xfrm>
            <a:off x="-1" y="2828652"/>
            <a:ext cx="12192000" cy="4001845"/>
          </a:xfrm>
          <a:prstGeom prst="rect">
            <a:avLst/>
          </a:prstGeom>
        </p:spPr>
      </p:pic>
    </p:spTree>
    <p:extLst>
      <p:ext uri="{BB962C8B-B14F-4D97-AF65-F5344CB8AC3E}">
        <p14:creationId xmlns:p14="http://schemas.microsoft.com/office/powerpoint/2010/main" val="338042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081C-C2FB-4FE2-AA7B-F8BE99390455}"/>
              </a:ext>
            </a:extLst>
          </p:cNvPr>
          <p:cNvSpPr>
            <a:spLocks noGrp="1"/>
          </p:cNvSpPr>
          <p:nvPr>
            <p:ph type="title"/>
          </p:nvPr>
        </p:nvSpPr>
        <p:spPr/>
        <p:txBody>
          <a:bodyPr/>
          <a:lstStyle/>
          <a:p>
            <a:r>
              <a:rPr lang="en-US" dirty="0"/>
              <a:t>Unit 1 Essential Questions:</a:t>
            </a:r>
          </a:p>
        </p:txBody>
      </p:sp>
      <p:sp>
        <p:nvSpPr>
          <p:cNvPr id="4" name="Content Placeholder 2">
            <a:extLst>
              <a:ext uri="{FF2B5EF4-FFF2-40B4-BE49-F238E27FC236}">
                <a16:creationId xmlns:a16="http://schemas.microsoft.com/office/drawing/2014/main" id="{6A80BC94-A2B8-4212-9388-0D54AE5B45CB}"/>
              </a:ext>
            </a:extLst>
          </p:cNvPr>
          <p:cNvSpPr txBox="1">
            <a:spLocks/>
          </p:cNvSpPr>
          <p:nvPr/>
        </p:nvSpPr>
        <p:spPr>
          <a:xfrm>
            <a:off x="601579" y="1928491"/>
            <a:ext cx="5927558" cy="3447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r>
              <a:rPr lang="en-US" sz="3600" dirty="0"/>
              <a:t>Why is storytelling an important aspect of a culture or society?</a:t>
            </a:r>
          </a:p>
          <a:p>
            <a:r>
              <a:rPr lang="en-US" sz="3600" dirty="0"/>
              <a:t>How can we use narratives to understand ourselves, others, and the world?</a:t>
            </a:r>
            <a:endParaRPr lang="en-US" sz="4400" dirty="0"/>
          </a:p>
        </p:txBody>
      </p:sp>
      <p:pic>
        <p:nvPicPr>
          <p:cNvPr id="5" name="Picture 4">
            <a:extLst>
              <a:ext uri="{FF2B5EF4-FFF2-40B4-BE49-F238E27FC236}">
                <a16:creationId xmlns:a16="http://schemas.microsoft.com/office/drawing/2014/main" id="{9712064D-A68E-4096-98CE-333518BF799B}"/>
              </a:ext>
            </a:extLst>
          </p:cNvPr>
          <p:cNvPicPr>
            <a:picLocks noChangeAspect="1"/>
          </p:cNvPicPr>
          <p:nvPr/>
        </p:nvPicPr>
        <p:blipFill>
          <a:blip r:embed="rId2"/>
          <a:stretch>
            <a:fillRect/>
          </a:stretch>
        </p:blipFill>
        <p:spPr>
          <a:xfrm>
            <a:off x="7443537" y="2070513"/>
            <a:ext cx="4411579" cy="3305948"/>
          </a:xfrm>
          <a:prstGeom prst="rect">
            <a:avLst/>
          </a:prstGeom>
        </p:spPr>
      </p:pic>
    </p:spTree>
    <p:extLst>
      <p:ext uri="{BB962C8B-B14F-4D97-AF65-F5344CB8AC3E}">
        <p14:creationId xmlns:p14="http://schemas.microsoft.com/office/powerpoint/2010/main" val="370008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EE2-9446-4945-89D4-93ABEF61290C}"/>
              </a:ext>
            </a:extLst>
          </p:cNvPr>
          <p:cNvSpPr>
            <a:spLocks noGrp="1"/>
          </p:cNvSpPr>
          <p:nvPr>
            <p:ph type="title"/>
          </p:nvPr>
        </p:nvSpPr>
        <p:spPr/>
        <p:txBody>
          <a:bodyPr/>
          <a:lstStyle/>
          <a:p>
            <a:r>
              <a:rPr lang="en-US" dirty="0"/>
              <a:t>Core Vocabulary</a:t>
            </a:r>
          </a:p>
        </p:txBody>
      </p:sp>
      <p:sp>
        <p:nvSpPr>
          <p:cNvPr id="3" name="Content Placeholder 2">
            <a:extLst>
              <a:ext uri="{FF2B5EF4-FFF2-40B4-BE49-F238E27FC236}">
                <a16:creationId xmlns:a16="http://schemas.microsoft.com/office/drawing/2014/main" id="{65275267-376A-4D23-8BC8-F6F2B2676576}"/>
              </a:ext>
            </a:extLst>
          </p:cNvPr>
          <p:cNvSpPr>
            <a:spLocks noGrp="1"/>
          </p:cNvSpPr>
          <p:nvPr>
            <p:ph idx="1"/>
          </p:nvPr>
        </p:nvSpPr>
        <p:spPr/>
        <p:txBody>
          <a:bodyPr>
            <a:normAutofit/>
          </a:bodyPr>
          <a:lstStyle/>
          <a:p>
            <a:pPr lvl="0"/>
            <a:r>
              <a:rPr lang="en-US" sz="2800" dirty="0"/>
              <a:t>Again, no real vocab tests… BUT:</a:t>
            </a:r>
          </a:p>
          <a:p>
            <a:pPr lvl="0"/>
            <a:r>
              <a:rPr lang="en-US" sz="2800" dirty="0"/>
              <a:t>You will be expected to be able to read a question using these vocab words and understand what it is asking.</a:t>
            </a:r>
          </a:p>
          <a:p>
            <a:pPr lvl="0"/>
            <a:r>
              <a:rPr lang="en-US" sz="2800" dirty="0"/>
              <a:t>Example: In the following story, how does the author’s tone contribute to the theme of acceptance?</a:t>
            </a:r>
          </a:p>
          <a:p>
            <a:pPr lvl="0"/>
            <a:r>
              <a:rPr lang="en-US" sz="2800" dirty="0"/>
              <a:t>Example: How does the Folk Tale genre enhance the story’s tension?</a:t>
            </a:r>
          </a:p>
        </p:txBody>
      </p:sp>
      <p:pic>
        <p:nvPicPr>
          <p:cNvPr id="5" name="Picture 4">
            <a:extLst>
              <a:ext uri="{FF2B5EF4-FFF2-40B4-BE49-F238E27FC236}">
                <a16:creationId xmlns:a16="http://schemas.microsoft.com/office/drawing/2014/main" id="{00BEEE48-46CE-40AE-894B-E373AEEA4D6D}"/>
              </a:ext>
            </a:extLst>
          </p:cNvPr>
          <p:cNvPicPr>
            <a:picLocks noChangeAspect="1"/>
          </p:cNvPicPr>
          <p:nvPr/>
        </p:nvPicPr>
        <p:blipFill>
          <a:blip r:embed="rId2"/>
          <a:stretch>
            <a:fillRect/>
          </a:stretch>
        </p:blipFill>
        <p:spPr>
          <a:xfrm>
            <a:off x="7312477" y="119061"/>
            <a:ext cx="2876551" cy="1709738"/>
          </a:xfrm>
          <a:prstGeom prst="rect">
            <a:avLst/>
          </a:prstGeom>
        </p:spPr>
      </p:pic>
    </p:spTree>
    <p:extLst>
      <p:ext uri="{BB962C8B-B14F-4D97-AF65-F5344CB8AC3E}">
        <p14:creationId xmlns:p14="http://schemas.microsoft.com/office/powerpoint/2010/main" val="197819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4CCBA-A1DA-42A9-9D96-A66A309D0244}"/>
              </a:ext>
            </a:extLst>
          </p:cNvPr>
          <p:cNvSpPr>
            <a:spLocks noGrp="1"/>
          </p:cNvSpPr>
          <p:nvPr>
            <p:ph type="title"/>
          </p:nvPr>
        </p:nvSpPr>
        <p:spPr/>
        <p:txBody>
          <a:bodyPr/>
          <a:lstStyle/>
          <a:p>
            <a:r>
              <a:rPr lang="en-US" dirty="0"/>
              <a:t>Focus Questions</a:t>
            </a:r>
          </a:p>
        </p:txBody>
      </p:sp>
      <p:sp>
        <p:nvSpPr>
          <p:cNvPr id="3" name="Content Placeholder 2">
            <a:extLst>
              <a:ext uri="{FF2B5EF4-FFF2-40B4-BE49-F238E27FC236}">
                <a16:creationId xmlns:a16="http://schemas.microsoft.com/office/drawing/2014/main" id="{2554E647-1FFF-445C-BB37-BC61E99002F2}"/>
              </a:ext>
            </a:extLst>
          </p:cNvPr>
          <p:cNvSpPr>
            <a:spLocks noGrp="1"/>
          </p:cNvSpPr>
          <p:nvPr>
            <p:ph idx="1"/>
          </p:nvPr>
        </p:nvSpPr>
        <p:spPr>
          <a:xfrm>
            <a:off x="4684294" y="1251285"/>
            <a:ext cx="7218948" cy="4925678"/>
          </a:xfrm>
        </p:spPr>
        <p:txBody>
          <a:bodyPr>
            <a:normAutofit/>
          </a:bodyPr>
          <a:lstStyle/>
          <a:p>
            <a:r>
              <a:rPr lang="en-US" sz="3200" dirty="0"/>
              <a:t>These questions are sub questions of our essential questions.</a:t>
            </a:r>
          </a:p>
          <a:p>
            <a:r>
              <a:rPr lang="en-US" sz="3200" dirty="0"/>
              <a:t>By tackling these, we can get at the art of the others.</a:t>
            </a:r>
          </a:p>
          <a:p>
            <a:r>
              <a:rPr lang="en-US" sz="3200" dirty="0"/>
              <a:t>These smaller questions will be put into the PowerPoints everyday so you know exactly what you should know by the end of the lesson.</a:t>
            </a:r>
          </a:p>
        </p:txBody>
      </p:sp>
      <p:pic>
        <p:nvPicPr>
          <p:cNvPr id="5" name="Picture 4">
            <a:extLst>
              <a:ext uri="{FF2B5EF4-FFF2-40B4-BE49-F238E27FC236}">
                <a16:creationId xmlns:a16="http://schemas.microsoft.com/office/drawing/2014/main" id="{013BBB7A-C14F-47D7-B880-6948053945F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57726" y="2168728"/>
            <a:ext cx="3784600" cy="2520544"/>
          </a:xfrm>
          <a:prstGeom prst="rect">
            <a:avLst/>
          </a:prstGeom>
        </p:spPr>
      </p:pic>
      <p:sp>
        <p:nvSpPr>
          <p:cNvPr id="6" name="TextBox 5">
            <a:extLst>
              <a:ext uri="{FF2B5EF4-FFF2-40B4-BE49-F238E27FC236}">
                <a16:creationId xmlns:a16="http://schemas.microsoft.com/office/drawing/2014/main" id="{8E736A9F-176D-45D5-98F4-FC3FC27EA058}"/>
              </a:ext>
            </a:extLst>
          </p:cNvPr>
          <p:cNvSpPr txBox="1"/>
          <p:nvPr/>
        </p:nvSpPr>
        <p:spPr>
          <a:xfrm>
            <a:off x="657726" y="4786518"/>
            <a:ext cx="3784600" cy="230832"/>
          </a:xfrm>
          <a:prstGeom prst="rect">
            <a:avLst/>
          </a:prstGeom>
          <a:noFill/>
        </p:spPr>
        <p:txBody>
          <a:bodyPr wrap="square" rtlCol="0">
            <a:spAutoFit/>
          </a:bodyPr>
          <a:lstStyle/>
          <a:p>
            <a:r>
              <a:rPr lang="en-US" sz="900">
                <a:hlinkClick r:id="rId3" tooltip="http://www.shroomery.org/forums/showflat.php/Number/16342641"/>
              </a:rPr>
              <a:t>This Photo</a:t>
            </a:r>
            <a:r>
              <a:rPr lang="en-US" sz="900"/>
              <a:t> by Unknown Author is licensed under </a:t>
            </a:r>
            <a:r>
              <a:rPr lang="en-US" sz="900">
                <a:hlinkClick r:id="rId4" tooltip="https://creativecommons.org/licenses/by-nc-sa/4.0/"/>
              </a:rPr>
              <a:t>CC BY-NC-SA</a:t>
            </a:r>
            <a:endParaRPr lang="en-US" sz="900"/>
          </a:p>
        </p:txBody>
      </p:sp>
    </p:spTree>
    <p:extLst>
      <p:ext uri="{BB962C8B-B14F-4D97-AF65-F5344CB8AC3E}">
        <p14:creationId xmlns:p14="http://schemas.microsoft.com/office/powerpoint/2010/main" val="21494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165F-C61C-4DBE-A688-11F0600ED6BE}"/>
              </a:ext>
            </a:extLst>
          </p:cNvPr>
          <p:cNvSpPr>
            <a:spLocks noGrp="1"/>
          </p:cNvSpPr>
          <p:nvPr>
            <p:ph type="title"/>
          </p:nvPr>
        </p:nvSpPr>
        <p:spPr/>
        <p:txBody>
          <a:bodyPr/>
          <a:lstStyle/>
          <a:p>
            <a:r>
              <a:rPr lang="en-US" dirty="0"/>
              <a:t>Student Outcomes</a:t>
            </a:r>
          </a:p>
        </p:txBody>
      </p:sp>
      <p:sp>
        <p:nvSpPr>
          <p:cNvPr id="3" name="Content Placeholder 2">
            <a:extLst>
              <a:ext uri="{FF2B5EF4-FFF2-40B4-BE49-F238E27FC236}">
                <a16:creationId xmlns:a16="http://schemas.microsoft.com/office/drawing/2014/main" id="{D9CFDB93-F054-4558-8364-5D2AF9046BC3}"/>
              </a:ext>
            </a:extLst>
          </p:cNvPr>
          <p:cNvSpPr>
            <a:spLocks noGrp="1"/>
          </p:cNvSpPr>
          <p:nvPr>
            <p:ph idx="1"/>
          </p:nvPr>
        </p:nvSpPr>
        <p:spPr>
          <a:xfrm>
            <a:off x="1295400" y="2256689"/>
            <a:ext cx="9601200" cy="4348163"/>
          </a:xfrm>
        </p:spPr>
        <p:txBody>
          <a:bodyPr>
            <a:normAutofit/>
          </a:bodyPr>
          <a:lstStyle/>
          <a:p>
            <a:r>
              <a:rPr lang="en-US" sz="2800" dirty="0"/>
              <a:t>These are the specific things you will be able to do by the end of this unit.</a:t>
            </a:r>
          </a:p>
          <a:p>
            <a:pPr lvl="0"/>
            <a:r>
              <a:rPr lang="en-US" dirty="0"/>
              <a:t>use reading strategies to help comprehend what is read</a:t>
            </a:r>
          </a:p>
          <a:p>
            <a:pPr lvl="0"/>
            <a:r>
              <a:rPr lang="en-US" dirty="0"/>
              <a:t>read, identify, understand, and analyze the elements of a story </a:t>
            </a:r>
          </a:p>
          <a:p>
            <a:pPr lvl="0"/>
            <a:r>
              <a:rPr lang="en-US" dirty="0"/>
              <a:t>identify conflict within a plot and pull out text that shows these conflicts exist</a:t>
            </a:r>
          </a:p>
          <a:p>
            <a:pPr lvl="0"/>
            <a:r>
              <a:rPr lang="en-US" dirty="0"/>
              <a:t>make references to passages and events from a text to prove what the text is saying as well as any inferences I draw</a:t>
            </a:r>
          </a:p>
          <a:p>
            <a:r>
              <a:rPr lang="en-US" dirty="0"/>
              <a:t>write my own story using logical sequence of events and follow the constraints of a genre</a:t>
            </a:r>
            <a:endParaRPr lang="en-US" sz="2800" dirty="0"/>
          </a:p>
        </p:txBody>
      </p:sp>
      <p:pic>
        <p:nvPicPr>
          <p:cNvPr id="5" name="Picture 4">
            <a:extLst>
              <a:ext uri="{FF2B5EF4-FFF2-40B4-BE49-F238E27FC236}">
                <a16:creationId xmlns:a16="http://schemas.microsoft.com/office/drawing/2014/main" id="{252E837D-63AD-4BA5-BE1D-F374D16EDB38}"/>
              </a:ext>
            </a:extLst>
          </p:cNvPr>
          <p:cNvPicPr>
            <a:picLocks noChangeAspect="1"/>
          </p:cNvPicPr>
          <p:nvPr/>
        </p:nvPicPr>
        <p:blipFill>
          <a:blip r:embed="rId2"/>
          <a:stretch>
            <a:fillRect/>
          </a:stretch>
        </p:blipFill>
        <p:spPr>
          <a:xfrm>
            <a:off x="5775157" y="0"/>
            <a:ext cx="4636169" cy="2172530"/>
          </a:xfrm>
          <a:prstGeom prst="rect">
            <a:avLst/>
          </a:prstGeom>
        </p:spPr>
      </p:pic>
    </p:spTree>
    <p:extLst>
      <p:ext uri="{BB962C8B-B14F-4D97-AF65-F5344CB8AC3E}">
        <p14:creationId xmlns:p14="http://schemas.microsoft.com/office/powerpoint/2010/main" val="401855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F515-CF1B-4EFB-BA84-DC1D8DC9390A}"/>
              </a:ext>
            </a:extLst>
          </p:cNvPr>
          <p:cNvSpPr>
            <a:spLocks noGrp="1"/>
          </p:cNvSpPr>
          <p:nvPr>
            <p:ph type="title"/>
          </p:nvPr>
        </p:nvSpPr>
        <p:spPr/>
        <p:txBody>
          <a:bodyPr/>
          <a:lstStyle/>
          <a:p>
            <a:r>
              <a:rPr lang="en-US" dirty="0"/>
              <a:t>Enduring Understandings</a:t>
            </a:r>
          </a:p>
        </p:txBody>
      </p:sp>
      <p:sp>
        <p:nvSpPr>
          <p:cNvPr id="3" name="Content Placeholder 2">
            <a:extLst>
              <a:ext uri="{FF2B5EF4-FFF2-40B4-BE49-F238E27FC236}">
                <a16:creationId xmlns:a16="http://schemas.microsoft.com/office/drawing/2014/main" id="{62F4494D-8A05-44CE-9579-BB28B7DC3068}"/>
              </a:ext>
            </a:extLst>
          </p:cNvPr>
          <p:cNvSpPr>
            <a:spLocks noGrp="1"/>
          </p:cNvSpPr>
          <p:nvPr>
            <p:ph idx="1"/>
          </p:nvPr>
        </p:nvSpPr>
        <p:spPr/>
        <p:txBody>
          <a:bodyPr>
            <a:normAutofit lnSpcReduction="10000"/>
          </a:bodyPr>
          <a:lstStyle/>
          <a:p>
            <a:r>
              <a:rPr lang="en-US" sz="2800" dirty="0"/>
              <a:t>These are the concepts I want you to take with you for the real-world</a:t>
            </a:r>
          </a:p>
          <a:p>
            <a:r>
              <a:rPr lang="en-US" sz="2800" dirty="0"/>
              <a:t>This is the WHY to the WHAT</a:t>
            </a:r>
          </a:p>
          <a:p>
            <a:pPr lvl="0"/>
            <a:r>
              <a:rPr lang="en-US" dirty="0"/>
              <a:t>We tell stories to communicate what is important to us</a:t>
            </a:r>
          </a:p>
          <a:p>
            <a:pPr lvl="0"/>
            <a:r>
              <a:rPr lang="en-US" dirty="0"/>
              <a:t>Literary elements work together to convey themes and central ideas in text</a:t>
            </a:r>
          </a:p>
          <a:p>
            <a:pPr lvl="0"/>
            <a:r>
              <a:rPr lang="en-US" dirty="0"/>
              <a:t>Reading stories can be a means of self-discovery</a:t>
            </a:r>
          </a:p>
          <a:p>
            <a:pPr lvl="0"/>
            <a:r>
              <a:rPr lang="en-US" dirty="0"/>
              <a:t>Good stories engage the reader with a smooth progression of events, with purposeful dialogue and with vivid details</a:t>
            </a:r>
          </a:p>
          <a:p>
            <a:r>
              <a:rPr lang="en-US" dirty="0"/>
              <a:t>Similar stories can be expressed in different genres to convey different themes/ central ideas</a:t>
            </a:r>
            <a:endParaRPr lang="en-US" sz="2800" dirty="0"/>
          </a:p>
        </p:txBody>
      </p:sp>
    </p:spTree>
    <p:extLst>
      <p:ext uri="{BB962C8B-B14F-4D97-AF65-F5344CB8AC3E}">
        <p14:creationId xmlns:p14="http://schemas.microsoft.com/office/powerpoint/2010/main" val="83711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35DFF6-7250-47DB-B89C-E63978248D23}"/>
              </a:ext>
            </a:extLst>
          </p:cNvPr>
          <p:cNvSpPr>
            <a:spLocks noGrp="1"/>
          </p:cNvSpPr>
          <p:nvPr>
            <p:ph type="ctrTitle"/>
          </p:nvPr>
        </p:nvSpPr>
        <p:spPr/>
        <p:txBody>
          <a:bodyPr/>
          <a:lstStyle/>
          <a:p>
            <a:r>
              <a:rPr lang="en-US" dirty="0"/>
              <a:t>Pre-Assessment/ Pre-test for Unit 1</a:t>
            </a:r>
          </a:p>
        </p:txBody>
      </p:sp>
      <p:sp>
        <p:nvSpPr>
          <p:cNvPr id="2" name="Subtitle 1">
            <a:extLst>
              <a:ext uri="{FF2B5EF4-FFF2-40B4-BE49-F238E27FC236}">
                <a16:creationId xmlns:a16="http://schemas.microsoft.com/office/drawing/2014/main" id="{5887BDCC-D807-4DF7-9CF7-2984CF82C827}"/>
              </a:ext>
            </a:extLst>
          </p:cNvPr>
          <p:cNvSpPr>
            <a:spLocks noGrp="1"/>
          </p:cNvSpPr>
          <p:nvPr>
            <p:ph type="subTitle" idx="1"/>
          </p:nvPr>
        </p:nvSpPr>
        <p:spPr/>
        <p:txBody>
          <a:bodyPr/>
          <a:lstStyle/>
          <a:p>
            <a:r>
              <a:rPr lang="en-US" dirty="0"/>
              <a:t>What do I already know about this unit?</a:t>
            </a:r>
          </a:p>
          <a:p>
            <a:endParaRPr lang="en-US" dirty="0"/>
          </a:p>
        </p:txBody>
      </p:sp>
    </p:spTree>
    <p:extLst>
      <p:ext uri="{BB962C8B-B14F-4D97-AF65-F5344CB8AC3E}">
        <p14:creationId xmlns:p14="http://schemas.microsoft.com/office/powerpoint/2010/main" val="312428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FDF4-AD16-49DA-B125-C4062D3D9E86}"/>
              </a:ext>
            </a:extLst>
          </p:cNvPr>
          <p:cNvSpPr>
            <a:spLocks noGrp="1"/>
          </p:cNvSpPr>
          <p:nvPr>
            <p:ph type="title"/>
          </p:nvPr>
        </p:nvSpPr>
        <p:spPr/>
        <p:txBody>
          <a:bodyPr/>
          <a:lstStyle/>
          <a:p>
            <a:r>
              <a:rPr lang="en-US" altLang="en-US" dirty="0"/>
              <a:t>What do you mean a TEST?</a:t>
            </a:r>
            <a:endParaRPr lang="en-US" dirty="0"/>
          </a:p>
        </p:txBody>
      </p:sp>
      <p:sp>
        <p:nvSpPr>
          <p:cNvPr id="3" name="Content Placeholder 2">
            <a:extLst>
              <a:ext uri="{FF2B5EF4-FFF2-40B4-BE49-F238E27FC236}">
                <a16:creationId xmlns:a16="http://schemas.microsoft.com/office/drawing/2014/main" id="{0C5AFF2F-2454-47A5-A429-66CAADD77820}"/>
              </a:ext>
            </a:extLst>
          </p:cNvPr>
          <p:cNvSpPr>
            <a:spLocks noGrp="1"/>
          </p:cNvSpPr>
          <p:nvPr>
            <p:ph idx="1"/>
          </p:nvPr>
        </p:nvSpPr>
        <p:spPr>
          <a:xfrm>
            <a:off x="360947" y="1904445"/>
            <a:ext cx="11470105" cy="3049110"/>
          </a:xfrm>
        </p:spPr>
        <p:txBody>
          <a:bodyPr>
            <a:normAutofit lnSpcReduction="10000"/>
          </a:bodyPr>
          <a:lstStyle/>
          <a:p>
            <a:pPr>
              <a:lnSpc>
                <a:spcPct val="80000"/>
              </a:lnSpc>
            </a:pPr>
            <a:r>
              <a:rPr lang="en-US" altLang="en-US" sz="3600" dirty="0" err="1">
                <a:latin typeface="Arial" panose="020B0604020202020204" pitchFamily="34" charset="0"/>
                <a:cs typeface="Arial" panose="020B0604020202020204" pitchFamily="34" charset="0"/>
              </a:rPr>
              <a:t>Ahhh</a:t>
            </a:r>
            <a:r>
              <a:rPr lang="en-US" altLang="en-US" sz="3600" dirty="0">
                <a:latin typeface="Arial" panose="020B0604020202020204" pitchFamily="34" charset="0"/>
                <a:cs typeface="Arial" panose="020B0604020202020204" pitchFamily="34" charset="0"/>
              </a:rPr>
              <a:t>! We just got back from vacation!</a:t>
            </a:r>
          </a:p>
          <a:p>
            <a:pPr>
              <a:lnSpc>
                <a:spcPct val="80000"/>
              </a:lnSpc>
            </a:pPr>
            <a:r>
              <a:rPr lang="en-US" altLang="en-US" sz="3600" dirty="0">
                <a:latin typeface="Arial" panose="020B0604020202020204" pitchFamily="34" charset="0"/>
                <a:cs typeface="Arial" panose="020B0604020202020204" pitchFamily="34" charset="0"/>
              </a:rPr>
              <a:t> Why are we taking a test already?  </a:t>
            </a:r>
            <a:r>
              <a:rPr lang="en-US" altLang="en-US" sz="3600" dirty="0">
                <a:latin typeface="Arial" panose="020B0604020202020204" pitchFamily="34" charset="0"/>
                <a:cs typeface="Arial" panose="020B0604020202020204" pitchFamily="34" charset="0"/>
                <a:sym typeface="Wingdings" panose="05000000000000000000" pitchFamily="2" charset="2"/>
              </a:rPr>
              <a:t></a:t>
            </a:r>
          </a:p>
          <a:p>
            <a:pPr>
              <a:lnSpc>
                <a:spcPct val="80000"/>
              </a:lnSpc>
            </a:pPr>
            <a:r>
              <a:rPr lang="en-US" altLang="en-US" sz="3600" dirty="0">
                <a:latin typeface="Arial" panose="020B0604020202020204" pitchFamily="34" charset="0"/>
                <a:cs typeface="Arial" panose="020B0604020202020204" pitchFamily="34" charset="0"/>
                <a:sym typeface="Wingdings" panose="05000000000000000000" pitchFamily="2" charset="2"/>
              </a:rPr>
              <a:t>I don’t know anything!</a:t>
            </a:r>
          </a:p>
          <a:p>
            <a:pPr>
              <a:lnSpc>
                <a:spcPct val="80000"/>
              </a:lnSpc>
            </a:pPr>
            <a:r>
              <a:rPr lang="en-US" altLang="en-US" sz="3600" dirty="0">
                <a:latin typeface="Arial" panose="020B0604020202020204" pitchFamily="34" charset="0"/>
                <a:cs typeface="Arial" panose="020B0604020202020204" pitchFamily="34" charset="0"/>
                <a:sym typeface="Wingdings" panose="05000000000000000000" pitchFamily="2" charset="2"/>
              </a:rPr>
              <a:t>I don’t remember anything!</a:t>
            </a:r>
          </a:p>
          <a:p>
            <a:pPr>
              <a:lnSpc>
                <a:spcPct val="80000"/>
              </a:lnSpc>
            </a:pPr>
            <a:r>
              <a:rPr lang="en-US" altLang="en-US" sz="3600" dirty="0">
                <a:latin typeface="Arial" panose="020B0604020202020204" pitchFamily="34" charset="0"/>
                <a:cs typeface="Arial" panose="020B0604020202020204" pitchFamily="34" charset="0"/>
                <a:sym typeface="Wingdings" panose="05000000000000000000" pitchFamily="2" charset="2"/>
              </a:rPr>
              <a:t>…calm down… let me explain.</a:t>
            </a:r>
            <a:endParaRPr lang="en-US" altLang="en-US" sz="3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8B66876-B7C4-46D1-8BBC-16710D254822}"/>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996301" y="3081147"/>
            <a:ext cx="5195699" cy="3886383"/>
          </a:xfrm>
          <a:prstGeom prst="rect">
            <a:avLst/>
          </a:prstGeom>
        </p:spPr>
      </p:pic>
      <p:sp>
        <p:nvSpPr>
          <p:cNvPr id="9" name="TextBox 8">
            <a:extLst>
              <a:ext uri="{FF2B5EF4-FFF2-40B4-BE49-F238E27FC236}">
                <a16:creationId xmlns:a16="http://schemas.microsoft.com/office/drawing/2014/main" id="{E178A65C-1E42-47D2-89F4-3E4686638E3A}"/>
              </a:ext>
            </a:extLst>
          </p:cNvPr>
          <p:cNvSpPr txBox="1"/>
          <p:nvPr/>
        </p:nvSpPr>
        <p:spPr>
          <a:xfrm>
            <a:off x="7331243" y="7009491"/>
            <a:ext cx="4860758" cy="230832"/>
          </a:xfrm>
          <a:prstGeom prst="rect">
            <a:avLst/>
          </a:prstGeom>
          <a:noFill/>
        </p:spPr>
        <p:txBody>
          <a:bodyPr wrap="square" rtlCol="0">
            <a:spAutoFit/>
          </a:bodyPr>
          <a:lstStyle/>
          <a:p>
            <a:r>
              <a:rPr lang="en-US" sz="900">
                <a:hlinkClick r:id="rId3" tooltip="http://1writeway.com/tag/vacation/"/>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20786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697F-91ED-48D4-B935-2610F200162D}"/>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3AFD66A1-F3D7-4DFD-B22E-8BE775C53BA7}"/>
              </a:ext>
            </a:extLst>
          </p:cNvPr>
          <p:cNvSpPr>
            <a:spLocks noGrp="1"/>
          </p:cNvSpPr>
          <p:nvPr>
            <p:ph idx="1"/>
          </p:nvPr>
        </p:nvSpPr>
        <p:spPr>
          <a:xfrm>
            <a:off x="144379" y="1452781"/>
            <a:ext cx="11871157" cy="5164555"/>
          </a:xfrm>
        </p:spPr>
        <p:txBody>
          <a:bodyPr>
            <a:normAutofit fontScale="92500" lnSpcReduction="10000"/>
          </a:bodyPr>
          <a:lstStyle/>
          <a:p>
            <a:r>
              <a:rPr lang="en-US" sz="2800" dirty="0"/>
              <a:t>This assessment will:</a:t>
            </a:r>
          </a:p>
          <a:p>
            <a:pPr lvl="1"/>
            <a:r>
              <a:rPr lang="en-US" sz="2600" dirty="0"/>
              <a:t>Determine if what is being covered in the unit is already mastered, and allow the teacher to remove, reduce, add, or individualize instructions.</a:t>
            </a:r>
          </a:p>
          <a:p>
            <a:pPr lvl="2"/>
            <a:r>
              <a:rPr lang="en-US" sz="2400" dirty="0">
                <a:solidFill>
                  <a:schemeClr val="accent1">
                    <a:lumMod val="60000"/>
                    <a:lumOff val="40000"/>
                  </a:schemeClr>
                </a:solidFill>
              </a:rPr>
              <a:t>aka give you LESS notes, LESS review work, and MORE time towards learning</a:t>
            </a:r>
          </a:p>
          <a:p>
            <a:pPr lvl="1"/>
            <a:r>
              <a:rPr lang="en-US" sz="2600" dirty="0"/>
              <a:t>Measure true learning by comparing scores to the summative assessment to determine growth </a:t>
            </a:r>
          </a:p>
          <a:p>
            <a:pPr lvl="2"/>
            <a:r>
              <a:rPr lang="en-US" sz="2400" dirty="0">
                <a:solidFill>
                  <a:schemeClr val="accent1">
                    <a:lumMod val="60000"/>
                    <a:lumOff val="40000"/>
                  </a:schemeClr>
                </a:solidFill>
              </a:rPr>
              <a:t>aka help you SEE your own strengths and weakness so you’re no longer just “bad at English” or “bad at reading”</a:t>
            </a:r>
          </a:p>
          <a:p>
            <a:pPr lvl="1"/>
            <a:r>
              <a:rPr lang="en-US" sz="2600" dirty="0"/>
              <a:t>provide students with a “preview” of the unit’s expectations </a:t>
            </a:r>
          </a:p>
          <a:p>
            <a:pPr lvl="2"/>
            <a:r>
              <a:rPr lang="en-US" sz="2400" dirty="0">
                <a:solidFill>
                  <a:schemeClr val="accent1">
                    <a:lumMod val="60000"/>
                    <a:lumOff val="40000"/>
                  </a:schemeClr>
                </a:solidFill>
              </a:rPr>
              <a:t>aka figure out what we’re learning in the unit, and maybe see similar questions on the summative test… </a:t>
            </a:r>
          </a:p>
          <a:p>
            <a:pPr lvl="1"/>
            <a:r>
              <a:rPr lang="en-US" sz="2600" dirty="0"/>
              <a:t>spark new ideas for lessons to cover any knowledge gaps we come across</a:t>
            </a:r>
          </a:p>
          <a:p>
            <a:pPr lvl="2"/>
            <a:r>
              <a:rPr lang="en-US" sz="2400" dirty="0">
                <a:solidFill>
                  <a:schemeClr val="accent1">
                    <a:lumMod val="60000"/>
                    <a:lumOff val="40000"/>
                  </a:schemeClr>
                </a:solidFill>
              </a:rPr>
              <a:t>aka you guys understand concept A, and mostly B, so let’s do C that’s really fun since we’ve mastered A and are just reviewing B.</a:t>
            </a:r>
          </a:p>
          <a:p>
            <a:endParaRPr lang="en-US" sz="2800" dirty="0"/>
          </a:p>
        </p:txBody>
      </p:sp>
    </p:spTree>
    <p:extLst>
      <p:ext uri="{BB962C8B-B14F-4D97-AF65-F5344CB8AC3E}">
        <p14:creationId xmlns:p14="http://schemas.microsoft.com/office/powerpoint/2010/main" val="365087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09EE-0AA2-41DA-864C-5DF7469831F0}"/>
              </a:ext>
            </a:extLst>
          </p:cNvPr>
          <p:cNvSpPr>
            <a:spLocks noGrp="1"/>
          </p:cNvSpPr>
          <p:nvPr>
            <p:ph type="title"/>
          </p:nvPr>
        </p:nvSpPr>
        <p:spPr>
          <a:xfrm>
            <a:off x="1295400" y="0"/>
            <a:ext cx="9601200" cy="1069940"/>
          </a:xfrm>
        </p:spPr>
        <p:txBody>
          <a:bodyPr/>
          <a:lstStyle/>
          <a:p>
            <a:r>
              <a:rPr lang="en-US" dirty="0"/>
              <a:t>What? How</a:t>
            </a:r>
            <a:r>
              <a:rPr lang="en-US" dirty="0" smtClean="0"/>
              <a:t>? Honors</a:t>
            </a:r>
            <a:endParaRPr lang="en-US" dirty="0"/>
          </a:p>
        </p:txBody>
      </p:sp>
      <p:sp>
        <p:nvSpPr>
          <p:cNvPr id="3" name="Content Placeholder 2">
            <a:extLst>
              <a:ext uri="{FF2B5EF4-FFF2-40B4-BE49-F238E27FC236}">
                <a16:creationId xmlns:a16="http://schemas.microsoft.com/office/drawing/2014/main" id="{BCDDFC63-9960-4C81-AA1D-F9C358B56417}"/>
              </a:ext>
            </a:extLst>
          </p:cNvPr>
          <p:cNvSpPr>
            <a:spLocks noGrp="1"/>
          </p:cNvSpPr>
          <p:nvPr>
            <p:ph idx="1"/>
          </p:nvPr>
        </p:nvSpPr>
        <p:spPr>
          <a:xfrm>
            <a:off x="336884" y="1432243"/>
            <a:ext cx="11421979" cy="5209189"/>
          </a:xfrm>
        </p:spPr>
        <p:txBody>
          <a:bodyPr>
            <a:normAutofit fontScale="85000" lnSpcReduction="20000"/>
          </a:bodyPr>
          <a:lstStyle/>
          <a:p>
            <a:r>
              <a:rPr lang="en-US" sz="3600" dirty="0"/>
              <a:t>Take the test in class</a:t>
            </a:r>
          </a:p>
          <a:p>
            <a:pPr lvl="1"/>
            <a:r>
              <a:rPr lang="en-US" sz="3400" dirty="0">
                <a:solidFill>
                  <a:schemeClr val="accent1">
                    <a:lumMod val="60000"/>
                    <a:lumOff val="40000"/>
                  </a:schemeClr>
                </a:solidFill>
              </a:rPr>
              <a:t>60 questions</a:t>
            </a:r>
          </a:p>
          <a:p>
            <a:pPr lvl="2"/>
            <a:r>
              <a:rPr lang="en-US" sz="3200" dirty="0">
                <a:solidFill>
                  <a:schemeClr val="accent1">
                    <a:lumMod val="60000"/>
                    <a:lumOff val="40000"/>
                  </a:schemeClr>
                </a:solidFill>
              </a:rPr>
              <a:t>MC, diagram, Matching, Organizing</a:t>
            </a:r>
          </a:p>
          <a:p>
            <a:pPr lvl="1"/>
            <a:r>
              <a:rPr lang="en-US" sz="3400" dirty="0">
                <a:solidFill>
                  <a:schemeClr val="accent1">
                    <a:lumMod val="60000"/>
                    <a:lumOff val="40000"/>
                  </a:schemeClr>
                </a:solidFill>
              </a:rPr>
              <a:t>You have today </a:t>
            </a:r>
            <a:r>
              <a:rPr lang="en-US" sz="3400" u="sng" dirty="0">
                <a:solidFill>
                  <a:schemeClr val="accent1">
                    <a:lumMod val="60000"/>
                    <a:lumOff val="40000"/>
                  </a:schemeClr>
                </a:solidFill>
              </a:rPr>
              <a:t>AND </a:t>
            </a:r>
            <a:r>
              <a:rPr lang="en-US" sz="3400" dirty="0">
                <a:solidFill>
                  <a:schemeClr val="accent1">
                    <a:lumMod val="60000"/>
                    <a:lumOff val="40000"/>
                  </a:schemeClr>
                </a:solidFill>
              </a:rPr>
              <a:t> tomorrow to finish</a:t>
            </a:r>
          </a:p>
          <a:p>
            <a:r>
              <a:rPr lang="en-US" sz="3600" dirty="0"/>
              <a:t>It will count towards your grade</a:t>
            </a:r>
          </a:p>
          <a:p>
            <a:pPr lvl="1"/>
            <a:r>
              <a:rPr lang="en-US" sz="3400" dirty="0">
                <a:solidFill>
                  <a:schemeClr val="accent1">
                    <a:lumMod val="60000"/>
                    <a:lumOff val="40000"/>
                  </a:schemeClr>
                </a:solidFill>
              </a:rPr>
              <a:t>But it WILL NOT </a:t>
            </a:r>
            <a:r>
              <a:rPr lang="en-US" sz="3400" u="sng" dirty="0">
                <a:solidFill>
                  <a:schemeClr val="accent1">
                    <a:lumMod val="60000"/>
                    <a:lumOff val="40000"/>
                  </a:schemeClr>
                </a:solidFill>
              </a:rPr>
              <a:t>hurt</a:t>
            </a:r>
            <a:r>
              <a:rPr lang="en-US" sz="3400" dirty="0">
                <a:solidFill>
                  <a:schemeClr val="accent1">
                    <a:lumMod val="60000"/>
                    <a:lumOff val="40000"/>
                  </a:schemeClr>
                </a:solidFill>
              </a:rPr>
              <a:t> your grade</a:t>
            </a:r>
          </a:p>
          <a:p>
            <a:pPr lvl="1"/>
            <a:r>
              <a:rPr lang="en-US" sz="3400" dirty="0">
                <a:solidFill>
                  <a:schemeClr val="accent1">
                    <a:lumMod val="60000"/>
                    <a:lumOff val="40000"/>
                  </a:schemeClr>
                </a:solidFill>
              </a:rPr>
              <a:t>I want you to try your best </a:t>
            </a:r>
          </a:p>
          <a:p>
            <a:pPr lvl="1"/>
            <a:r>
              <a:rPr lang="en-US" sz="3400" dirty="0">
                <a:solidFill>
                  <a:schemeClr val="accent1">
                    <a:lumMod val="60000"/>
                    <a:lumOff val="40000"/>
                  </a:schemeClr>
                </a:solidFill>
              </a:rPr>
              <a:t>But I don’t expect perfection</a:t>
            </a:r>
          </a:p>
          <a:p>
            <a:pPr lvl="1"/>
            <a:r>
              <a:rPr lang="en-US" sz="3400" dirty="0">
                <a:solidFill>
                  <a:schemeClr val="accent1">
                    <a:lumMod val="60000"/>
                    <a:lumOff val="40000"/>
                  </a:schemeClr>
                </a:solidFill>
              </a:rPr>
              <a:t>I need to know what you know!</a:t>
            </a:r>
          </a:p>
          <a:p>
            <a:r>
              <a:rPr lang="en-US" sz="3600" dirty="0"/>
              <a:t>We will go over results</a:t>
            </a:r>
          </a:p>
          <a:p>
            <a:pPr lvl="1"/>
            <a:r>
              <a:rPr lang="en-US" sz="3400" dirty="0">
                <a:solidFill>
                  <a:schemeClr val="accent1">
                    <a:lumMod val="60000"/>
                    <a:lumOff val="40000"/>
                  </a:schemeClr>
                </a:solidFill>
              </a:rPr>
              <a:t>As a class, tomorrow</a:t>
            </a:r>
          </a:p>
        </p:txBody>
      </p:sp>
      <p:sp>
        <p:nvSpPr>
          <p:cNvPr id="4" name="Speech Bubble: Oval 3">
            <a:extLst>
              <a:ext uri="{FF2B5EF4-FFF2-40B4-BE49-F238E27FC236}">
                <a16:creationId xmlns:a16="http://schemas.microsoft.com/office/drawing/2014/main" id="{22A42248-9839-479A-925B-84D63B2B3318}"/>
              </a:ext>
            </a:extLst>
          </p:cNvPr>
          <p:cNvSpPr/>
          <p:nvPr/>
        </p:nvSpPr>
        <p:spPr>
          <a:xfrm>
            <a:off x="7315200" y="3240505"/>
            <a:ext cx="4283242" cy="26790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Test yourself!</a:t>
            </a:r>
          </a:p>
        </p:txBody>
      </p:sp>
    </p:spTree>
    <p:extLst>
      <p:ext uri="{BB962C8B-B14F-4D97-AF65-F5344CB8AC3E}">
        <p14:creationId xmlns:p14="http://schemas.microsoft.com/office/powerpoint/2010/main" val="227437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F8F8FF-02C5-4390-8118-709DEE923845}"/>
              </a:ext>
            </a:extLst>
          </p:cNvPr>
          <p:cNvSpPr>
            <a:spLocks noGrp="1"/>
          </p:cNvSpPr>
          <p:nvPr>
            <p:ph type="title"/>
          </p:nvPr>
        </p:nvSpPr>
        <p:spPr/>
        <p:txBody>
          <a:bodyPr/>
          <a:lstStyle/>
          <a:p>
            <a:r>
              <a:rPr lang="en-US" dirty="0"/>
              <a:t>Today’s Goals</a:t>
            </a:r>
          </a:p>
        </p:txBody>
      </p:sp>
      <p:sp>
        <p:nvSpPr>
          <p:cNvPr id="5" name="Text Placeholder 4">
            <a:extLst>
              <a:ext uri="{FF2B5EF4-FFF2-40B4-BE49-F238E27FC236}">
                <a16:creationId xmlns:a16="http://schemas.microsoft.com/office/drawing/2014/main" id="{3209EE02-6EE9-4DE7-BFFB-780CAB8315D7}"/>
              </a:ext>
            </a:extLst>
          </p:cNvPr>
          <p:cNvSpPr>
            <a:spLocks noGrp="1"/>
          </p:cNvSpPr>
          <p:nvPr>
            <p:ph type="body" idx="1"/>
          </p:nvPr>
        </p:nvSpPr>
        <p:spPr/>
        <p:txBody>
          <a:bodyPr/>
          <a:lstStyle/>
          <a:p>
            <a:r>
              <a:rPr lang="en-US" dirty="0"/>
              <a:t>English 1:</a:t>
            </a:r>
          </a:p>
        </p:txBody>
      </p:sp>
      <p:sp>
        <p:nvSpPr>
          <p:cNvPr id="6" name="Content Placeholder 5">
            <a:extLst>
              <a:ext uri="{FF2B5EF4-FFF2-40B4-BE49-F238E27FC236}">
                <a16:creationId xmlns:a16="http://schemas.microsoft.com/office/drawing/2014/main" id="{3589670D-B77A-40F9-8C22-4757488FB427}"/>
              </a:ext>
            </a:extLst>
          </p:cNvPr>
          <p:cNvSpPr>
            <a:spLocks noGrp="1"/>
          </p:cNvSpPr>
          <p:nvPr>
            <p:ph sz="half" idx="2"/>
          </p:nvPr>
        </p:nvSpPr>
        <p:spPr>
          <a:xfrm>
            <a:off x="829058" y="2373284"/>
            <a:ext cx="5041390" cy="1797663"/>
          </a:xfrm>
        </p:spPr>
        <p:txBody>
          <a:bodyPr>
            <a:normAutofit fontScale="92500"/>
          </a:bodyPr>
          <a:lstStyle/>
          <a:p>
            <a:r>
              <a:rPr lang="en-US" sz="2400" dirty="0"/>
              <a:t>Set up our binders for English 1</a:t>
            </a:r>
          </a:p>
          <a:p>
            <a:r>
              <a:rPr lang="en-US" sz="2400" dirty="0"/>
              <a:t>Explore the topic, standards, and essential questions to our first unit</a:t>
            </a:r>
          </a:p>
          <a:p>
            <a:r>
              <a:rPr lang="en-US" sz="2400" dirty="0"/>
              <a:t>Take a pre-assessment</a:t>
            </a:r>
          </a:p>
        </p:txBody>
      </p:sp>
      <p:sp>
        <p:nvSpPr>
          <p:cNvPr id="7" name="Text Placeholder 6">
            <a:extLst>
              <a:ext uri="{FF2B5EF4-FFF2-40B4-BE49-F238E27FC236}">
                <a16:creationId xmlns:a16="http://schemas.microsoft.com/office/drawing/2014/main" id="{5807342D-9E9D-473F-ACC2-789DF39F92DD}"/>
              </a:ext>
            </a:extLst>
          </p:cNvPr>
          <p:cNvSpPr>
            <a:spLocks noGrp="1"/>
          </p:cNvSpPr>
          <p:nvPr>
            <p:ph type="body" sz="quarter" idx="3"/>
          </p:nvPr>
        </p:nvSpPr>
        <p:spPr/>
        <p:txBody>
          <a:bodyPr/>
          <a:lstStyle/>
          <a:p>
            <a:r>
              <a:rPr lang="en-US" dirty="0"/>
              <a:t>Honors</a:t>
            </a:r>
          </a:p>
        </p:txBody>
      </p:sp>
      <p:sp>
        <p:nvSpPr>
          <p:cNvPr id="8" name="Content Placeholder 7">
            <a:extLst>
              <a:ext uri="{FF2B5EF4-FFF2-40B4-BE49-F238E27FC236}">
                <a16:creationId xmlns:a16="http://schemas.microsoft.com/office/drawing/2014/main" id="{F91609D6-A8B6-4110-8A0A-1D7D1655BFD7}"/>
              </a:ext>
            </a:extLst>
          </p:cNvPr>
          <p:cNvSpPr>
            <a:spLocks noGrp="1"/>
          </p:cNvSpPr>
          <p:nvPr>
            <p:ph sz="quarter" idx="4"/>
          </p:nvPr>
        </p:nvSpPr>
        <p:spPr>
          <a:xfrm>
            <a:off x="5858258" y="2373284"/>
            <a:ext cx="5041390" cy="1909958"/>
          </a:xfrm>
        </p:spPr>
        <p:txBody>
          <a:bodyPr>
            <a:normAutofit/>
          </a:bodyPr>
          <a:lstStyle/>
          <a:p>
            <a:r>
              <a:rPr lang="en-US" sz="2400" dirty="0"/>
              <a:t>Explore the topics, standards, and essential question to our first unit</a:t>
            </a:r>
          </a:p>
          <a:p>
            <a:r>
              <a:rPr lang="en-US" sz="2400" dirty="0"/>
              <a:t>Take a pre-assessment</a:t>
            </a:r>
          </a:p>
        </p:txBody>
      </p:sp>
      <p:sp>
        <p:nvSpPr>
          <p:cNvPr id="9" name="Title 3">
            <a:extLst>
              <a:ext uri="{FF2B5EF4-FFF2-40B4-BE49-F238E27FC236}">
                <a16:creationId xmlns:a16="http://schemas.microsoft.com/office/drawing/2014/main" id="{1ED09AA1-953C-4BA1-B042-852A270967C6}"/>
              </a:ext>
            </a:extLst>
          </p:cNvPr>
          <p:cNvSpPr txBox="1">
            <a:spLocks/>
          </p:cNvSpPr>
          <p:nvPr/>
        </p:nvSpPr>
        <p:spPr>
          <a:xfrm>
            <a:off x="1063753" y="3642913"/>
            <a:ext cx="9601200" cy="10699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dirty="0"/>
              <a:t>Today’s Focus Questions:</a:t>
            </a:r>
          </a:p>
        </p:txBody>
      </p:sp>
      <p:sp>
        <p:nvSpPr>
          <p:cNvPr id="10" name="Content Placeholder 5">
            <a:extLst>
              <a:ext uri="{FF2B5EF4-FFF2-40B4-BE49-F238E27FC236}">
                <a16:creationId xmlns:a16="http://schemas.microsoft.com/office/drawing/2014/main" id="{AACA6C44-C629-4BF3-8E67-A93F818796C9}"/>
              </a:ext>
            </a:extLst>
          </p:cNvPr>
          <p:cNvSpPr txBox="1">
            <a:spLocks/>
          </p:cNvSpPr>
          <p:nvPr/>
        </p:nvSpPr>
        <p:spPr>
          <a:xfrm>
            <a:off x="829058" y="4712853"/>
            <a:ext cx="9601200" cy="2145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r>
              <a:rPr lang="en-US" dirty="0"/>
              <a:t>What  topics will we going to cover in Unit 1?</a:t>
            </a:r>
          </a:p>
          <a:p>
            <a:r>
              <a:rPr lang="en-US" dirty="0"/>
              <a:t>What will I be expected to do by the end of the unit?</a:t>
            </a:r>
          </a:p>
          <a:p>
            <a:r>
              <a:rPr lang="en-US" dirty="0"/>
              <a:t>How does this unit relate to the real world?</a:t>
            </a:r>
          </a:p>
          <a:p>
            <a:r>
              <a:rPr lang="en-US" dirty="0"/>
              <a:t>What do I already know about this unit?</a:t>
            </a:r>
          </a:p>
        </p:txBody>
      </p:sp>
      <p:pic>
        <p:nvPicPr>
          <p:cNvPr id="11" name="Picture 10">
            <a:extLst>
              <a:ext uri="{FF2B5EF4-FFF2-40B4-BE49-F238E27FC236}">
                <a16:creationId xmlns:a16="http://schemas.microsoft.com/office/drawing/2014/main" id="{E5135380-06D5-4B27-B419-0887D4E7B0AE}"/>
              </a:ext>
            </a:extLst>
          </p:cNvPr>
          <p:cNvPicPr>
            <a:picLocks noChangeAspect="1"/>
          </p:cNvPicPr>
          <p:nvPr/>
        </p:nvPicPr>
        <p:blipFill>
          <a:blip r:embed="rId2"/>
          <a:stretch>
            <a:fillRect/>
          </a:stretch>
        </p:blipFill>
        <p:spPr>
          <a:xfrm>
            <a:off x="7634288" y="3883441"/>
            <a:ext cx="4571999" cy="3042458"/>
          </a:xfrm>
          <a:prstGeom prst="rect">
            <a:avLst/>
          </a:prstGeom>
        </p:spPr>
      </p:pic>
    </p:spTree>
    <p:extLst>
      <p:ext uri="{BB962C8B-B14F-4D97-AF65-F5344CB8AC3E}">
        <p14:creationId xmlns:p14="http://schemas.microsoft.com/office/powerpoint/2010/main" val="41837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squirrel writing">
            <a:extLst>
              <a:ext uri="{FF2B5EF4-FFF2-40B4-BE49-F238E27FC236}">
                <a16:creationId xmlns:a16="http://schemas.microsoft.com/office/drawing/2014/main" id="{EA905C90-07ED-4F72-BF53-1B8CF420E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302" y="2132179"/>
            <a:ext cx="5237526" cy="3980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75795" y="283473"/>
            <a:ext cx="6316910" cy="3083767"/>
          </a:xfrm>
        </p:spPr>
        <p:txBody>
          <a:bodyPr/>
          <a:lstStyle/>
          <a:p>
            <a:r>
              <a:rPr lang="en-US" dirty="0"/>
              <a:t>Unit 1 Overview</a:t>
            </a:r>
          </a:p>
        </p:txBody>
      </p:sp>
      <p:sp>
        <p:nvSpPr>
          <p:cNvPr id="3" name="Subtitle 2"/>
          <p:cNvSpPr>
            <a:spLocks noGrp="1"/>
          </p:cNvSpPr>
          <p:nvPr>
            <p:ph type="subTitle" idx="1"/>
          </p:nvPr>
        </p:nvSpPr>
        <p:spPr>
          <a:xfrm>
            <a:off x="609600" y="3657978"/>
            <a:ext cx="5486400" cy="2163983"/>
          </a:xfrm>
        </p:spPr>
        <p:txBody>
          <a:bodyPr>
            <a:normAutofit/>
          </a:bodyPr>
          <a:lstStyle/>
          <a:p>
            <a:r>
              <a:rPr lang="en-US" dirty="0"/>
              <a:t>What will I be expected to do by the end of the unit?</a:t>
            </a:r>
          </a:p>
          <a:p>
            <a:r>
              <a:rPr lang="en-US" dirty="0"/>
              <a:t>How does this unit relate to the real world?</a:t>
            </a:r>
          </a:p>
          <a:p>
            <a:endParaRPr lang="en-US" dirty="0"/>
          </a:p>
        </p:txBody>
      </p:sp>
    </p:spTree>
    <p:extLst>
      <p:ext uri="{BB962C8B-B14F-4D97-AF65-F5344CB8AC3E}">
        <p14:creationId xmlns:p14="http://schemas.microsoft.com/office/powerpoint/2010/main" val="37805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E429-8110-4705-8489-C330DBE0126C}"/>
              </a:ext>
            </a:extLst>
          </p:cNvPr>
          <p:cNvSpPr>
            <a:spLocks noGrp="1"/>
          </p:cNvSpPr>
          <p:nvPr>
            <p:ph type="title"/>
          </p:nvPr>
        </p:nvSpPr>
        <p:spPr>
          <a:xfrm>
            <a:off x="847288" y="362303"/>
            <a:ext cx="10670944" cy="1069940"/>
          </a:xfrm>
        </p:spPr>
        <p:txBody>
          <a:bodyPr/>
          <a:lstStyle/>
          <a:p>
            <a:r>
              <a:rPr lang="en-US" b="1" dirty="0"/>
              <a:t>Narrative Text: The Art of Storytelling</a:t>
            </a:r>
            <a:br>
              <a:rPr lang="en-US" b="1" dirty="0"/>
            </a:br>
            <a:r>
              <a:rPr lang="en-US" b="1" dirty="0"/>
              <a:t>				 From Here to There</a:t>
            </a:r>
            <a:endParaRPr lang="en-US" dirty="0"/>
          </a:p>
        </p:txBody>
      </p:sp>
      <p:sp>
        <p:nvSpPr>
          <p:cNvPr id="3" name="Content Placeholder 2">
            <a:extLst>
              <a:ext uri="{FF2B5EF4-FFF2-40B4-BE49-F238E27FC236}">
                <a16:creationId xmlns:a16="http://schemas.microsoft.com/office/drawing/2014/main" id="{B9E49A5B-6C51-4268-8070-9C1328A5E8D6}"/>
              </a:ext>
            </a:extLst>
          </p:cNvPr>
          <p:cNvSpPr>
            <a:spLocks noGrp="1"/>
          </p:cNvSpPr>
          <p:nvPr>
            <p:ph idx="1"/>
          </p:nvPr>
        </p:nvSpPr>
        <p:spPr>
          <a:xfrm>
            <a:off x="3113314" y="1432243"/>
            <a:ext cx="8709718" cy="5273357"/>
          </a:xfrm>
        </p:spPr>
        <p:txBody>
          <a:bodyPr>
            <a:normAutofit fontScale="92500" lnSpcReduction="10000"/>
          </a:bodyPr>
          <a:lstStyle/>
          <a:p>
            <a:r>
              <a:rPr lang="en-US" i="1" dirty="0"/>
              <a:t>“It's like everyone tells a story about themselves inside their own head. Always. All the time. That story makes you what you are. We build ourselves out of that story.”</a:t>
            </a:r>
            <a:r>
              <a:rPr lang="en-US" dirty="0"/>
              <a:t> ― Patrick </a:t>
            </a:r>
            <a:r>
              <a:rPr lang="en-US" dirty="0" err="1"/>
              <a:t>Rothfuss</a:t>
            </a:r>
            <a:r>
              <a:rPr lang="en-US" dirty="0"/>
              <a:t>, The Name of the Wind</a:t>
            </a:r>
          </a:p>
          <a:p>
            <a:r>
              <a:rPr lang="en-US" dirty="0"/>
              <a:t> We are surrounded by stories in our everyday lives, whether the headline in the news, the conversation in the hallways, or the songs jamming in our earbuds. This unit will introduce learners to the many facets of the world of stories through active listening, critical viewing, and close reading. We will challenge our perceptions of what makes up a story by delving into genre and its particulars, touching upon such topics as folklore, flash fiction, short stories, articles, memoirs, and film. Students will examine and analyze a variety of stories from perspectives and cultural experiences from outside of the United States in order to raise global awareness. Through this unit, students will combine their understanding of genre and culture to create their own stories using effective techniques.  Ultimately, students will begin to break down stereotypes, cultivate empathy, and become mindful of the connectivity between stories and people who are different from us. </a:t>
            </a:r>
          </a:p>
          <a:p>
            <a:r>
              <a:rPr lang="en-US" sz="2800" u="sng" dirty="0">
                <a:solidFill>
                  <a:schemeClr val="accent6">
                    <a:lumMod val="40000"/>
                    <a:lumOff val="60000"/>
                  </a:schemeClr>
                </a:solidFill>
              </a:rPr>
              <a:t>In one sentence of your own words, state what this unit is about:</a:t>
            </a:r>
          </a:p>
          <a:p>
            <a:endParaRPr lang="en-US" sz="2800" dirty="0"/>
          </a:p>
        </p:txBody>
      </p:sp>
      <p:pic>
        <p:nvPicPr>
          <p:cNvPr id="11266" name="Picture 2" descr="Image result for squirrel sleeping">
            <a:extLst>
              <a:ext uri="{FF2B5EF4-FFF2-40B4-BE49-F238E27FC236}">
                <a16:creationId xmlns:a16="http://schemas.microsoft.com/office/drawing/2014/main" id="{3B15676F-045D-45EE-9360-C0897ED21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9" y="2242457"/>
            <a:ext cx="3243744" cy="216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9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D8DF2A-4063-4288-83EE-CDFBB0EB1016}"/>
              </a:ext>
            </a:extLst>
          </p:cNvPr>
          <p:cNvPicPr>
            <a:picLocks noChangeAspect="1"/>
          </p:cNvPicPr>
          <p:nvPr/>
        </p:nvPicPr>
        <p:blipFill>
          <a:blip r:embed="rId2"/>
          <a:stretch>
            <a:fillRect/>
          </a:stretch>
        </p:blipFill>
        <p:spPr>
          <a:xfrm>
            <a:off x="6882690" y="3576516"/>
            <a:ext cx="5164931" cy="3144580"/>
          </a:xfrm>
          <a:prstGeom prst="rect">
            <a:avLst/>
          </a:prstGeom>
        </p:spPr>
      </p:pic>
      <p:sp>
        <p:nvSpPr>
          <p:cNvPr id="6" name="Title 5">
            <a:extLst>
              <a:ext uri="{FF2B5EF4-FFF2-40B4-BE49-F238E27FC236}">
                <a16:creationId xmlns:a16="http://schemas.microsoft.com/office/drawing/2014/main" id="{23A6C309-50F3-4974-AA72-1733E6D2CC01}"/>
              </a:ext>
            </a:extLst>
          </p:cNvPr>
          <p:cNvSpPr>
            <a:spLocks noGrp="1"/>
          </p:cNvSpPr>
          <p:nvPr>
            <p:ph type="title"/>
          </p:nvPr>
        </p:nvSpPr>
        <p:spPr>
          <a:xfrm>
            <a:off x="144379" y="710519"/>
            <a:ext cx="10752221" cy="850060"/>
          </a:xfrm>
        </p:spPr>
        <p:txBody>
          <a:bodyPr/>
          <a:lstStyle/>
          <a:p>
            <a:r>
              <a:rPr lang="en-US" dirty="0"/>
              <a:t>Standards</a:t>
            </a:r>
          </a:p>
        </p:txBody>
      </p:sp>
      <p:sp>
        <p:nvSpPr>
          <p:cNvPr id="7" name="Text Box 2">
            <a:extLst>
              <a:ext uri="{FF2B5EF4-FFF2-40B4-BE49-F238E27FC236}">
                <a16:creationId xmlns:a16="http://schemas.microsoft.com/office/drawing/2014/main" id="{AE3AE335-E21C-4058-8E0E-F81962C37C3A}"/>
              </a:ext>
            </a:extLst>
          </p:cNvPr>
          <p:cNvSpPr txBox="1">
            <a:spLocks noChangeArrowheads="1"/>
          </p:cNvSpPr>
          <p:nvPr/>
        </p:nvSpPr>
        <p:spPr bwMode="auto">
          <a:xfrm>
            <a:off x="621380" y="1535528"/>
            <a:ext cx="10275220" cy="18158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RL.9-10.7</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rPr>
              <a:t>Analyze the representation of a subject or a key scene in two different artistic mediums, including what is emphasized or absent in each treatment.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2E8FA7DF-D92E-4D83-BDD8-36D69CAF4715}"/>
              </a:ext>
            </a:extLst>
          </p:cNvPr>
          <p:cNvSpPr txBox="1">
            <a:spLocks noChangeArrowheads="1"/>
          </p:cNvSpPr>
          <p:nvPr/>
        </p:nvSpPr>
        <p:spPr bwMode="auto">
          <a:xfrm>
            <a:off x="144379" y="3915502"/>
            <a:ext cx="6416842" cy="26776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RI.9-10.7</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Analyze various accounts of a subject told in different mediums (e.g., a person's life story in both print and multimedia), determining which details are emphasized in each account.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CFCF62B6-5D2A-4467-B26E-7B45DB689CAF}"/>
              </a:ext>
            </a:extLst>
          </p:cNvPr>
          <p:cNvSpPr/>
          <p:nvPr/>
        </p:nvSpPr>
        <p:spPr>
          <a:xfrm>
            <a:off x="0" y="-64148"/>
            <a:ext cx="9002785" cy="646331"/>
          </a:xfrm>
          <a:prstGeom prst="rect">
            <a:avLst/>
          </a:prstGeom>
          <a:noFill/>
        </p:spPr>
        <p:txBody>
          <a:bodyPr wrap="non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What are these standards asking you do to?</a:t>
            </a:r>
          </a:p>
        </p:txBody>
      </p:sp>
      <p:sp>
        <p:nvSpPr>
          <p:cNvPr id="11" name="Rectangle 10">
            <a:extLst>
              <a:ext uri="{FF2B5EF4-FFF2-40B4-BE49-F238E27FC236}">
                <a16:creationId xmlns:a16="http://schemas.microsoft.com/office/drawing/2014/main" id="{68F3A1FD-ABCA-4F02-82C3-69C2AC4C7B8D}"/>
              </a:ext>
            </a:extLst>
          </p:cNvPr>
          <p:cNvSpPr/>
          <p:nvPr/>
        </p:nvSpPr>
        <p:spPr>
          <a:xfrm>
            <a:off x="1318099" y="412524"/>
            <a:ext cx="9555822" cy="646331"/>
          </a:xfrm>
          <a:prstGeom prst="rect">
            <a:avLst/>
          </a:prstGeom>
          <a:noFill/>
        </p:spPr>
        <p:txBody>
          <a:bodyPr wrap="non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Why might this be an important skill to learn?</a:t>
            </a:r>
          </a:p>
        </p:txBody>
      </p:sp>
    </p:spTree>
    <p:extLst>
      <p:ext uri="{BB962C8B-B14F-4D97-AF65-F5344CB8AC3E}">
        <p14:creationId xmlns:p14="http://schemas.microsoft.com/office/powerpoint/2010/main" val="300978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37DFD9-EA26-462E-A365-B69689228F65}"/>
              </a:ext>
            </a:extLst>
          </p:cNvPr>
          <p:cNvPicPr>
            <a:picLocks noChangeAspect="1"/>
          </p:cNvPicPr>
          <p:nvPr/>
        </p:nvPicPr>
        <p:blipFill>
          <a:blip r:embed="rId2"/>
          <a:stretch>
            <a:fillRect/>
          </a:stretch>
        </p:blipFill>
        <p:spPr>
          <a:xfrm>
            <a:off x="0" y="542422"/>
            <a:ext cx="12085893" cy="1318461"/>
          </a:xfrm>
          <a:prstGeom prst="rect">
            <a:avLst/>
          </a:prstGeom>
        </p:spPr>
      </p:pic>
      <p:sp>
        <p:nvSpPr>
          <p:cNvPr id="3" name="Content Placeholder 2">
            <a:extLst>
              <a:ext uri="{FF2B5EF4-FFF2-40B4-BE49-F238E27FC236}">
                <a16:creationId xmlns:a16="http://schemas.microsoft.com/office/drawing/2014/main" id="{16C6BD7F-1266-4A5F-BED5-0846F338A2B4}"/>
              </a:ext>
            </a:extLst>
          </p:cNvPr>
          <p:cNvSpPr>
            <a:spLocks noGrp="1"/>
          </p:cNvSpPr>
          <p:nvPr>
            <p:ph idx="1"/>
          </p:nvPr>
        </p:nvSpPr>
        <p:spPr>
          <a:xfrm>
            <a:off x="921504" y="2177714"/>
            <a:ext cx="9601200" cy="4348163"/>
          </a:xfrm>
        </p:spPr>
        <p:txBody>
          <a:bodyPr>
            <a:normAutofit/>
          </a:bodyPr>
          <a:lstStyle/>
          <a:p>
            <a:pPr marL="0" indent="0">
              <a:buNone/>
            </a:pPr>
            <a:r>
              <a:rPr lang="en-US" sz="4000" dirty="0"/>
              <a:t>What we are focused on this Unit</a:t>
            </a:r>
          </a:p>
          <a:p>
            <a:r>
              <a:rPr lang="en-US" sz="4000" dirty="0">
                <a:solidFill>
                  <a:schemeClr val="accent6">
                    <a:lumMod val="40000"/>
                    <a:lumOff val="60000"/>
                  </a:schemeClr>
                </a:solidFill>
              </a:rPr>
              <a:t>What does the “W” stand for?</a:t>
            </a:r>
          </a:p>
          <a:p>
            <a:r>
              <a:rPr lang="en-US" sz="4000" dirty="0">
                <a:solidFill>
                  <a:schemeClr val="accent6">
                    <a:lumMod val="40000"/>
                    <a:lumOff val="60000"/>
                  </a:schemeClr>
                </a:solidFill>
              </a:rPr>
              <a:t>What is a narrative?</a:t>
            </a:r>
          </a:p>
        </p:txBody>
      </p:sp>
      <p:pic>
        <p:nvPicPr>
          <p:cNvPr id="5" name="Picture 4">
            <a:extLst>
              <a:ext uri="{FF2B5EF4-FFF2-40B4-BE49-F238E27FC236}">
                <a16:creationId xmlns:a16="http://schemas.microsoft.com/office/drawing/2014/main" id="{894AFABD-5B15-4A92-89BD-D0C083E6F4D7}"/>
              </a:ext>
            </a:extLst>
          </p:cNvPr>
          <p:cNvPicPr>
            <a:picLocks noChangeAspect="1"/>
          </p:cNvPicPr>
          <p:nvPr/>
        </p:nvPicPr>
        <p:blipFill>
          <a:blip r:embed="rId3"/>
          <a:stretch>
            <a:fillRect/>
          </a:stretch>
        </p:blipFill>
        <p:spPr>
          <a:xfrm>
            <a:off x="8398615" y="2980681"/>
            <a:ext cx="3334897" cy="3334897"/>
          </a:xfrm>
          <a:prstGeom prst="rect">
            <a:avLst/>
          </a:prstGeom>
        </p:spPr>
      </p:pic>
    </p:spTree>
    <p:extLst>
      <p:ext uri="{BB962C8B-B14F-4D97-AF65-F5344CB8AC3E}">
        <p14:creationId xmlns:p14="http://schemas.microsoft.com/office/powerpoint/2010/main" val="51408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8603-E8B2-44FC-8BCC-97758A802E3B}"/>
              </a:ext>
            </a:extLst>
          </p:cNvPr>
          <p:cNvSpPr>
            <a:spLocks noGrp="1"/>
          </p:cNvSpPr>
          <p:nvPr>
            <p:ph type="title"/>
          </p:nvPr>
        </p:nvSpPr>
        <p:spPr>
          <a:xfrm>
            <a:off x="673100" y="-234597"/>
            <a:ext cx="9601200" cy="1069940"/>
          </a:xfrm>
        </p:spPr>
        <p:txBody>
          <a:bodyPr/>
          <a:lstStyle/>
          <a:p>
            <a:r>
              <a:rPr lang="en-US" dirty="0"/>
              <a:t>More on Writing Standard</a:t>
            </a:r>
          </a:p>
        </p:txBody>
      </p:sp>
      <p:sp>
        <p:nvSpPr>
          <p:cNvPr id="3" name="Content Placeholder 2">
            <a:extLst>
              <a:ext uri="{FF2B5EF4-FFF2-40B4-BE49-F238E27FC236}">
                <a16:creationId xmlns:a16="http://schemas.microsoft.com/office/drawing/2014/main" id="{0EEBB016-A63E-464A-BAD6-371F8595A91B}"/>
              </a:ext>
            </a:extLst>
          </p:cNvPr>
          <p:cNvSpPr>
            <a:spLocks noGrp="1"/>
          </p:cNvSpPr>
          <p:nvPr>
            <p:ph idx="1"/>
          </p:nvPr>
        </p:nvSpPr>
        <p:spPr>
          <a:xfrm>
            <a:off x="342900" y="939799"/>
            <a:ext cx="11582400" cy="5740401"/>
          </a:xfrm>
        </p:spPr>
        <p:txBody>
          <a:bodyPr>
            <a:normAutofit/>
          </a:bodyPr>
          <a:lstStyle/>
          <a:p>
            <a:pPr marL="342900" indent="-342900">
              <a:buFont typeface="+mj-lt"/>
              <a:buAutoNum type="alphaUcPeriod"/>
            </a:pPr>
            <a:r>
              <a:rPr lang="en-US" dirty="0"/>
              <a:t>Organize information and ideas around a topic to plan and prepare to write. .</a:t>
            </a:r>
          </a:p>
          <a:p>
            <a:pPr marL="342900" indent="-342900">
              <a:buFont typeface="+mj-lt"/>
              <a:buAutoNum type="alphaUcPeriod"/>
            </a:pPr>
            <a:r>
              <a:rPr lang="en-US" dirty="0"/>
              <a:t>Engage and orient the reader by setting out a problem, situation, or observation, establishing one or multiple point(s) of view, and introducing a narrator and/or characters; create a smooth progression of experiences or events. </a:t>
            </a:r>
          </a:p>
          <a:p>
            <a:pPr marL="342900" indent="-342900">
              <a:buFont typeface="+mj-lt"/>
              <a:buAutoNum type="alphaUcPeriod"/>
            </a:pPr>
            <a:r>
              <a:rPr lang="en-US" dirty="0"/>
              <a:t> Use narrative techniques, such as dialogue, pacing, description, reflection, and multiple plot lines, to develop experiences, events, and/or characters. </a:t>
            </a:r>
          </a:p>
          <a:p>
            <a:pPr marL="342900" indent="-342900">
              <a:buFont typeface="+mj-lt"/>
              <a:buAutoNum type="alphaUcPeriod"/>
            </a:pPr>
            <a:r>
              <a:rPr lang="en-US" dirty="0"/>
              <a:t> Use a variety of techniques to sequence events so that they build on one another to create a coherent whole. </a:t>
            </a:r>
          </a:p>
          <a:p>
            <a:pPr marL="342900" indent="-342900">
              <a:buFont typeface="+mj-lt"/>
              <a:buAutoNum type="alphaUcPeriod"/>
            </a:pPr>
            <a:r>
              <a:rPr lang="en-US" dirty="0"/>
              <a:t> Use precise words and phrases, telling details, and sensory language to convey a vivid picture of the experiences, events, setting, and/or characters. F</a:t>
            </a:r>
          </a:p>
          <a:p>
            <a:pPr marL="342900" indent="-342900">
              <a:buFont typeface="+mj-lt"/>
              <a:buAutoNum type="alphaUcPeriod"/>
            </a:pPr>
            <a:r>
              <a:rPr lang="en-US" dirty="0"/>
              <a:t>Provide a conclusion that follows from and reflects on what is experienced, observed, or resolved over the course of the narrative. </a:t>
            </a:r>
          </a:p>
          <a:p>
            <a:pPr marL="342900" indent="-342900">
              <a:buFont typeface="+mj-lt"/>
              <a:buAutoNum type="alphaUcPeriod"/>
            </a:pPr>
            <a:r>
              <a:rPr lang="en-US" dirty="0"/>
              <a:t>Develop and strengthen writing as needed by revising, editing, rewriting, or trying a new approach, focusing on addressing what is most significant for a specific purpose and audience.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16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4018-54DA-44B2-BC00-444670893773}"/>
              </a:ext>
            </a:extLst>
          </p:cNvPr>
          <p:cNvSpPr>
            <a:spLocks noGrp="1"/>
          </p:cNvSpPr>
          <p:nvPr>
            <p:ph type="title"/>
          </p:nvPr>
        </p:nvSpPr>
        <p:spPr/>
        <p:txBody>
          <a:bodyPr/>
          <a:lstStyle/>
          <a:p>
            <a:r>
              <a:rPr lang="en-US" dirty="0"/>
              <a:t>Highlighters? </a:t>
            </a:r>
          </a:p>
        </p:txBody>
      </p:sp>
      <p:sp>
        <p:nvSpPr>
          <p:cNvPr id="3" name="Content Placeholder 2">
            <a:extLst>
              <a:ext uri="{FF2B5EF4-FFF2-40B4-BE49-F238E27FC236}">
                <a16:creationId xmlns:a16="http://schemas.microsoft.com/office/drawing/2014/main" id="{36C4DF10-0E04-430D-BCB0-9676B7DAAB4C}"/>
              </a:ext>
            </a:extLst>
          </p:cNvPr>
          <p:cNvSpPr>
            <a:spLocks noGrp="1"/>
          </p:cNvSpPr>
          <p:nvPr>
            <p:ph idx="1"/>
          </p:nvPr>
        </p:nvSpPr>
        <p:spPr/>
        <p:txBody>
          <a:bodyPr>
            <a:normAutofit/>
          </a:bodyPr>
          <a:lstStyle/>
          <a:p>
            <a:r>
              <a:rPr lang="en-US" sz="4000" dirty="0"/>
              <a:t>On the back page, highlight or circle things you believe you already know.</a:t>
            </a:r>
          </a:p>
          <a:p>
            <a:r>
              <a:rPr lang="en-US" sz="4000" dirty="0"/>
              <a:t>In another color, highlight or box the things you are most interested in learning.</a:t>
            </a:r>
          </a:p>
          <a:p>
            <a:r>
              <a:rPr lang="en-US" sz="4000" dirty="0"/>
              <a:t>Try to do this for each section</a:t>
            </a:r>
          </a:p>
        </p:txBody>
      </p:sp>
    </p:spTree>
    <p:extLst>
      <p:ext uri="{BB962C8B-B14F-4D97-AF65-F5344CB8AC3E}">
        <p14:creationId xmlns:p14="http://schemas.microsoft.com/office/powerpoint/2010/main" val="350618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EE2-9446-4945-89D4-93ABEF61290C}"/>
              </a:ext>
            </a:extLst>
          </p:cNvPr>
          <p:cNvSpPr>
            <a:spLocks noGrp="1"/>
          </p:cNvSpPr>
          <p:nvPr>
            <p:ph type="title"/>
          </p:nvPr>
        </p:nvSpPr>
        <p:spPr>
          <a:xfrm>
            <a:off x="1175084" y="-109570"/>
            <a:ext cx="9601200" cy="1069940"/>
          </a:xfrm>
        </p:spPr>
        <p:txBody>
          <a:bodyPr/>
          <a:lstStyle/>
          <a:p>
            <a:r>
              <a:rPr lang="en-US" dirty="0"/>
              <a:t>Essential Questions… what is it?</a:t>
            </a:r>
          </a:p>
        </p:txBody>
      </p:sp>
      <p:sp>
        <p:nvSpPr>
          <p:cNvPr id="5" name="TextBox 4">
            <a:extLst>
              <a:ext uri="{FF2B5EF4-FFF2-40B4-BE49-F238E27FC236}">
                <a16:creationId xmlns:a16="http://schemas.microsoft.com/office/drawing/2014/main" id="{07A76E04-6BE3-4E15-AA65-C200E26678DC}"/>
              </a:ext>
            </a:extLst>
          </p:cNvPr>
          <p:cNvSpPr txBox="1"/>
          <p:nvPr/>
        </p:nvSpPr>
        <p:spPr>
          <a:xfrm>
            <a:off x="252664" y="997695"/>
            <a:ext cx="11618494"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a:t>“An essential question is any question requiring one of the following thought processes: </a:t>
            </a:r>
          </a:p>
          <a:p>
            <a:pPr marL="800100" lvl="1" indent="-342900">
              <a:buFont typeface="Arial" panose="020B0604020202020204" pitchFamily="34" charset="0"/>
              <a:buChar char="•"/>
            </a:pPr>
            <a:r>
              <a:rPr lang="en-US" sz="2800" dirty="0"/>
              <a:t> a question which requires the student to develop a plan or course of action. </a:t>
            </a:r>
          </a:p>
          <a:p>
            <a:pPr marL="800100" lvl="1" indent="-342900">
              <a:buFont typeface="Arial" panose="020B0604020202020204" pitchFamily="34" charset="0"/>
              <a:buChar char="•"/>
            </a:pPr>
            <a:r>
              <a:rPr lang="en-US" sz="2800" dirty="0"/>
              <a:t>a question that requires the student to make a decision. </a:t>
            </a:r>
          </a:p>
          <a:p>
            <a:pPr marL="342900" indent="-342900">
              <a:buFont typeface="Arial" panose="020B0604020202020204" pitchFamily="34" charset="0"/>
              <a:buChar char="•"/>
            </a:pPr>
            <a:r>
              <a:rPr lang="en-US" sz="2800" dirty="0"/>
              <a:t>[They] are powerful, directive and commit students to the process of critical thinking through inquiry. </a:t>
            </a:r>
          </a:p>
          <a:p>
            <a:pPr marL="342900" indent="-342900">
              <a:buFont typeface="Arial" panose="020B0604020202020204" pitchFamily="34" charset="0"/>
              <a:buChar char="•"/>
            </a:pPr>
            <a:r>
              <a:rPr lang="en-US" sz="2800" dirty="0"/>
              <a:t>Answers to essential questions are a direct measure of student understanding.” </a:t>
            </a:r>
          </a:p>
          <a:p>
            <a:pPr marL="342900" indent="-342900">
              <a:buFont typeface="Arial" panose="020B0604020202020204" pitchFamily="34" charset="0"/>
              <a:buChar char="•"/>
            </a:pPr>
            <a:r>
              <a:rPr lang="en-US" sz="2800" dirty="0"/>
              <a:t>Thus, they will not be simple “yes/no” or definition type questions. </a:t>
            </a:r>
          </a:p>
          <a:p>
            <a:pPr marL="342900" indent="-342900">
              <a:buFont typeface="Arial" panose="020B0604020202020204" pitchFamily="34" charset="0"/>
              <a:buChar char="•"/>
            </a:pPr>
            <a:r>
              <a:rPr lang="en-US" sz="2800" dirty="0"/>
              <a:t>They will be opinion-based, deep-thinking, require research, and critical thinking skills. </a:t>
            </a:r>
          </a:p>
        </p:txBody>
      </p:sp>
      <p:sp>
        <p:nvSpPr>
          <p:cNvPr id="7" name="TextBox 6">
            <a:extLst>
              <a:ext uri="{FF2B5EF4-FFF2-40B4-BE49-F238E27FC236}">
                <a16:creationId xmlns:a16="http://schemas.microsoft.com/office/drawing/2014/main" id="{2568AFA0-DF01-4527-9FA1-07345490E9E8}"/>
              </a:ext>
            </a:extLst>
          </p:cNvPr>
          <p:cNvSpPr txBox="1"/>
          <p:nvPr/>
        </p:nvSpPr>
        <p:spPr>
          <a:xfrm>
            <a:off x="721895" y="6443389"/>
            <a:ext cx="11149263" cy="307777"/>
          </a:xfrm>
          <a:prstGeom prst="rect">
            <a:avLst/>
          </a:prstGeom>
          <a:noFill/>
        </p:spPr>
        <p:txBody>
          <a:bodyPr wrap="square" rtlCol="0">
            <a:spAutoFit/>
          </a:bodyPr>
          <a:lstStyle/>
          <a:p>
            <a:r>
              <a:rPr lang="en-US" sz="1400" dirty="0"/>
              <a:t>Source: </a:t>
            </a:r>
            <a:r>
              <a:rPr lang="en-US" sz="1400" dirty="0">
                <a:hlinkClick r:id="rId2"/>
              </a:rPr>
              <a:t>https://www.robeson.k12.nc.us/cms/lib/NC01000307/Centricity/Domain/3916/Writing%20Essential%20Questions.pdf</a:t>
            </a:r>
            <a:r>
              <a:rPr lang="en-US" sz="1400" dirty="0"/>
              <a:t> </a:t>
            </a:r>
          </a:p>
        </p:txBody>
      </p:sp>
    </p:spTree>
    <p:extLst>
      <p:ext uri="{BB962C8B-B14F-4D97-AF65-F5344CB8AC3E}">
        <p14:creationId xmlns:p14="http://schemas.microsoft.com/office/powerpoint/2010/main" val="130275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DA9951C7-4320-4495-9FC1-E63CCA4172C0}" vid="{B4FD8286-12BA-4ECE-B80E-03C93BD82B08}"/>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A16170-AED4-43FB-90C7-1F1653EBFACC}">
  <ds:schemaRef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40262f94-9f35-4ac3-9a90-690165a166b7"/>
    <ds:schemaRef ds:uri="http://purl.org/dc/dcmitype/"/>
    <ds:schemaRef ds:uri="a4f35948-e619-41b3-aa29-22878b09cfd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961EA76-1630-4788-A629-8FDAFC920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C05A15-2C36-4B2C-9ED7-7313D59409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 brushed metal presentation (widescreen)</Template>
  <TotalTime>1192</TotalTime>
  <Words>1275</Words>
  <Application>Microsoft Office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Times New Roman</vt:lpstr>
      <vt:lpstr>Wingdings</vt:lpstr>
      <vt:lpstr>Brushed Metal 16x9</vt:lpstr>
      <vt:lpstr>Unit 1:The Art of Story-Telling</vt:lpstr>
      <vt:lpstr>Today’s Goals</vt:lpstr>
      <vt:lpstr>Unit 1 Overview</vt:lpstr>
      <vt:lpstr>Narrative Text: The Art of Storytelling      From Here to There</vt:lpstr>
      <vt:lpstr>Standards</vt:lpstr>
      <vt:lpstr>PowerPoint Presentation</vt:lpstr>
      <vt:lpstr>More on Writing Standard</vt:lpstr>
      <vt:lpstr>Highlighters? </vt:lpstr>
      <vt:lpstr>Essential Questions… what is it?</vt:lpstr>
      <vt:lpstr>Unit 1 Essential Questions:</vt:lpstr>
      <vt:lpstr>Core Vocabulary</vt:lpstr>
      <vt:lpstr>Focus Questions</vt:lpstr>
      <vt:lpstr>Student Outcomes</vt:lpstr>
      <vt:lpstr>Enduring Understandings</vt:lpstr>
      <vt:lpstr>Pre-Assessment/ Pre-test for Unit 1</vt:lpstr>
      <vt:lpstr>What do you mean a TEST?</vt:lpstr>
      <vt:lpstr>Why?</vt:lpstr>
      <vt:lpstr>What? How? Honors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Overview</dc:title>
  <dc:creator>Kaybee</dc:creator>
  <cp:lastModifiedBy>Bugica, Kaylin M</cp:lastModifiedBy>
  <cp:revision>48</cp:revision>
  <dcterms:created xsi:type="dcterms:W3CDTF">2017-09-04T20:49:28Z</dcterms:created>
  <dcterms:modified xsi:type="dcterms:W3CDTF">2018-09-04T21:03:06Z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